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37"/>
  </p:notesMasterIdLst>
  <p:sldIdLst>
    <p:sldId id="256" r:id="rId2"/>
    <p:sldId id="286" r:id="rId3"/>
    <p:sldId id="257" r:id="rId4"/>
    <p:sldId id="267" r:id="rId5"/>
    <p:sldId id="258" r:id="rId6"/>
    <p:sldId id="285" r:id="rId7"/>
    <p:sldId id="261" r:id="rId8"/>
    <p:sldId id="262" r:id="rId9"/>
    <p:sldId id="263" r:id="rId10"/>
    <p:sldId id="264" r:id="rId11"/>
    <p:sldId id="265" r:id="rId12"/>
    <p:sldId id="266" r:id="rId13"/>
    <p:sldId id="28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8" r:id="rId31"/>
    <p:sldId id="289" r:id="rId32"/>
    <p:sldId id="290" r:id="rId33"/>
    <p:sldId id="291" r:id="rId34"/>
    <p:sldId id="292" r:id="rId35"/>
    <p:sldId id="29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1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A6F286-614D-4E4E-9C88-BCD50B8E6A74}" type="datetimeFigureOut">
              <a:rPr lang="fr-FR" smtClean="0"/>
              <a:t>12/09/2017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39A55-680D-AC4B-88E1-8872D604A7CB}" type="slidenum">
              <a:rPr lang="fr-FR" smtClean="0"/>
              <a:t>‹N°›</a:t>
            </a:fld>
            <a:endParaRPr lang="fr-FR"/>
          </a:p>
        </p:txBody>
      </p:sp>
    </p:spTree>
    <p:extLst>
      <p:ext uri="{BB962C8B-B14F-4D97-AF65-F5344CB8AC3E}">
        <p14:creationId xmlns:p14="http://schemas.microsoft.com/office/powerpoint/2010/main" val="7458455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D6DB6C5-8449-854A-A071-190005E209B0}" type="slidenum">
              <a:rPr lang="fr-FR"/>
              <a:pPr>
                <a:defRPr/>
              </a:pPr>
              <a:t>33</a:t>
            </a:fld>
            <a:endParaRPr lang="fr-FR"/>
          </a:p>
        </p:txBody>
      </p:sp>
      <p:sp>
        <p:nvSpPr>
          <p:cNvPr id="27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7651" name="Rectangle 3"/>
          <p:cNvSpPr>
            <a:spLocks noGrp="1" noChangeArrowheads="1"/>
          </p:cNvSpPr>
          <p:nvPr>
            <p:ph type="body" idx="1"/>
          </p:nvPr>
        </p:nvSpPr>
        <p:spPr/>
        <p:txBody>
          <a:bodyPr/>
          <a:lstStyle/>
          <a:p>
            <a:pPr eaLnBrk="1" hangingPunct="1">
              <a:defRPr/>
            </a:pPr>
            <a:endParaRPr lang="fr-FR"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34142-2E34-3240-B79D-C1B76D705070}" type="slidenum">
              <a:rPr lang="fr-FR"/>
              <a:pPr>
                <a:defRPr/>
              </a:pPr>
              <a:t>34</a:t>
            </a:fld>
            <a:endParaRPr lang="fr-FR"/>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8675" name="Rectangle 3"/>
          <p:cNvSpPr>
            <a:spLocks noGrp="1" noChangeArrowheads="1"/>
          </p:cNvSpPr>
          <p:nvPr>
            <p:ph type="body" idx="1"/>
          </p:nvPr>
        </p:nvSpPr>
        <p:spPr/>
        <p:txBody>
          <a:bodyPr/>
          <a:lstStyle/>
          <a:p>
            <a:pPr eaLnBrk="1" hangingPunct="1">
              <a:defRPr/>
            </a:pPr>
            <a:endParaRPr lang="fr-FR"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34142-2E34-3240-B79D-C1B76D705070}" type="slidenum">
              <a:rPr lang="fr-FR"/>
              <a:pPr>
                <a:defRPr/>
              </a:pPr>
              <a:t>35</a:t>
            </a:fld>
            <a:endParaRPr lang="fr-FR"/>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8675" name="Rectangle 3"/>
          <p:cNvSpPr>
            <a:spLocks noGrp="1" noChangeArrowheads="1"/>
          </p:cNvSpPr>
          <p:nvPr>
            <p:ph type="body" idx="1"/>
          </p:nvPr>
        </p:nvSpPr>
        <p:spPr/>
        <p:txBody>
          <a:bodyPr/>
          <a:lstStyle/>
          <a:p>
            <a:pPr eaLnBrk="1" hangingPunct="1">
              <a:defRPr/>
            </a:pPr>
            <a:endParaRPr lang="fr-FR"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739C4FB-7D33-419B-8833-D1372BFD11C8}" type="slidenum">
              <a:rPr lang="en-US" smtClean="0"/>
              <a:t>‹N°›</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fr-CH" smtClean="0"/>
              <a:t>Cliquez et modifiez le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fr-CH" smtClean="0"/>
              <a:t>Cliquez et modifiez le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dirty="0"/>
          </a:p>
        </p:txBody>
      </p:sp>
      <p:sp>
        <p:nvSpPr>
          <p:cNvPr id="4" name="Date Placeholder 3"/>
          <p:cNvSpPr>
            <a:spLocks noGrp="1"/>
          </p:cNvSpPr>
          <p:nvPr>
            <p:ph type="dt" sz="half" idx="10"/>
          </p:nvPr>
        </p:nvSpPr>
        <p:spPr/>
        <p:txBody>
          <a:bodyPr/>
          <a:lstStyle/>
          <a:p>
            <a:fld id="{7CE38E4D-051A-41E1-86A4-E56916468FD0}"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CH" smtClean="0"/>
              <a:t>Cliquez et modifiez le titre</a:t>
            </a:r>
            <a:endParaRPr lang="fr-FR"/>
          </a:p>
        </p:txBody>
      </p:sp>
      <p:sp>
        <p:nvSpPr>
          <p:cNvPr id="3" name="Espace réservé du texte 2"/>
          <p:cNvSpPr>
            <a:spLocks noGrp="1"/>
          </p:cNvSpPr>
          <p:nvPr>
            <p:ph type="body" sz="half" idx="1"/>
          </p:nvPr>
        </p:nvSpPr>
        <p:spPr>
          <a:xfrm>
            <a:off x="457200" y="1600200"/>
            <a:ext cx="4038600" cy="44958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quarter" idx="2"/>
          </p:nvPr>
        </p:nvSpPr>
        <p:spPr>
          <a:xfrm>
            <a:off x="4648200" y="1600200"/>
            <a:ext cx="4038600" cy="21717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contenu 4"/>
          <p:cNvSpPr>
            <a:spLocks noGrp="1"/>
          </p:cNvSpPr>
          <p:nvPr>
            <p:ph sz="quarter" idx="3"/>
          </p:nvPr>
        </p:nvSpPr>
        <p:spPr>
          <a:xfrm>
            <a:off x="4648200" y="3924300"/>
            <a:ext cx="4038600" cy="21717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6" name="Rectangle 19"/>
          <p:cNvSpPr>
            <a:spLocks noGrp="1" noChangeArrowheads="1"/>
          </p:cNvSpPr>
          <p:nvPr>
            <p:ph type="dt" sz="half" idx="10"/>
          </p:nvPr>
        </p:nvSpPr>
        <p:spPr>
          <a:ln/>
        </p:spPr>
        <p:txBody>
          <a:bodyPr/>
          <a:lstStyle>
            <a:lvl1pPr>
              <a:defRPr/>
            </a:lvl1pPr>
          </a:lstStyle>
          <a:p>
            <a:pPr>
              <a:defRPr/>
            </a:pPr>
            <a:endParaRPr lang="fr-FR"/>
          </a:p>
        </p:txBody>
      </p:sp>
      <p:sp>
        <p:nvSpPr>
          <p:cNvPr id="7" name="Rectangle 20"/>
          <p:cNvSpPr>
            <a:spLocks noGrp="1" noChangeArrowheads="1"/>
          </p:cNvSpPr>
          <p:nvPr>
            <p:ph type="ftr" sz="quarter" idx="11"/>
          </p:nvPr>
        </p:nvSpPr>
        <p:spPr>
          <a:ln/>
        </p:spPr>
        <p:txBody>
          <a:bodyPr/>
          <a:lstStyle>
            <a:lvl1pPr>
              <a:defRPr/>
            </a:lvl1pPr>
          </a:lstStyle>
          <a:p>
            <a:pPr>
              <a:defRPr/>
            </a:pPr>
            <a:endParaRPr lang="fr-FR"/>
          </a:p>
        </p:txBody>
      </p:sp>
      <p:sp>
        <p:nvSpPr>
          <p:cNvPr id="8" name="Rectangle 21"/>
          <p:cNvSpPr>
            <a:spLocks noGrp="1" noChangeArrowheads="1"/>
          </p:cNvSpPr>
          <p:nvPr>
            <p:ph type="sldNum" sz="quarter" idx="12"/>
          </p:nvPr>
        </p:nvSpPr>
        <p:spPr>
          <a:ln/>
        </p:spPr>
        <p:txBody>
          <a:bodyPr/>
          <a:lstStyle>
            <a:lvl1pPr>
              <a:defRPr/>
            </a:lvl1pPr>
          </a:lstStyle>
          <a:p>
            <a:pPr>
              <a:defRPr/>
            </a:pPr>
            <a:fld id="{81020C9F-ADF5-334D-B9A9-9A6E9050D3F2}" type="slidenum">
              <a:rPr lang="fr-FR"/>
              <a:pPr>
                <a:defRPr/>
              </a:pPr>
              <a:t>‹N°›</a:t>
            </a:fld>
            <a:endParaRPr lang="fr-FR"/>
          </a:p>
        </p:txBody>
      </p:sp>
    </p:spTree>
    <p:extLst>
      <p:ext uri="{BB962C8B-B14F-4D97-AF65-F5344CB8AC3E}">
        <p14:creationId xmlns:p14="http://schemas.microsoft.com/office/powerpoint/2010/main" val="358765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Cliquez et modifiez le titre</a:t>
            </a:r>
            <a:endParaRPr lang="en-US"/>
          </a:p>
        </p:txBody>
      </p:sp>
      <p:sp>
        <p:nvSpPr>
          <p:cNvPr id="3" name="Content Placeholder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9/12/2017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‹N°›</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fr-CH" smtClean="0"/>
              <a:t>Cliquez et modifiez le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fr-CH" smtClean="0"/>
              <a:t>Cliquez et modifiez le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dirty="0"/>
          </a:p>
        </p:txBody>
      </p:sp>
      <p:sp>
        <p:nvSpPr>
          <p:cNvPr id="5" name="Date Placeholder 4"/>
          <p:cNvSpPr>
            <a:spLocks noGrp="1"/>
          </p:cNvSpPr>
          <p:nvPr>
            <p:ph type="dt" sz="half" idx="10"/>
          </p:nvPr>
        </p:nvSpPr>
        <p:spPr/>
        <p:txBody>
          <a:bodyPr/>
          <a:lstStyle/>
          <a:p>
            <a:fld id="{7CE38E4D-051A-41E1-86A4-E56916468FD0}"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fr-CH" smtClean="0"/>
              <a:t>Cliquez et modifiez le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dirty="0"/>
          </a:p>
        </p:txBody>
      </p:sp>
      <p:sp>
        <p:nvSpPr>
          <p:cNvPr id="7" name="Date Placeholder 6"/>
          <p:cNvSpPr>
            <a:spLocks noGrp="1"/>
          </p:cNvSpPr>
          <p:nvPr>
            <p:ph type="dt" sz="half" idx="10"/>
          </p:nvPr>
        </p:nvSpPr>
        <p:spPr/>
        <p:txBody>
          <a:bodyPr/>
          <a:lstStyle/>
          <a:p>
            <a:fld id="{7CE38E4D-051A-41E1-86A4-E56916468FD0}"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Cliquez et modifiez le titre</a:t>
            </a:r>
            <a:endParaRPr lang="en-US"/>
          </a:p>
        </p:txBody>
      </p:sp>
      <p:sp>
        <p:nvSpPr>
          <p:cNvPr id="3" name="Date Placeholder 2"/>
          <p:cNvSpPr>
            <a:spLocks noGrp="1"/>
          </p:cNvSpPr>
          <p:nvPr>
            <p:ph type="dt" sz="half" idx="10"/>
          </p:nvPr>
        </p:nvSpPr>
        <p:spPr/>
        <p:txBody>
          <a:bodyPr/>
          <a:lstStyle/>
          <a:p>
            <a:fld id="{7CE38E4D-051A-41E1-86A4-E56916468FD0}"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CE38E4D-051A-41E1-86A4-E56916468FD0}"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dirty="0"/>
          </a:p>
        </p:txBody>
      </p:sp>
      <p:sp>
        <p:nvSpPr>
          <p:cNvPr id="5" name="Date Placeholder 4"/>
          <p:cNvSpPr>
            <a:spLocks noGrp="1"/>
          </p:cNvSpPr>
          <p:nvPr>
            <p:ph type="dt" sz="half" idx="10"/>
          </p:nvPr>
        </p:nvSpPr>
        <p:spPr/>
        <p:txBody>
          <a:bodyPr/>
          <a:lstStyle/>
          <a:p>
            <a:fld id="{7CE38E4D-051A-41E1-86A4-E56916468FD0}"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‹N°›</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fr-CH" smtClean="0"/>
              <a:t>Cliquez et modifiez le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smtClean="0"/>
              <a:t>Faire glisser l'image vers l'espace réservé ou cliquer sur l'icône pour l'ajouter</a:t>
            </a:r>
            <a:endParaRPr lang="en-US" dirty="0"/>
          </a:p>
        </p:txBody>
      </p:sp>
      <p:sp>
        <p:nvSpPr>
          <p:cNvPr id="5" name="Date Placeholder 4"/>
          <p:cNvSpPr>
            <a:spLocks noGrp="1"/>
          </p:cNvSpPr>
          <p:nvPr>
            <p:ph type="dt" sz="half" idx="10"/>
          </p:nvPr>
        </p:nvSpPr>
        <p:spPr/>
        <p:txBody>
          <a:bodyPr/>
          <a:lstStyle/>
          <a:p>
            <a:fld id="{7CE38E4D-051A-41E1-86A4-E56916468FD0}" type="datetimeFigureOut">
              <a:rPr lang="en-US" smtClean="0"/>
              <a:t>9/12/2017</a:t>
            </a:fld>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‹N°›</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fr-CH" smtClean="0"/>
              <a:t>Cliquez et modifiez le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CE38E4D-051A-41E1-86A4-E56916468FD0}" type="datetimeFigureOut">
              <a:rPr lang="en-US" smtClean="0"/>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86BB73A-582F-4420-9A14-CB10A2B2E5E8}" type="slidenum">
              <a:rPr lang="en-US" smtClean="0"/>
              <a:t>‹N°›</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fr-CH" smtClean="0"/>
              <a:t>Cliquez et modifiez le titre</a:t>
            </a:r>
            <a:endParaRPr lang="en-US" dirty="0"/>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g"/><Relationship Id="rId1" Type="http://schemas.openxmlformats.org/officeDocument/2006/relationships/slideLayout" Target="../slideLayouts/slideLayout4.xml"/><Relationship Id="rId5" Type="http://schemas.openxmlformats.org/officeDocument/2006/relationships/image" Target="../media/image23.jpeg"/><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33.xml.rels><?xml version="1.0" encoding="UTF-8" standalone="yes"?>
<Relationships xmlns="http://schemas.openxmlformats.org/package/2006/relationships"><Relationship Id="rId3" Type="http://schemas.openxmlformats.org/officeDocument/2006/relationships/image" Target="../media/image35.jpeg"/><Relationship Id="rId7" Type="http://schemas.openxmlformats.org/officeDocument/2006/relationships/image" Target="../media/image37.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bp3.blogger.com/_FbkZb4e_Ee0/R2cG9sEIXCI/AAAAAAAAAQA/2gYdUCxGadQ/s320/15_beurre-spirale.jpg" TargetMode="External"/><Relationship Id="rId5" Type="http://schemas.openxmlformats.org/officeDocument/2006/relationships/image" Target="../media/image36.jpeg"/><Relationship Id="rId4" Type="http://schemas.openxmlformats.org/officeDocument/2006/relationships/hyperlink" Target="http://www.mi-aime-a-ou.com/photos_ile_reunion/disp1_img.php?id_img=2715"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0.jpeg"/><Relationship Id="rId5" Type="http://schemas.openxmlformats.org/officeDocument/2006/relationships/image" Target="../media/image39.jpeg"/><Relationship Id="rId4" Type="http://schemas.openxmlformats.org/officeDocument/2006/relationships/hyperlink" Target="http://www.primature.gov.mg/2bgal/img/agriculture/arachide.jpg" TargetMode="External"/></Relationships>
</file>

<file path=ppt/slides/_rels/slide35.xml.rels><?xml version="1.0" encoding="UTF-8" standalone="yes"?>
<Relationships xmlns="http://schemas.openxmlformats.org/package/2006/relationships"><Relationship Id="rId8" Type="http://schemas.openxmlformats.org/officeDocument/2006/relationships/image" Target="../media/image46.jpeg"/><Relationship Id="rId3" Type="http://schemas.openxmlformats.org/officeDocument/2006/relationships/image" Target="../media/image41.jpeg"/><Relationship Id="rId7" Type="http://schemas.openxmlformats.org/officeDocument/2006/relationships/image" Target="../media/image4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4.jpeg"/><Relationship Id="rId5" Type="http://schemas.openxmlformats.org/officeDocument/2006/relationships/image" Target="../media/image43.jpeg"/><Relationship Id="rId4" Type="http://schemas.openxmlformats.org/officeDocument/2006/relationships/image" Target="../media/image42.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dirty="0"/>
          </a:p>
        </p:txBody>
      </p:sp>
      <p:sp>
        <p:nvSpPr>
          <p:cNvPr id="2" name="Titre 1"/>
          <p:cNvSpPr>
            <a:spLocks noGrp="1"/>
          </p:cNvSpPr>
          <p:nvPr>
            <p:ph type="ctrTitle"/>
          </p:nvPr>
        </p:nvSpPr>
        <p:spPr/>
        <p:txBody>
          <a:bodyPr/>
          <a:lstStyle/>
          <a:p>
            <a:r>
              <a:rPr lang="fr-FR" dirty="0" smtClean="0"/>
              <a:t>MATIERES GRASSES</a:t>
            </a:r>
            <a:br>
              <a:rPr lang="fr-FR" dirty="0" smtClean="0"/>
            </a:br>
            <a:r>
              <a:rPr lang="fr-FR" dirty="0" smtClean="0"/>
              <a:t>lipides</a:t>
            </a:r>
            <a:endParaRPr lang="fr-FR" dirty="0"/>
          </a:p>
        </p:txBody>
      </p:sp>
      <p:pic>
        <p:nvPicPr>
          <p:cNvPr id="4"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8739" y="4585247"/>
            <a:ext cx="353056" cy="61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11796" y="4867567"/>
            <a:ext cx="521026" cy="33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5" descr="lipid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9615" y="439615"/>
            <a:ext cx="3337821" cy="2225214"/>
          </a:xfrm>
          <a:prstGeom prst="rect">
            <a:avLst/>
          </a:prstGeom>
        </p:spPr>
      </p:pic>
    </p:spTree>
    <p:extLst>
      <p:ext uri="{BB962C8B-B14F-4D97-AF65-F5344CB8AC3E}">
        <p14:creationId xmlns:p14="http://schemas.microsoft.com/office/powerpoint/2010/main" val="2641173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Acides gras non saturés</a:t>
            </a:r>
            <a:endParaRPr lang="fr-FR" dirty="0"/>
          </a:p>
        </p:txBody>
      </p:sp>
      <p:sp>
        <p:nvSpPr>
          <p:cNvPr id="5" name="Espace réservé du contenu 4"/>
          <p:cNvSpPr>
            <a:spLocks noGrp="1"/>
          </p:cNvSpPr>
          <p:nvPr>
            <p:ph sz="half" idx="1"/>
          </p:nvPr>
        </p:nvSpPr>
        <p:spPr/>
        <p:txBody>
          <a:bodyPr>
            <a:normAutofit fontScale="55000" lnSpcReduction="20000"/>
          </a:bodyPr>
          <a:lstStyle/>
          <a:p>
            <a:r>
              <a:rPr lang="fr-FR" dirty="0" smtClean="0"/>
              <a:t>Les corps gras </a:t>
            </a:r>
            <a:r>
              <a:rPr lang="fr-FR" b="1" dirty="0" smtClean="0">
                <a:solidFill>
                  <a:srgbClr val="B54721"/>
                </a:solidFill>
              </a:rPr>
              <a:t>liquides (huiles) </a:t>
            </a:r>
            <a:r>
              <a:rPr lang="fr-FR" dirty="0" smtClean="0"/>
              <a:t>sont composées avant tout d’acides gras dont tous les liens des atomes de carbone ne sont pas occupés par des atomes d’hydrogène, ils ne sont donc pas saturés</a:t>
            </a:r>
          </a:p>
          <a:p>
            <a:r>
              <a:rPr lang="fr-FR" dirty="0" smtClean="0"/>
              <a:t>En l’absence des atomes d’hydrogène, une </a:t>
            </a:r>
            <a:r>
              <a:rPr lang="fr-FR" b="1" dirty="0" smtClean="0">
                <a:solidFill>
                  <a:srgbClr val="B54721"/>
                </a:solidFill>
              </a:rPr>
              <a:t>double liaison </a:t>
            </a:r>
            <a:r>
              <a:rPr lang="fr-FR" dirty="0" smtClean="0"/>
              <a:t>s’installe entre les atomes de carbone. Selon le nombre des ces doubles liaisons dans la molécule de graisse, on parle d’acides gras </a:t>
            </a:r>
            <a:r>
              <a:rPr lang="fr-FR" b="1" dirty="0" smtClean="0">
                <a:solidFill>
                  <a:srgbClr val="B54721"/>
                </a:solidFill>
              </a:rPr>
              <a:t>mono-insaturés (liaison double)</a:t>
            </a:r>
            <a:r>
              <a:rPr lang="fr-FR" dirty="0" smtClean="0"/>
              <a:t> ou </a:t>
            </a:r>
            <a:r>
              <a:rPr lang="fr-FR" b="1" dirty="0" smtClean="0">
                <a:solidFill>
                  <a:srgbClr val="B54721"/>
                </a:solidFill>
              </a:rPr>
              <a:t>polyinsaturés (2 liaisons ou plus)</a:t>
            </a:r>
          </a:p>
          <a:p>
            <a:r>
              <a:rPr lang="fr-FR" dirty="0" smtClean="0"/>
              <a:t>Les acides gras polyinsaturés sont vitaux</a:t>
            </a:r>
          </a:p>
          <a:p>
            <a:r>
              <a:rPr lang="fr-FR" dirty="0" smtClean="0"/>
              <a:t>Les corps gras avec une forte teneur en acides gras non saturés </a:t>
            </a:r>
            <a:r>
              <a:rPr lang="fr-FR" b="1" dirty="0" smtClean="0">
                <a:solidFill>
                  <a:srgbClr val="B54721"/>
                </a:solidFill>
              </a:rPr>
              <a:t>fondent à plus basse température</a:t>
            </a:r>
            <a:r>
              <a:rPr lang="fr-FR" dirty="0" smtClean="0"/>
              <a:t>, </a:t>
            </a:r>
            <a:r>
              <a:rPr lang="fr-FR" b="1" dirty="0" smtClean="0">
                <a:solidFill>
                  <a:srgbClr val="B54721"/>
                </a:solidFill>
              </a:rPr>
              <a:t>sont plus vite dégradés</a:t>
            </a:r>
            <a:r>
              <a:rPr lang="fr-FR" dirty="0" smtClean="0"/>
              <a:t> et </a:t>
            </a:r>
            <a:r>
              <a:rPr lang="fr-FR" b="1" dirty="0" smtClean="0">
                <a:solidFill>
                  <a:srgbClr val="B54721"/>
                </a:solidFill>
              </a:rPr>
              <a:t>sont moins sensibles à la chaleur</a:t>
            </a:r>
            <a:endParaRPr lang="fr-FR" b="1" dirty="0">
              <a:solidFill>
                <a:srgbClr val="B54721"/>
              </a:solidFill>
            </a:endParaRPr>
          </a:p>
        </p:txBody>
      </p:sp>
      <p:pic>
        <p:nvPicPr>
          <p:cNvPr id="9" name="Espace réservé du contenu 8" descr="54283.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17680" b="-17680"/>
          <a:stretch>
            <a:fillRect/>
          </a:stretch>
        </p:blipFill>
        <p:spPr/>
      </p:pic>
    </p:spTree>
    <p:extLst>
      <p:ext uri="{BB962C8B-B14F-4D97-AF65-F5344CB8AC3E}">
        <p14:creationId xmlns:p14="http://schemas.microsoft.com/office/powerpoint/2010/main" val="105058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Acides gras à chaîne courte</a:t>
            </a:r>
            <a:endParaRPr lang="fr-FR" dirty="0"/>
          </a:p>
        </p:txBody>
      </p:sp>
      <p:pic>
        <p:nvPicPr>
          <p:cNvPr id="9" name="Espace réservé du contenu 8" descr="54283.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17680" b="-17680"/>
          <a:stretch>
            <a:fillRect/>
          </a:stretch>
        </p:blipFill>
        <p:spPr>
          <a:xfrm>
            <a:off x="736847" y="1296140"/>
            <a:ext cx="7949953" cy="5688885"/>
          </a:xfrm>
        </p:spPr>
      </p:pic>
    </p:spTree>
    <p:extLst>
      <p:ext uri="{BB962C8B-B14F-4D97-AF65-F5344CB8AC3E}">
        <p14:creationId xmlns:p14="http://schemas.microsoft.com/office/powerpoint/2010/main" val="1535825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Besoins généraux</a:t>
            </a:r>
            <a:endParaRPr lang="fr-FR" dirty="0"/>
          </a:p>
        </p:txBody>
      </p:sp>
      <p:sp>
        <p:nvSpPr>
          <p:cNvPr id="5" name="Espace réservé du contenu 4"/>
          <p:cNvSpPr>
            <a:spLocks noGrp="1"/>
          </p:cNvSpPr>
          <p:nvPr>
            <p:ph sz="half" idx="1"/>
          </p:nvPr>
        </p:nvSpPr>
        <p:spPr/>
        <p:txBody>
          <a:bodyPr>
            <a:normAutofit fontScale="47500" lnSpcReduction="20000"/>
          </a:bodyPr>
          <a:lstStyle/>
          <a:p>
            <a:r>
              <a:rPr lang="fr-FR" dirty="0" smtClean="0"/>
              <a:t>Les lipides nous apportent </a:t>
            </a:r>
            <a:r>
              <a:rPr lang="fr-FR" b="1" dirty="0" smtClean="0">
                <a:solidFill>
                  <a:schemeClr val="accent5"/>
                </a:solidFill>
              </a:rPr>
              <a:t>la plus forte teneur énergétique </a:t>
            </a:r>
            <a:r>
              <a:rPr lang="fr-FR" dirty="0" smtClean="0"/>
              <a:t>(ou pouvoir calorique)</a:t>
            </a:r>
          </a:p>
          <a:p>
            <a:r>
              <a:rPr lang="fr-FR" dirty="0" smtClean="0"/>
              <a:t>Lors de la décomposition dans les cellules, ils fournissent </a:t>
            </a:r>
            <a:r>
              <a:rPr lang="fr-FR" b="1" dirty="0" smtClean="0">
                <a:solidFill>
                  <a:srgbClr val="B54721"/>
                </a:solidFill>
              </a:rPr>
              <a:t>37 </a:t>
            </a:r>
            <a:r>
              <a:rPr lang="fr-FR" b="1" dirty="0" err="1" smtClean="0">
                <a:solidFill>
                  <a:srgbClr val="B54721"/>
                </a:solidFill>
              </a:rPr>
              <a:t>Kj</a:t>
            </a:r>
            <a:r>
              <a:rPr lang="fr-FR" b="1" dirty="0" smtClean="0">
                <a:solidFill>
                  <a:srgbClr val="B54721"/>
                </a:solidFill>
              </a:rPr>
              <a:t> par gramme</a:t>
            </a:r>
            <a:r>
              <a:rPr lang="fr-FR" dirty="0" smtClean="0"/>
              <a:t>, soit plus du double de l’énergie fournie par la décomposition des hydrates de carbone ou des protéines</a:t>
            </a:r>
          </a:p>
          <a:p>
            <a:r>
              <a:rPr lang="fr-FR" dirty="0" smtClean="0"/>
              <a:t>Les lipides devraient couvrir entre </a:t>
            </a:r>
            <a:r>
              <a:rPr lang="fr-FR" b="1" dirty="0" smtClean="0">
                <a:solidFill>
                  <a:srgbClr val="B54721"/>
                </a:solidFill>
              </a:rPr>
              <a:t>25 et 30 % du besoin total en énergie</a:t>
            </a:r>
          </a:p>
          <a:p>
            <a:r>
              <a:rPr lang="fr-FR" dirty="0" smtClean="0"/>
              <a:t>Selon la taille et l’activité, cela équivaut à consommer 1g de graisse par kg de masse corporelle et par jour (au total env. 50-70g)</a:t>
            </a:r>
          </a:p>
          <a:p>
            <a:r>
              <a:rPr lang="fr-FR" dirty="0" smtClean="0"/>
              <a:t>La consommation devrait être :</a:t>
            </a:r>
          </a:p>
          <a:p>
            <a:pPr>
              <a:buFont typeface="Wingdings" charset="2"/>
              <a:buChar char="Ø"/>
            </a:pPr>
            <a:r>
              <a:rPr lang="fr-FR" b="1" i="1" dirty="0" smtClean="0">
                <a:solidFill>
                  <a:srgbClr val="660066"/>
                </a:solidFill>
              </a:rPr>
              <a:t>25 % saturés</a:t>
            </a:r>
          </a:p>
          <a:p>
            <a:pPr>
              <a:buFont typeface="Wingdings" charset="2"/>
              <a:buChar char="Ø"/>
            </a:pPr>
            <a:r>
              <a:rPr lang="fr-FR" b="1" i="1" dirty="0" smtClean="0">
                <a:solidFill>
                  <a:srgbClr val="660066"/>
                </a:solidFill>
              </a:rPr>
              <a:t>50 % mono-insaturés</a:t>
            </a:r>
          </a:p>
          <a:p>
            <a:pPr>
              <a:buFont typeface="Wingdings" charset="2"/>
              <a:buChar char="Ø"/>
            </a:pPr>
            <a:r>
              <a:rPr lang="fr-FR" b="1" i="1" dirty="0" smtClean="0">
                <a:solidFill>
                  <a:srgbClr val="660066"/>
                </a:solidFill>
              </a:rPr>
              <a:t>25 % </a:t>
            </a:r>
            <a:r>
              <a:rPr lang="fr-FR" b="1" i="1" dirty="0" err="1" smtClean="0">
                <a:solidFill>
                  <a:srgbClr val="660066"/>
                </a:solidFill>
              </a:rPr>
              <a:t>poly-insaturés</a:t>
            </a:r>
            <a:endParaRPr lang="fr-FR" b="1" i="1" dirty="0" smtClean="0">
              <a:solidFill>
                <a:srgbClr val="660066"/>
              </a:solidFill>
            </a:endParaRPr>
          </a:p>
          <a:p>
            <a:r>
              <a:rPr lang="fr-FR" dirty="0" smtClean="0"/>
              <a:t>Si l’on veille à absorber au moins 50 % de graisses végétales, l’apport en acides gras essentiels est assuré</a:t>
            </a:r>
            <a:endParaRPr lang="fr-FR" dirty="0"/>
          </a:p>
        </p:txBody>
      </p:sp>
      <p:sp>
        <p:nvSpPr>
          <p:cNvPr id="2" name="Espace réservé du contenu 1"/>
          <p:cNvSpPr>
            <a:spLocks noGrp="1"/>
          </p:cNvSpPr>
          <p:nvPr>
            <p:ph sz="half" idx="2"/>
          </p:nvPr>
        </p:nvSpPr>
        <p:spPr>
          <a:xfrm>
            <a:off x="4648200" y="1719071"/>
            <a:ext cx="4038600" cy="2384006"/>
          </a:xfrm>
        </p:spPr>
        <p:txBody>
          <a:bodyPr>
            <a:normAutofit fontScale="47500" lnSpcReduction="20000"/>
          </a:bodyPr>
          <a:lstStyle/>
          <a:p>
            <a:pPr marL="114300" indent="0">
              <a:buNone/>
            </a:pPr>
            <a:r>
              <a:rPr lang="fr-FR" b="1" i="1" u="sng" dirty="0" smtClean="0">
                <a:solidFill>
                  <a:srgbClr val="660066"/>
                </a:solidFill>
              </a:rPr>
              <a:t>Calcul sur une personne de 70 kg :</a:t>
            </a:r>
          </a:p>
          <a:p>
            <a:pPr marL="114300" indent="0">
              <a:buNone/>
            </a:pPr>
            <a:endParaRPr lang="fr-FR" dirty="0" smtClean="0"/>
          </a:p>
          <a:p>
            <a:pPr marL="114300" indent="0">
              <a:buNone/>
            </a:pPr>
            <a:r>
              <a:rPr lang="fr-FR" dirty="0" smtClean="0"/>
              <a:t>70 kg x 1 g/kg = </a:t>
            </a:r>
            <a:r>
              <a:rPr lang="fr-FR" b="1" u="sng" dirty="0" smtClean="0">
                <a:solidFill>
                  <a:srgbClr val="B54721"/>
                </a:solidFill>
              </a:rPr>
              <a:t>70 g</a:t>
            </a:r>
            <a:r>
              <a:rPr lang="fr-FR" b="1" dirty="0" smtClean="0">
                <a:solidFill>
                  <a:srgbClr val="B54721"/>
                </a:solidFill>
              </a:rPr>
              <a:t> </a:t>
            </a:r>
          </a:p>
          <a:p>
            <a:pPr marL="114300" indent="0">
              <a:buNone/>
            </a:pPr>
            <a:endParaRPr lang="fr-FR" dirty="0"/>
          </a:p>
          <a:p>
            <a:pPr marL="114300" indent="0">
              <a:buNone/>
            </a:pPr>
            <a:r>
              <a:rPr lang="fr-FR" b="1" i="1" u="sng" dirty="0" smtClean="0">
                <a:solidFill>
                  <a:srgbClr val="660066"/>
                </a:solidFill>
              </a:rPr>
              <a:t>Répartition :</a:t>
            </a:r>
          </a:p>
          <a:p>
            <a:pPr marL="114300" indent="0">
              <a:buNone/>
            </a:pPr>
            <a:r>
              <a:rPr lang="fr-FR" dirty="0" smtClean="0"/>
              <a:t>17.5 g saturés (25 %)</a:t>
            </a:r>
          </a:p>
          <a:p>
            <a:pPr marL="114300" indent="0">
              <a:buNone/>
            </a:pPr>
            <a:r>
              <a:rPr lang="fr-FR" dirty="0" smtClean="0"/>
              <a:t>35 g mono-insaturés (50 %)</a:t>
            </a:r>
          </a:p>
          <a:p>
            <a:pPr marL="114300" indent="0">
              <a:buNone/>
            </a:pPr>
            <a:r>
              <a:rPr lang="fr-FR" dirty="0" smtClean="0"/>
              <a:t>17.5 g </a:t>
            </a:r>
            <a:r>
              <a:rPr lang="fr-FR" dirty="0" err="1" smtClean="0"/>
              <a:t>poly-insaturés</a:t>
            </a:r>
            <a:r>
              <a:rPr lang="fr-FR" dirty="0" smtClean="0"/>
              <a:t> (25 %)</a:t>
            </a:r>
          </a:p>
          <a:p>
            <a:pPr marL="114300" indent="0">
              <a:buNone/>
            </a:pPr>
            <a:endParaRPr lang="fr-FR" dirty="0"/>
          </a:p>
          <a:p>
            <a:pPr marL="114300" indent="0">
              <a:buNone/>
            </a:pPr>
            <a:r>
              <a:rPr lang="fr-FR" dirty="0" smtClean="0"/>
              <a:t>70 g x 37 </a:t>
            </a:r>
            <a:r>
              <a:rPr lang="fr-FR" dirty="0" err="1" smtClean="0"/>
              <a:t>Kj</a:t>
            </a:r>
            <a:r>
              <a:rPr lang="fr-FR" dirty="0" smtClean="0"/>
              <a:t> = </a:t>
            </a:r>
            <a:r>
              <a:rPr lang="fr-FR" b="1" u="sng" dirty="0" smtClean="0">
                <a:solidFill>
                  <a:srgbClr val="B54721"/>
                </a:solidFill>
              </a:rPr>
              <a:t>2590 </a:t>
            </a:r>
            <a:r>
              <a:rPr lang="fr-FR" b="1" u="sng" dirty="0" err="1" smtClean="0">
                <a:solidFill>
                  <a:srgbClr val="B54721"/>
                </a:solidFill>
              </a:rPr>
              <a:t>Kj</a:t>
            </a:r>
            <a:r>
              <a:rPr lang="fr-FR" b="1" u="sng" dirty="0" smtClean="0">
                <a:solidFill>
                  <a:srgbClr val="B54721"/>
                </a:solidFill>
              </a:rPr>
              <a:t> </a:t>
            </a:r>
          </a:p>
          <a:p>
            <a:pPr marL="114300" indent="0">
              <a:buNone/>
            </a:pPr>
            <a:r>
              <a:rPr lang="fr-FR" b="1" i="1" u="sng" dirty="0" smtClean="0">
                <a:solidFill>
                  <a:srgbClr val="660066"/>
                </a:solidFill>
              </a:rPr>
              <a:t>(25 à 30 % du besoin total en énergie)</a:t>
            </a:r>
          </a:p>
        </p:txBody>
      </p:sp>
      <p:pic>
        <p:nvPicPr>
          <p:cNvPr id="3" name="Image 2" descr="shutterstock_98873576-besoins-en-graisses-251x300.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518313" y="4103077"/>
            <a:ext cx="1994356" cy="2383692"/>
          </a:xfrm>
          <a:prstGeom prst="rect">
            <a:avLst/>
          </a:prstGeom>
        </p:spPr>
      </p:pic>
    </p:spTree>
    <p:extLst>
      <p:ext uri="{BB962C8B-B14F-4D97-AF65-F5344CB8AC3E}">
        <p14:creationId xmlns:p14="http://schemas.microsoft.com/office/powerpoint/2010/main" val="252614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2ème partie / SC pages 43 et 44</a:t>
            </a:r>
            <a:endParaRPr lang="fr-FR" dirty="0"/>
          </a:p>
        </p:txBody>
      </p:sp>
      <p:sp>
        <p:nvSpPr>
          <p:cNvPr id="2" name="Titre 1"/>
          <p:cNvSpPr>
            <a:spLocks noGrp="1"/>
          </p:cNvSpPr>
          <p:nvPr>
            <p:ph type="ctrTitle"/>
          </p:nvPr>
        </p:nvSpPr>
        <p:spPr/>
        <p:txBody>
          <a:bodyPr/>
          <a:lstStyle/>
          <a:p>
            <a:r>
              <a:rPr lang="fr-FR" dirty="0" smtClean="0"/>
              <a:t>MATIERES GRASSES</a:t>
            </a:r>
            <a:br>
              <a:rPr lang="fr-FR" dirty="0" smtClean="0"/>
            </a:br>
            <a:r>
              <a:rPr lang="fr-FR" dirty="0" smtClean="0"/>
              <a:t>lipides</a:t>
            </a:r>
            <a:endParaRPr lang="fr-FR" dirty="0"/>
          </a:p>
        </p:txBody>
      </p:sp>
      <p:pic>
        <p:nvPicPr>
          <p:cNvPr id="4"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8739" y="4585247"/>
            <a:ext cx="353056" cy="61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11796" y="4867567"/>
            <a:ext cx="521026" cy="33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5" descr="lipid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9615" y="439615"/>
            <a:ext cx="3337821" cy="2225214"/>
          </a:xfrm>
          <a:prstGeom prst="rect">
            <a:avLst/>
          </a:prstGeom>
        </p:spPr>
      </p:pic>
    </p:spTree>
    <p:extLst>
      <p:ext uri="{BB962C8B-B14F-4D97-AF65-F5344CB8AC3E}">
        <p14:creationId xmlns:p14="http://schemas.microsoft.com/office/powerpoint/2010/main" val="14678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Besoins en acides gras polyinsaturés</a:t>
            </a:r>
            <a:endParaRPr lang="fr-FR" dirty="0"/>
          </a:p>
        </p:txBody>
      </p:sp>
      <p:sp>
        <p:nvSpPr>
          <p:cNvPr id="5" name="Espace réservé du contenu 4"/>
          <p:cNvSpPr>
            <a:spLocks noGrp="1"/>
          </p:cNvSpPr>
          <p:nvPr>
            <p:ph sz="half" idx="1"/>
          </p:nvPr>
        </p:nvSpPr>
        <p:spPr/>
        <p:txBody>
          <a:bodyPr>
            <a:normAutofit fontScale="62500" lnSpcReduction="20000"/>
          </a:bodyPr>
          <a:lstStyle/>
          <a:p>
            <a:r>
              <a:rPr lang="fr-FR" dirty="0" smtClean="0"/>
              <a:t>Comme nous ne sommes pas en mesure de construire nous-mêmes les acides gras </a:t>
            </a:r>
            <a:r>
              <a:rPr lang="fr-FR" b="1" dirty="0" err="1" smtClean="0">
                <a:solidFill>
                  <a:srgbClr val="B54721"/>
                </a:solidFill>
              </a:rPr>
              <a:t>poly-insaturés</a:t>
            </a:r>
            <a:r>
              <a:rPr lang="fr-FR" dirty="0" smtClean="0"/>
              <a:t>, nous devons les absorber avec les </a:t>
            </a:r>
            <a:r>
              <a:rPr lang="fr-FR" b="1" dirty="0" smtClean="0">
                <a:solidFill>
                  <a:srgbClr val="B54721"/>
                </a:solidFill>
              </a:rPr>
              <a:t>aliments</a:t>
            </a:r>
          </a:p>
          <a:p>
            <a:r>
              <a:rPr lang="fr-FR" dirty="0" smtClean="0"/>
              <a:t>C’est pourquoi ils sont désignés comme </a:t>
            </a:r>
            <a:r>
              <a:rPr lang="fr-FR" b="1" dirty="0" smtClean="0">
                <a:solidFill>
                  <a:srgbClr val="B54721"/>
                </a:solidFill>
              </a:rPr>
              <a:t>essentiels</a:t>
            </a:r>
            <a:r>
              <a:rPr lang="fr-FR" dirty="0" smtClean="0"/>
              <a:t> (vitaux)</a:t>
            </a:r>
          </a:p>
          <a:p>
            <a:r>
              <a:rPr lang="fr-FR" dirty="0" smtClean="0"/>
              <a:t>Ils comprennent principalement :</a:t>
            </a:r>
          </a:p>
          <a:p>
            <a:pPr>
              <a:buFont typeface="Wingdings" charset="2"/>
              <a:buChar char="Ø"/>
            </a:pPr>
            <a:r>
              <a:rPr lang="fr-FR" b="1" i="1" dirty="0">
                <a:solidFill>
                  <a:srgbClr val="660066"/>
                </a:solidFill>
              </a:rPr>
              <a:t>L</a:t>
            </a:r>
            <a:r>
              <a:rPr lang="fr-FR" b="1" i="1" dirty="0" smtClean="0">
                <a:solidFill>
                  <a:srgbClr val="660066"/>
                </a:solidFill>
              </a:rPr>
              <a:t>es oméga-6 </a:t>
            </a:r>
            <a:r>
              <a:rPr lang="fr-FR" dirty="0" smtClean="0"/>
              <a:t>(dans les </a:t>
            </a:r>
            <a:r>
              <a:rPr lang="fr-FR" b="1" dirty="0" smtClean="0">
                <a:solidFill>
                  <a:schemeClr val="accent5"/>
                </a:solidFill>
              </a:rPr>
              <a:t>plantes oléagineuses</a:t>
            </a:r>
            <a:r>
              <a:rPr lang="fr-FR" dirty="0" smtClean="0"/>
              <a:t>)</a:t>
            </a:r>
          </a:p>
          <a:p>
            <a:pPr>
              <a:buFont typeface="Wingdings" charset="2"/>
              <a:buChar char="Ø"/>
            </a:pPr>
            <a:r>
              <a:rPr lang="fr-FR" b="1" i="1" dirty="0" smtClean="0">
                <a:solidFill>
                  <a:srgbClr val="660066"/>
                </a:solidFill>
              </a:rPr>
              <a:t>Les omégas-3 </a:t>
            </a:r>
            <a:r>
              <a:rPr lang="fr-FR" dirty="0" smtClean="0"/>
              <a:t>(groupe des acides linoléiques dans les </a:t>
            </a:r>
            <a:r>
              <a:rPr lang="fr-FR" b="1" dirty="0" smtClean="0">
                <a:solidFill>
                  <a:srgbClr val="B54721"/>
                </a:solidFill>
              </a:rPr>
              <a:t>huiles de poisson </a:t>
            </a:r>
            <a:r>
              <a:rPr lang="fr-FR" dirty="0" smtClean="0"/>
              <a:t>et certaines </a:t>
            </a:r>
            <a:r>
              <a:rPr lang="fr-FR" b="1" dirty="0" smtClean="0">
                <a:solidFill>
                  <a:srgbClr val="B54721"/>
                </a:solidFill>
              </a:rPr>
              <a:t>huiles végétales </a:t>
            </a:r>
            <a:r>
              <a:rPr lang="fr-FR" dirty="0" smtClean="0"/>
              <a:t>; lin, noix, colza et soja)</a:t>
            </a:r>
            <a:endParaRPr lang="fr-FR" dirty="0"/>
          </a:p>
        </p:txBody>
      </p:sp>
      <p:sp>
        <p:nvSpPr>
          <p:cNvPr id="2" name="Espace réservé du contenu 1"/>
          <p:cNvSpPr>
            <a:spLocks noGrp="1"/>
          </p:cNvSpPr>
          <p:nvPr>
            <p:ph sz="half" idx="2"/>
          </p:nvPr>
        </p:nvSpPr>
        <p:spPr>
          <a:xfrm>
            <a:off x="4648200" y="1719070"/>
            <a:ext cx="4038600" cy="4331340"/>
          </a:xfrm>
        </p:spPr>
        <p:txBody>
          <a:bodyPr>
            <a:normAutofit fontScale="62500" lnSpcReduction="20000"/>
          </a:bodyPr>
          <a:lstStyle/>
          <a:p>
            <a:pPr marL="114300" indent="0">
              <a:buNone/>
            </a:pPr>
            <a:r>
              <a:rPr lang="fr-FR" dirty="0" smtClean="0"/>
              <a:t>Ces acides gras ont des </a:t>
            </a:r>
            <a:r>
              <a:rPr lang="fr-FR" b="1" dirty="0" smtClean="0">
                <a:solidFill>
                  <a:srgbClr val="B54721"/>
                </a:solidFill>
              </a:rPr>
              <a:t>rôles</a:t>
            </a:r>
            <a:r>
              <a:rPr lang="fr-FR" dirty="0" smtClean="0"/>
              <a:t> importants :</a:t>
            </a:r>
          </a:p>
          <a:p>
            <a:pPr marL="114300" indent="0">
              <a:buNone/>
            </a:pPr>
            <a:endParaRPr lang="fr-FR" dirty="0" smtClean="0"/>
          </a:p>
          <a:p>
            <a:pPr>
              <a:buFont typeface="Wingdings" charset="2"/>
              <a:buChar char="ü"/>
            </a:pPr>
            <a:r>
              <a:rPr lang="fr-FR" b="1" i="1" dirty="0" smtClean="0">
                <a:solidFill>
                  <a:srgbClr val="660066"/>
                </a:solidFill>
              </a:rPr>
              <a:t>Nécessaires pour la constitution des cellules</a:t>
            </a:r>
          </a:p>
          <a:p>
            <a:pPr>
              <a:buFont typeface="Wingdings" charset="2"/>
              <a:buChar char="ü"/>
            </a:pPr>
            <a:r>
              <a:rPr lang="fr-FR" b="1" i="1" dirty="0" smtClean="0">
                <a:solidFill>
                  <a:srgbClr val="660066"/>
                </a:solidFill>
              </a:rPr>
              <a:t>Contribuent à la formation de certaines hormones (p.ex. pour le système immunitaire)</a:t>
            </a:r>
          </a:p>
          <a:p>
            <a:pPr>
              <a:buFont typeface="Wingdings" charset="2"/>
              <a:buChar char="ü"/>
            </a:pPr>
            <a:r>
              <a:rPr lang="fr-FR" b="1" i="1" dirty="0" smtClean="0">
                <a:solidFill>
                  <a:srgbClr val="660066"/>
                </a:solidFill>
              </a:rPr>
              <a:t>Peuvent abaisser un taux de cholestérol élevé</a:t>
            </a:r>
          </a:p>
          <a:p>
            <a:pPr>
              <a:buFont typeface="Wingdings" charset="2"/>
              <a:buChar char="ü"/>
            </a:pPr>
            <a:r>
              <a:rPr lang="fr-FR" b="1" i="1" dirty="0" smtClean="0">
                <a:solidFill>
                  <a:srgbClr val="660066"/>
                </a:solidFill>
              </a:rPr>
              <a:t>Peuvent prévenir la formation de caillots sanguins et les dépôts dans les vaisseaux</a:t>
            </a:r>
          </a:p>
          <a:p>
            <a:pPr marL="114300" indent="0">
              <a:buNone/>
            </a:pPr>
            <a:endParaRPr lang="fr-FR" dirty="0" smtClean="0"/>
          </a:p>
        </p:txBody>
      </p:sp>
      <p:pic>
        <p:nvPicPr>
          <p:cNvPr id="6" name="Image 5" descr="FruitdorOméga3&amp;6doux-450x45_tcm226-320274.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660618" y="5082001"/>
            <a:ext cx="2271997" cy="1499742"/>
          </a:xfrm>
          <a:prstGeom prst="rect">
            <a:avLst/>
          </a:prstGeom>
        </p:spPr>
      </p:pic>
    </p:spTree>
    <p:extLst>
      <p:ext uri="{BB962C8B-B14F-4D97-AF65-F5344CB8AC3E}">
        <p14:creationId xmlns:p14="http://schemas.microsoft.com/office/powerpoint/2010/main" val="402163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Besoins en acides gras polyinsaturés</a:t>
            </a:r>
            <a:endParaRPr lang="fr-FR" dirty="0"/>
          </a:p>
        </p:txBody>
      </p:sp>
      <p:sp>
        <p:nvSpPr>
          <p:cNvPr id="5" name="Espace réservé du contenu 4"/>
          <p:cNvSpPr>
            <a:spLocks noGrp="1"/>
          </p:cNvSpPr>
          <p:nvPr>
            <p:ph sz="half" idx="1"/>
          </p:nvPr>
        </p:nvSpPr>
        <p:spPr/>
        <p:txBody>
          <a:bodyPr>
            <a:normAutofit fontScale="62500" lnSpcReduction="20000"/>
          </a:bodyPr>
          <a:lstStyle/>
          <a:p>
            <a:r>
              <a:rPr lang="fr-FR" dirty="0" smtClean="0"/>
              <a:t>En matière d’apport d’acides gras on recommande un </a:t>
            </a:r>
            <a:r>
              <a:rPr lang="fr-FR" b="1" dirty="0" smtClean="0">
                <a:solidFill>
                  <a:srgbClr val="B54721"/>
                </a:solidFill>
              </a:rPr>
              <a:t>rapport 5 : 1 </a:t>
            </a:r>
            <a:r>
              <a:rPr lang="fr-FR" dirty="0" smtClean="0"/>
              <a:t>pour les oméga-6 et oméga-3</a:t>
            </a:r>
          </a:p>
          <a:p>
            <a:r>
              <a:rPr lang="fr-FR" dirty="0" smtClean="0"/>
              <a:t>Sur un </a:t>
            </a:r>
            <a:r>
              <a:rPr lang="fr-FR" b="1" dirty="0" smtClean="0">
                <a:solidFill>
                  <a:srgbClr val="B54721"/>
                </a:solidFill>
              </a:rPr>
              <a:t>plan pratique</a:t>
            </a:r>
            <a:r>
              <a:rPr lang="fr-FR" dirty="0" smtClean="0"/>
              <a:t>, cela peut être réalisé en utilisant moins d’huiles de tournesol, de carthame, de pépins de raisin et de germe de maïs et plus d’huiles de colza, de lin et de noix, et en ajoutant un repas à base de poisson de mer par semaine dans les menus</a:t>
            </a:r>
          </a:p>
          <a:p>
            <a:r>
              <a:rPr lang="fr-FR" dirty="0" smtClean="0"/>
              <a:t>L’</a:t>
            </a:r>
            <a:r>
              <a:rPr lang="fr-FR" b="1" dirty="0" smtClean="0">
                <a:solidFill>
                  <a:srgbClr val="B54721"/>
                </a:solidFill>
              </a:rPr>
              <a:t>huile de soja </a:t>
            </a:r>
            <a:r>
              <a:rPr lang="fr-FR" dirty="0" smtClean="0"/>
              <a:t>contient certes beaucoup d’oméga-3, mais aussi de grandes quantités d’acide linoléique peu souhaité</a:t>
            </a:r>
            <a:endParaRPr lang="fr-FR" dirty="0"/>
          </a:p>
        </p:txBody>
      </p:sp>
      <p:pic>
        <p:nvPicPr>
          <p:cNvPr id="9" name="Espace réservé du contenu 8" descr="SNI_bonne-graisse-600x367.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39209" b="-39209"/>
          <a:stretch>
            <a:fillRect/>
          </a:stretch>
        </p:blipFill>
        <p:spPr/>
      </p:pic>
    </p:spTree>
    <p:extLst>
      <p:ext uri="{BB962C8B-B14F-4D97-AF65-F5344CB8AC3E}">
        <p14:creationId xmlns:p14="http://schemas.microsoft.com/office/powerpoint/2010/main" val="206897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Substances lipoïdiques / analogues</a:t>
            </a:r>
            <a:endParaRPr lang="fr-FR" dirty="0"/>
          </a:p>
        </p:txBody>
      </p:sp>
      <p:sp>
        <p:nvSpPr>
          <p:cNvPr id="3" name="Espace réservé du contenu 2"/>
          <p:cNvSpPr>
            <a:spLocks noGrp="1"/>
          </p:cNvSpPr>
          <p:nvPr>
            <p:ph sz="half" idx="1"/>
          </p:nvPr>
        </p:nvSpPr>
        <p:spPr/>
        <p:txBody>
          <a:bodyPr>
            <a:normAutofit fontScale="92500" lnSpcReduction="10000"/>
          </a:bodyPr>
          <a:lstStyle/>
          <a:p>
            <a:r>
              <a:rPr lang="fr-FR" dirty="0" smtClean="0"/>
              <a:t>Les substances lipoïdiques </a:t>
            </a:r>
            <a:r>
              <a:rPr lang="fr-FR" b="1" dirty="0" smtClean="0">
                <a:solidFill>
                  <a:srgbClr val="B54721"/>
                </a:solidFill>
              </a:rPr>
              <a:t>accompagnent </a:t>
            </a:r>
            <a:r>
              <a:rPr lang="fr-FR" dirty="0" smtClean="0"/>
              <a:t>toujours les matières grasses, mais en comparaison avec ces dernières leur part est très restreinte</a:t>
            </a:r>
          </a:p>
          <a:p>
            <a:r>
              <a:rPr lang="fr-FR" dirty="0" smtClean="0"/>
              <a:t>Les plus connues sont la </a:t>
            </a:r>
            <a:r>
              <a:rPr lang="fr-FR" b="1" dirty="0" smtClean="0">
                <a:solidFill>
                  <a:srgbClr val="B54721"/>
                </a:solidFill>
              </a:rPr>
              <a:t>lécithine</a:t>
            </a:r>
            <a:r>
              <a:rPr lang="fr-FR" dirty="0" smtClean="0"/>
              <a:t> et le </a:t>
            </a:r>
            <a:r>
              <a:rPr lang="fr-FR" b="1" dirty="0" smtClean="0">
                <a:solidFill>
                  <a:srgbClr val="B54721"/>
                </a:solidFill>
              </a:rPr>
              <a:t>cholestérol</a:t>
            </a:r>
            <a:endParaRPr lang="fr-FR" b="1" dirty="0">
              <a:solidFill>
                <a:srgbClr val="B54721"/>
              </a:solidFill>
            </a:endParaRPr>
          </a:p>
        </p:txBody>
      </p:sp>
      <p:pic>
        <p:nvPicPr>
          <p:cNvPr id="5" name="Picture 3"/>
          <p:cNvPicPr>
            <a:picLocks noGrp="1" noChangeAspect="1" noChangeArrowheads="1"/>
          </p:cNvPicPr>
          <p:nvPr>
            <p:ph sz="half" idx="2"/>
          </p:nvPr>
        </p:nvPicPr>
        <p:blipFill>
          <a:blip r:embed="rId2" cstate="email">
            <a:extLst>
              <a:ext uri="{28A0092B-C50C-407E-A947-70E740481C1C}">
                <a14:useLocalDpi xmlns:a14="http://schemas.microsoft.com/office/drawing/2010/main" val="0"/>
              </a:ext>
            </a:extLst>
          </a:blip>
          <a:srcRect t="-23686" b="-23686"/>
          <a:stretch>
            <a:fillRect/>
          </a:stretch>
        </p:blipFill>
        <p:spPr/>
      </p:pic>
    </p:spTree>
    <p:extLst>
      <p:ext uri="{BB962C8B-B14F-4D97-AF65-F5344CB8AC3E}">
        <p14:creationId xmlns:p14="http://schemas.microsoft.com/office/powerpoint/2010/main" val="141415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Lécithine</a:t>
            </a:r>
            <a:endParaRPr lang="fr-FR" dirty="0"/>
          </a:p>
        </p:txBody>
      </p:sp>
      <p:sp>
        <p:nvSpPr>
          <p:cNvPr id="3" name="Espace réservé du contenu 2"/>
          <p:cNvSpPr>
            <a:spLocks noGrp="1"/>
          </p:cNvSpPr>
          <p:nvPr>
            <p:ph sz="half" idx="1"/>
          </p:nvPr>
        </p:nvSpPr>
        <p:spPr/>
        <p:txBody>
          <a:bodyPr/>
          <a:lstStyle/>
          <a:p>
            <a:r>
              <a:rPr lang="fr-FR" dirty="0" smtClean="0"/>
              <a:t>La lécithine (p.ex. dans le </a:t>
            </a:r>
            <a:r>
              <a:rPr lang="fr-FR" b="1" dirty="0" smtClean="0">
                <a:solidFill>
                  <a:srgbClr val="B54721"/>
                </a:solidFill>
              </a:rPr>
              <a:t>jaune d’œuf</a:t>
            </a:r>
            <a:r>
              <a:rPr lang="fr-FR" dirty="0" smtClean="0"/>
              <a:t>) a des pôles hydrophile et lipophile, ce qui permet de l’utiliser comme </a:t>
            </a:r>
            <a:r>
              <a:rPr lang="fr-FR" b="1" dirty="0" smtClean="0">
                <a:solidFill>
                  <a:srgbClr val="B54721"/>
                </a:solidFill>
              </a:rPr>
              <a:t>émulsifiant</a:t>
            </a:r>
            <a:r>
              <a:rPr lang="fr-FR" dirty="0" smtClean="0"/>
              <a:t> pour la sauce hollandaise et la mayonnaise</a:t>
            </a:r>
            <a:endParaRPr lang="fr-FR" dirty="0"/>
          </a:p>
        </p:txBody>
      </p:sp>
      <p:pic>
        <p:nvPicPr>
          <p:cNvPr id="5" name="Espace réservé du contenu 4" descr="14510692.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31931" b="-31931"/>
          <a:stretch>
            <a:fillRect/>
          </a:stretch>
        </p:blipFill>
        <p:spPr/>
      </p:pic>
    </p:spTree>
    <p:extLst>
      <p:ext uri="{BB962C8B-B14F-4D97-AF65-F5344CB8AC3E}">
        <p14:creationId xmlns:p14="http://schemas.microsoft.com/office/powerpoint/2010/main" val="407830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Cholestérol</a:t>
            </a:r>
            <a:endParaRPr lang="fr-FR" dirty="0"/>
          </a:p>
        </p:txBody>
      </p:sp>
      <p:sp>
        <p:nvSpPr>
          <p:cNvPr id="3" name="Espace réservé du contenu 2"/>
          <p:cNvSpPr>
            <a:spLocks noGrp="1"/>
          </p:cNvSpPr>
          <p:nvPr>
            <p:ph sz="half" idx="1"/>
          </p:nvPr>
        </p:nvSpPr>
        <p:spPr>
          <a:xfrm>
            <a:off x="426128" y="1719070"/>
            <a:ext cx="4038600" cy="4630929"/>
          </a:xfrm>
        </p:spPr>
        <p:txBody>
          <a:bodyPr>
            <a:normAutofit fontScale="62500" lnSpcReduction="20000"/>
          </a:bodyPr>
          <a:lstStyle/>
          <a:p>
            <a:r>
              <a:rPr lang="fr-FR" dirty="0" smtClean="0"/>
              <a:t>Le </a:t>
            </a:r>
            <a:r>
              <a:rPr lang="fr-FR" b="1" dirty="0" smtClean="0">
                <a:solidFill>
                  <a:srgbClr val="B54721"/>
                </a:solidFill>
              </a:rPr>
              <a:t>corps</a:t>
            </a:r>
            <a:r>
              <a:rPr lang="fr-FR" dirty="0" smtClean="0"/>
              <a:t> est en mesure de constituer de lui-même tout le cholestérol dont il a besoin à partir de la </a:t>
            </a:r>
            <a:r>
              <a:rPr lang="fr-FR" b="1" dirty="0" smtClean="0">
                <a:solidFill>
                  <a:srgbClr val="B54721"/>
                </a:solidFill>
              </a:rPr>
              <a:t>nourriture</a:t>
            </a:r>
          </a:p>
          <a:p>
            <a:r>
              <a:rPr lang="fr-FR" dirty="0" smtClean="0"/>
              <a:t>Il l’utilise pour </a:t>
            </a:r>
            <a:r>
              <a:rPr lang="fr-FR" b="1" dirty="0" smtClean="0">
                <a:solidFill>
                  <a:srgbClr val="B54721"/>
                </a:solidFill>
              </a:rPr>
              <a:t>fabriquer les parois des cellules</a:t>
            </a:r>
            <a:r>
              <a:rPr lang="fr-FR" dirty="0" smtClean="0"/>
              <a:t>, les </a:t>
            </a:r>
            <a:r>
              <a:rPr lang="fr-FR" b="1" dirty="0" smtClean="0">
                <a:solidFill>
                  <a:srgbClr val="B54721"/>
                </a:solidFill>
              </a:rPr>
              <a:t>hormones</a:t>
            </a:r>
            <a:r>
              <a:rPr lang="fr-FR" dirty="0" smtClean="0"/>
              <a:t> et les </a:t>
            </a:r>
            <a:r>
              <a:rPr lang="fr-FR" b="1" dirty="0" smtClean="0">
                <a:solidFill>
                  <a:srgbClr val="B54721"/>
                </a:solidFill>
              </a:rPr>
              <a:t>sucs biliaires</a:t>
            </a:r>
          </a:p>
          <a:p>
            <a:r>
              <a:rPr lang="fr-FR" dirty="0" smtClean="0"/>
              <a:t>Un apport trop important de cholestérol dans l’alimentation provoque une hausse de son taux dans le sang, ce qui représente un facteur de risque pour l’apparition de </a:t>
            </a:r>
            <a:r>
              <a:rPr lang="fr-FR" b="1" dirty="0" smtClean="0">
                <a:solidFill>
                  <a:srgbClr val="B54721"/>
                </a:solidFill>
              </a:rPr>
              <a:t>maladies cardiovasculaires</a:t>
            </a:r>
            <a:r>
              <a:rPr lang="fr-FR" dirty="0" smtClean="0"/>
              <a:t> et de l’</a:t>
            </a:r>
            <a:r>
              <a:rPr lang="fr-FR" b="1" dirty="0" smtClean="0">
                <a:solidFill>
                  <a:srgbClr val="B54721"/>
                </a:solidFill>
              </a:rPr>
              <a:t>infarctus</a:t>
            </a:r>
          </a:p>
          <a:p>
            <a:r>
              <a:rPr lang="fr-FR" dirty="0" smtClean="0"/>
              <a:t>Il ne se trouve pratiquement que dans les </a:t>
            </a:r>
            <a:r>
              <a:rPr lang="fr-FR" b="1" dirty="0" smtClean="0">
                <a:solidFill>
                  <a:srgbClr val="B54721"/>
                </a:solidFill>
              </a:rPr>
              <a:t>aliments d’origine animale</a:t>
            </a:r>
            <a:r>
              <a:rPr lang="fr-FR" dirty="0" smtClean="0"/>
              <a:t>, mais le poisson en contient très peu</a:t>
            </a:r>
            <a:endParaRPr lang="fr-FR" dirty="0"/>
          </a:p>
        </p:txBody>
      </p:sp>
      <p:pic>
        <p:nvPicPr>
          <p:cNvPr id="6" name="Espace réservé du contenu 5" descr="Whatischolesterol_FR.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35366" b="-35366"/>
          <a:stretch>
            <a:fillRect/>
          </a:stretch>
        </p:blipFill>
        <p:spPr/>
      </p:pic>
    </p:spTree>
    <p:extLst>
      <p:ext uri="{BB962C8B-B14F-4D97-AF65-F5344CB8AC3E}">
        <p14:creationId xmlns:p14="http://schemas.microsoft.com/office/powerpoint/2010/main" val="115394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Cholestérol</a:t>
            </a:r>
            <a:endParaRPr lang="fr-FR" dirty="0"/>
          </a:p>
        </p:txBody>
      </p:sp>
      <p:sp>
        <p:nvSpPr>
          <p:cNvPr id="3" name="Espace réservé du contenu 2"/>
          <p:cNvSpPr>
            <a:spLocks noGrp="1"/>
          </p:cNvSpPr>
          <p:nvPr>
            <p:ph sz="half" idx="1"/>
          </p:nvPr>
        </p:nvSpPr>
        <p:spPr>
          <a:xfrm>
            <a:off x="426128" y="1719070"/>
            <a:ext cx="4038600" cy="4630929"/>
          </a:xfrm>
        </p:spPr>
        <p:txBody>
          <a:bodyPr>
            <a:normAutofit fontScale="70000" lnSpcReduction="20000"/>
          </a:bodyPr>
          <a:lstStyle/>
          <a:p>
            <a:pPr marL="114300" indent="0">
              <a:buNone/>
            </a:pPr>
            <a:r>
              <a:rPr lang="fr-FR" b="1" i="1" dirty="0" smtClean="0">
                <a:solidFill>
                  <a:srgbClr val="660066"/>
                </a:solidFill>
              </a:rPr>
              <a:t>Mesures pour abaisser le taux de cholestérol :</a:t>
            </a:r>
          </a:p>
          <a:p>
            <a:r>
              <a:rPr lang="fr-FR" dirty="0" smtClean="0"/>
              <a:t>Baisse du </a:t>
            </a:r>
            <a:r>
              <a:rPr lang="fr-FR" b="1" dirty="0" smtClean="0">
                <a:solidFill>
                  <a:schemeClr val="accent5"/>
                </a:solidFill>
              </a:rPr>
              <a:t>poids excédentaire</a:t>
            </a:r>
          </a:p>
          <a:p>
            <a:r>
              <a:rPr lang="fr-FR" dirty="0" smtClean="0"/>
              <a:t>Diminution de la consommation globale de matières grasses, en particulier </a:t>
            </a:r>
            <a:r>
              <a:rPr lang="fr-FR" b="1" dirty="0" smtClean="0">
                <a:solidFill>
                  <a:srgbClr val="B54721"/>
                </a:solidFill>
              </a:rPr>
              <a:t>animales</a:t>
            </a:r>
          </a:p>
          <a:p>
            <a:r>
              <a:rPr lang="fr-FR" dirty="0" smtClean="0"/>
              <a:t>Préférer les corps gras ayant une forte teneur en </a:t>
            </a:r>
            <a:r>
              <a:rPr lang="fr-FR" b="1" dirty="0" smtClean="0">
                <a:solidFill>
                  <a:srgbClr val="B54721"/>
                </a:solidFill>
              </a:rPr>
              <a:t>acides gras insaturés</a:t>
            </a:r>
          </a:p>
          <a:p>
            <a:r>
              <a:rPr lang="fr-FR" dirty="0" smtClean="0"/>
              <a:t>Manger toujours plus de </a:t>
            </a:r>
            <a:r>
              <a:rPr lang="fr-FR" b="1" dirty="0" smtClean="0">
                <a:solidFill>
                  <a:srgbClr val="B54721"/>
                </a:solidFill>
              </a:rPr>
              <a:t>poisson</a:t>
            </a:r>
            <a:r>
              <a:rPr lang="fr-FR" dirty="0" smtClean="0"/>
              <a:t> au lieu de la viande</a:t>
            </a:r>
          </a:p>
          <a:p>
            <a:r>
              <a:rPr lang="fr-FR" dirty="0" smtClean="0"/>
              <a:t>Augmenter la consommation d’aliments riches en </a:t>
            </a:r>
            <a:r>
              <a:rPr lang="fr-FR" b="1" dirty="0" smtClean="0">
                <a:solidFill>
                  <a:srgbClr val="B54721"/>
                </a:solidFill>
              </a:rPr>
              <a:t>fibres</a:t>
            </a:r>
            <a:endParaRPr lang="fr-FR" b="1" dirty="0">
              <a:solidFill>
                <a:srgbClr val="B54721"/>
              </a:solidFill>
            </a:endParaRPr>
          </a:p>
        </p:txBody>
      </p:sp>
      <p:pic>
        <p:nvPicPr>
          <p:cNvPr id="5" name="Espace réservé du contenu 4" descr="cholesterol_danger-300x244.jpg"/>
          <p:cNvPicPr>
            <a:picLocks noGrp="1" noChangeAspect="1"/>
          </p:cNvPicPr>
          <p:nvPr>
            <p:ph sz="half" idx="2"/>
          </p:nvPr>
        </p:nvPicPr>
        <p:blipFill>
          <a:blip r:embed="rId2">
            <a:extLst>
              <a:ext uri="{28A0092B-C50C-407E-A947-70E740481C1C}">
                <a14:useLocalDpi xmlns:a14="http://schemas.microsoft.com/office/drawing/2010/main" val="0"/>
              </a:ext>
            </a:extLst>
          </a:blip>
          <a:srcRect t="-17089" b="-17089"/>
          <a:stretch>
            <a:fillRect/>
          </a:stretch>
        </p:blipFill>
        <p:spPr/>
      </p:pic>
    </p:spTree>
    <p:extLst>
      <p:ext uri="{BB962C8B-B14F-4D97-AF65-F5344CB8AC3E}">
        <p14:creationId xmlns:p14="http://schemas.microsoft.com/office/powerpoint/2010/main" val="116533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1</a:t>
            </a:r>
            <a:r>
              <a:rPr lang="fr-FR" baseline="30000" dirty="0" smtClean="0"/>
              <a:t>ère</a:t>
            </a:r>
            <a:r>
              <a:rPr lang="fr-FR" dirty="0" smtClean="0"/>
              <a:t> partie / SC pages 25 et 26</a:t>
            </a:r>
            <a:endParaRPr lang="fr-FR" dirty="0"/>
          </a:p>
        </p:txBody>
      </p:sp>
      <p:sp>
        <p:nvSpPr>
          <p:cNvPr id="2" name="Titre 1"/>
          <p:cNvSpPr>
            <a:spLocks noGrp="1"/>
          </p:cNvSpPr>
          <p:nvPr>
            <p:ph type="ctrTitle"/>
          </p:nvPr>
        </p:nvSpPr>
        <p:spPr/>
        <p:txBody>
          <a:bodyPr/>
          <a:lstStyle/>
          <a:p>
            <a:r>
              <a:rPr lang="fr-FR" dirty="0" smtClean="0"/>
              <a:t>MATIERES GRASSES</a:t>
            </a:r>
            <a:br>
              <a:rPr lang="fr-FR" dirty="0" smtClean="0"/>
            </a:br>
            <a:r>
              <a:rPr lang="fr-FR" dirty="0" smtClean="0"/>
              <a:t>lipides</a:t>
            </a:r>
            <a:endParaRPr lang="fr-FR" dirty="0"/>
          </a:p>
        </p:txBody>
      </p:sp>
      <p:pic>
        <p:nvPicPr>
          <p:cNvPr id="4"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8739" y="4585247"/>
            <a:ext cx="353056" cy="61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11796" y="4867567"/>
            <a:ext cx="521026" cy="33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5" descr="lipid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9615" y="439615"/>
            <a:ext cx="3337821" cy="2225214"/>
          </a:xfrm>
          <a:prstGeom prst="rect">
            <a:avLst/>
          </a:prstGeom>
        </p:spPr>
      </p:pic>
    </p:spTree>
    <p:extLst>
      <p:ext uri="{BB962C8B-B14F-4D97-AF65-F5344CB8AC3E}">
        <p14:creationId xmlns:p14="http://schemas.microsoft.com/office/powerpoint/2010/main" val="443754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Métabolisme des matières grasses</a:t>
            </a:r>
          </a:p>
        </p:txBody>
      </p:sp>
      <p:sp>
        <p:nvSpPr>
          <p:cNvPr id="3" name="Espace réservé du contenu 2"/>
          <p:cNvSpPr>
            <a:spLocks noGrp="1"/>
          </p:cNvSpPr>
          <p:nvPr>
            <p:ph sz="half" idx="1"/>
          </p:nvPr>
        </p:nvSpPr>
        <p:spPr>
          <a:xfrm>
            <a:off x="426128" y="1719071"/>
            <a:ext cx="4038600" cy="4407408"/>
          </a:xfrm>
        </p:spPr>
        <p:txBody>
          <a:bodyPr/>
          <a:lstStyle/>
          <a:p>
            <a:r>
              <a:rPr lang="fr-FR" dirty="0" smtClean="0"/>
              <a:t>Les matières grasses contenues dans l’alimentation </a:t>
            </a:r>
            <a:r>
              <a:rPr lang="fr-FR" b="1" dirty="0" smtClean="0">
                <a:solidFill>
                  <a:srgbClr val="B54721"/>
                </a:solidFill>
              </a:rPr>
              <a:t>doivent être divisées en éléments plus petits</a:t>
            </a:r>
            <a:r>
              <a:rPr lang="fr-FR" dirty="0" smtClean="0"/>
              <a:t>, si possible hydrosolubles, dans l’appareil digestif</a:t>
            </a:r>
            <a:endParaRPr lang="fr-FR" dirty="0"/>
          </a:p>
        </p:txBody>
      </p:sp>
      <p:pic>
        <p:nvPicPr>
          <p:cNvPr id="5" name="Picture 3"/>
          <p:cNvPicPr>
            <a:picLocks noGrp="1" noChangeAspect="1" noChangeArrowheads="1"/>
          </p:cNvPicPr>
          <p:nvPr>
            <p:ph sz="half" idx="2"/>
          </p:nvPr>
        </p:nvPicPr>
        <p:blipFill>
          <a:blip r:embed="rId2" cstate="email">
            <a:extLst>
              <a:ext uri="{28A0092B-C50C-407E-A947-70E740481C1C}">
                <a14:useLocalDpi xmlns:a14="http://schemas.microsoft.com/office/drawing/2010/main" val="0"/>
              </a:ext>
            </a:extLst>
          </a:blip>
          <a:srcRect t="-23686" b="-23686"/>
          <a:stretch>
            <a:fillRect/>
          </a:stretch>
        </p:blipFill>
        <p:spPr/>
      </p:pic>
    </p:spTree>
    <p:extLst>
      <p:ext uri="{BB962C8B-B14F-4D97-AF65-F5344CB8AC3E}">
        <p14:creationId xmlns:p14="http://schemas.microsoft.com/office/powerpoint/2010/main" val="268538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Estomac</a:t>
            </a:r>
            <a:endParaRPr lang="fr-FR" dirty="0"/>
          </a:p>
        </p:txBody>
      </p:sp>
      <p:sp>
        <p:nvSpPr>
          <p:cNvPr id="3" name="Espace réservé du contenu 2"/>
          <p:cNvSpPr>
            <a:spLocks noGrp="1"/>
          </p:cNvSpPr>
          <p:nvPr>
            <p:ph sz="half" idx="1"/>
          </p:nvPr>
        </p:nvSpPr>
        <p:spPr>
          <a:xfrm>
            <a:off x="426128" y="1719071"/>
            <a:ext cx="4038600" cy="3478160"/>
          </a:xfrm>
        </p:spPr>
        <p:txBody>
          <a:bodyPr>
            <a:normAutofit fontScale="92500" lnSpcReduction="10000"/>
          </a:bodyPr>
          <a:lstStyle/>
          <a:p>
            <a:r>
              <a:rPr lang="fr-FR" dirty="0" smtClean="0"/>
              <a:t>Déjà émulsionnés, les lipides du </a:t>
            </a:r>
            <a:r>
              <a:rPr lang="fr-FR" b="1" dirty="0" smtClean="0">
                <a:solidFill>
                  <a:srgbClr val="B54721"/>
                </a:solidFill>
              </a:rPr>
              <a:t>lait</a:t>
            </a:r>
            <a:r>
              <a:rPr lang="fr-FR" dirty="0" smtClean="0"/>
              <a:t>, du </a:t>
            </a:r>
            <a:r>
              <a:rPr lang="fr-FR" b="1" dirty="0" smtClean="0">
                <a:solidFill>
                  <a:srgbClr val="B54721"/>
                </a:solidFill>
              </a:rPr>
              <a:t>jaune d’œuf </a:t>
            </a:r>
            <a:r>
              <a:rPr lang="fr-FR" dirty="0" smtClean="0"/>
              <a:t>et de la </a:t>
            </a:r>
            <a:r>
              <a:rPr lang="fr-FR" b="1" dirty="0" smtClean="0">
                <a:solidFill>
                  <a:srgbClr val="B54721"/>
                </a:solidFill>
              </a:rPr>
              <a:t>margarine</a:t>
            </a:r>
            <a:r>
              <a:rPr lang="fr-FR" dirty="0" smtClean="0"/>
              <a:t> sont hydrosolubles, de sorte qu’ils sont divisés en </a:t>
            </a:r>
            <a:r>
              <a:rPr lang="fr-FR" b="1" dirty="0" smtClean="0">
                <a:solidFill>
                  <a:srgbClr val="B54721"/>
                </a:solidFill>
              </a:rPr>
              <a:t>glycérine</a:t>
            </a:r>
            <a:r>
              <a:rPr lang="fr-FR" dirty="0" smtClean="0"/>
              <a:t> et </a:t>
            </a:r>
            <a:r>
              <a:rPr lang="fr-FR" b="1" dirty="0" smtClean="0">
                <a:solidFill>
                  <a:srgbClr val="B54721"/>
                </a:solidFill>
              </a:rPr>
              <a:t>acides gras </a:t>
            </a:r>
            <a:r>
              <a:rPr lang="fr-FR" dirty="0" smtClean="0"/>
              <a:t>par les </a:t>
            </a:r>
            <a:r>
              <a:rPr lang="fr-FR" b="1" dirty="0" smtClean="0">
                <a:solidFill>
                  <a:srgbClr val="B54721"/>
                </a:solidFill>
              </a:rPr>
              <a:t>enzymes</a:t>
            </a:r>
          </a:p>
        </p:txBody>
      </p:sp>
      <p:pic>
        <p:nvPicPr>
          <p:cNvPr id="6" name="Espace réservé du contenu 5" descr="1002448-Estomac.jpg"/>
          <p:cNvPicPr>
            <a:picLocks noGrp="1" noChangeAspect="1"/>
          </p:cNvPicPr>
          <p:nvPr>
            <p:ph sz="half" idx="2"/>
          </p:nvPr>
        </p:nvPicPr>
        <p:blipFill>
          <a:blip r:embed="rId2">
            <a:extLst>
              <a:ext uri="{28A0092B-C50C-407E-A947-70E740481C1C}">
                <a14:useLocalDpi xmlns:a14="http://schemas.microsoft.com/office/drawing/2010/main" val="0"/>
              </a:ext>
            </a:extLst>
          </a:blip>
          <a:srcRect t="-4566" b="-4566"/>
          <a:stretch>
            <a:fillRect/>
          </a:stretch>
        </p:blipFill>
        <p:spPr/>
      </p:pic>
      <p:pic>
        <p:nvPicPr>
          <p:cNvPr id="8" name="Image 7" descr="lait.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26128" y="5197231"/>
            <a:ext cx="858429" cy="1283351"/>
          </a:xfrm>
          <a:prstGeom prst="rect">
            <a:avLst/>
          </a:prstGeom>
        </p:spPr>
      </p:pic>
      <p:pic>
        <p:nvPicPr>
          <p:cNvPr id="9" name="Image 8" descr="margarine-generic.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079914" y="5450824"/>
            <a:ext cx="1365275" cy="802875"/>
          </a:xfrm>
          <a:prstGeom prst="rect">
            <a:avLst/>
          </a:prstGeom>
        </p:spPr>
      </p:pic>
      <p:pic>
        <p:nvPicPr>
          <p:cNvPr id="10" name="Image 9" descr="jaune-oeuf-risque.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431840" y="5439883"/>
            <a:ext cx="1447800" cy="813816"/>
          </a:xfrm>
          <a:prstGeom prst="rect">
            <a:avLst/>
          </a:prstGeom>
        </p:spPr>
      </p:pic>
    </p:spTree>
    <p:extLst>
      <p:ext uri="{BB962C8B-B14F-4D97-AF65-F5344CB8AC3E}">
        <p14:creationId xmlns:p14="http://schemas.microsoft.com/office/powerpoint/2010/main" val="290349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duodénum</a:t>
            </a:r>
            <a:endParaRPr lang="fr-FR" dirty="0"/>
          </a:p>
        </p:txBody>
      </p:sp>
      <p:sp>
        <p:nvSpPr>
          <p:cNvPr id="3" name="Espace réservé du contenu 2"/>
          <p:cNvSpPr>
            <a:spLocks noGrp="1"/>
          </p:cNvSpPr>
          <p:nvPr>
            <p:ph sz="half" idx="1"/>
          </p:nvPr>
        </p:nvSpPr>
        <p:spPr>
          <a:xfrm>
            <a:off x="426128" y="1719070"/>
            <a:ext cx="4038600" cy="4407409"/>
          </a:xfrm>
        </p:spPr>
        <p:txBody>
          <a:bodyPr>
            <a:normAutofit fontScale="77500" lnSpcReduction="20000"/>
          </a:bodyPr>
          <a:lstStyle/>
          <a:p>
            <a:r>
              <a:rPr lang="fr-FR" dirty="0" smtClean="0"/>
              <a:t>La plupart des lipides doivent être émulsionnés (divisés en petites gouttes très fines) par les </a:t>
            </a:r>
            <a:r>
              <a:rPr lang="fr-FR" b="1" dirty="0" smtClean="0">
                <a:solidFill>
                  <a:srgbClr val="B54721"/>
                </a:solidFill>
              </a:rPr>
              <a:t>sucs biliaires</a:t>
            </a:r>
            <a:r>
              <a:rPr lang="fr-FR" dirty="0" smtClean="0"/>
              <a:t> (procédure qui les rend hydrosolubles, augmente considérablement leur surface, de sorte que les enzymes pancréatiques (ou </a:t>
            </a:r>
            <a:r>
              <a:rPr lang="fr-FR" b="1" dirty="0" smtClean="0">
                <a:solidFill>
                  <a:srgbClr val="B54721"/>
                </a:solidFill>
              </a:rPr>
              <a:t>lipases pancréatiques</a:t>
            </a:r>
            <a:r>
              <a:rPr lang="fr-FR" dirty="0" smtClean="0"/>
              <a:t>) peuvent facilement les diviser</a:t>
            </a:r>
          </a:p>
        </p:txBody>
      </p:sp>
      <p:pic>
        <p:nvPicPr>
          <p:cNvPr id="5" name="Espace réservé du contenu 4" descr="gastroscopie.gif"/>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2755" b="-22755"/>
          <a:stretch>
            <a:fillRect/>
          </a:stretch>
        </p:blipFill>
        <p:spPr/>
      </p:pic>
    </p:spTree>
    <p:extLst>
      <p:ext uri="{BB962C8B-B14F-4D97-AF65-F5344CB8AC3E}">
        <p14:creationId xmlns:p14="http://schemas.microsoft.com/office/powerpoint/2010/main" val="78507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Intestin grêle</a:t>
            </a:r>
            <a:endParaRPr lang="fr-FR" dirty="0"/>
          </a:p>
        </p:txBody>
      </p:sp>
      <p:sp>
        <p:nvSpPr>
          <p:cNvPr id="3" name="Espace réservé du contenu 2"/>
          <p:cNvSpPr>
            <a:spLocks noGrp="1"/>
          </p:cNvSpPr>
          <p:nvPr>
            <p:ph sz="half" idx="1"/>
          </p:nvPr>
        </p:nvSpPr>
        <p:spPr>
          <a:xfrm>
            <a:off x="426128" y="1719070"/>
            <a:ext cx="4038600" cy="4407409"/>
          </a:xfrm>
        </p:spPr>
        <p:txBody>
          <a:bodyPr>
            <a:normAutofit fontScale="77500" lnSpcReduction="20000"/>
          </a:bodyPr>
          <a:lstStyle/>
          <a:p>
            <a:r>
              <a:rPr lang="fr-FR" dirty="0" smtClean="0"/>
              <a:t>Les résultats de la digestion sont des fragments de lipides ainsi que de la </a:t>
            </a:r>
            <a:r>
              <a:rPr lang="fr-FR" b="1" dirty="0" smtClean="0">
                <a:solidFill>
                  <a:srgbClr val="B54721"/>
                </a:solidFill>
              </a:rPr>
              <a:t>glycérine</a:t>
            </a:r>
            <a:r>
              <a:rPr lang="fr-FR" dirty="0" smtClean="0"/>
              <a:t> et des </a:t>
            </a:r>
            <a:r>
              <a:rPr lang="fr-FR" b="1" dirty="0" smtClean="0">
                <a:solidFill>
                  <a:srgbClr val="B54721"/>
                </a:solidFill>
              </a:rPr>
              <a:t>acides gras </a:t>
            </a:r>
            <a:r>
              <a:rPr lang="fr-FR" dirty="0" smtClean="0"/>
              <a:t>qui sont absorbés par la paroi de l’intestin grêle, d’où ils parviennent dans le sang et le liquide lymphatique</a:t>
            </a:r>
          </a:p>
          <a:p>
            <a:r>
              <a:rPr lang="fr-FR" dirty="0" smtClean="0"/>
              <a:t>Si le </a:t>
            </a:r>
            <a:r>
              <a:rPr lang="fr-FR" b="1" dirty="0" smtClean="0">
                <a:solidFill>
                  <a:srgbClr val="B54721"/>
                </a:solidFill>
              </a:rPr>
              <a:t>corps</a:t>
            </a:r>
            <a:r>
              <a:rPr lang="fr-FR" dirty="0" smtClean="0"/>
              <a:t> a besoin des matières grasses pour l’énergie, elles passent du sang ou des cellules adipeuses vers les cellules musculaires</a:t>
            </a:r>
          </a:p>
        </p:txBody>
      </p:sp>
      <p:pic>
        <p:nvPicPr>
          <p:cNvPr id="5" name="Espace réservé du contenu 4" descr="1100401-Appareil_digestif.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12141" r="-12141"/>
          <a:stretch>
            <a:fillRect/>
          </a:stretch>
        </p:blipFill>
        <p:spPr/>
      </p:pic>
    </p:spTree>
    <p:extLst>
      <p:ext uri="{BB962C8B-B14F-4D97-AF65-F5344CB8AC3E}">
        <p14:creationId xmlns:p14="http://schemas.microsoft.com/office/powerpoint/2010/main" val="239452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Conseils pratiques</a:t>
            </a:r>
            <a:endParaRPr lang="fr-FR" dirty="0"/>
          </a:p>
        </p:txBody>
      </p:sp>
      <p:sp>
        <p:nvSpPr>
          <p:cNvPr id="3" name="Espace réservé du contenu 2"/>
          <p:cNvSpPr>
            <a:spLocks noGrp="1"/>
          </p:cNvSpPr>
          <p:nvPr>
            <p:ph sz="half" idx="1"/>
          </p:nvPr>
        </p:nvSpPr>
        <p:spPr>
          <a:xfrm>
            <a:off x="426128" y="2140092"/>
            <a:ext cx="4038600" cy="4407409"/>
          </a:xfrm>
        </p:spPr>
        <p:txBody>
          <a:bodyPr>
            <a:normAutofit fontScale="55000" lnSpcReduction="20000"/>
          </a:bodyPr>
          <a:lstStyle/>
          <a:p>
            <a:r>
              <a:rPr lang="fr-FR" dirty="0" smtClean="0"/>
              <a:t>Les lipides ne se dissolvent pas dans l’eau</a:t>
            </a:r>
          </a:p>
          <a:p>
            <a:r>
              <a:rPr lang="fr-FR" dirty="0" smtClean="0"/>
              <a:t>Leur </a:t>
            </a:r>
            <a:r>
              <a:rPr lang="fr-FR" b="1" dirty="0" smtClean="0">
                <a:solidFill>
                  <a:schemeClr val="accent5"/>
                </a:solidFill>
              </a:rPr>
              <a:t>densité </a:t>
            </a:r>
            <a:r>
              <a:rPr lang="fr-FR" dirty="0" smtClean="0"/>
              <a:t>étant plus faible que celle de l’eau, ils </a:t>
            </a:r>
            <a:r>
              <a:rPr lang="fr-FR" b="1" dirty="0" smtClean="0">
                <a:solidFill>
                  <a:srgbClr val="B54721"/>
                </a:solidFill>
              </a:rPr>
              <a:t>flottent</a:t>
            </a:r>
            <a:r>
              <a:rPr lang="fr-FR" dirty="0" smtClean="0"/>
              <a:t> toujours en surface, par ex. la graisse sur un bouillon ou la crème sur le lait frais reposé</a:t>
            </a:r>
          </a:p>
          <a:p>
            <a:r>
              <a:rPr lang="fr-FR" dirty="0" smtClean="0"/>
              <a:t>A température ambiante, les lipides existent en </a:t>
            </a:r>
            <a:r>
              <a:rPr lang="fr-FR" b="1" dirty="0" smtClean="0">
                <a:solidFill>
                  <a:srgbClr val="B54721"/>
                </a:solidFill>
              </a:rPr>
              <a:t>liquide (huile)</a:t>
            </a:r>
            <a:r>
              <a:rPr lang="fr-FR" dirty="0" smtClean="0"/>
              <a:t>, </a:t>
            </a:r>
            <a:r>
              <a:rPr lang="fr-FR" b="1" dirty="0" smtClean="0">
                <a:solidFill>
                  <a:srgbClr val="B54721"/>
                </a:solidFill>
              </a:rPr>
              <a:t>semi-liquide (crème) </a:t>
            </a:r>
            <a:r>
              <a:rPr lang="fr-FR" dirty="0" smtClean="0"/>
              <a:t>ou </a:t>
            </a:r>
            <a:r>
              <a:rPr lang="fr-FR" b="1" dirty="0" smtClean="0">
                <a:solidFill>
                  <a:srgbClr val="B54721"/>
                </a:solidFill>
              </a:rPr>
              <a:t>solide (graisse)</a:t>
            </a:r>
            <a:r>
              <a:rPr lang="fr-FR" dirty="0" smtClean="0"/>
              <a:t>, des différences qui résultent des différentes parts d’acides gras dans leur composition :</a:t>
            </a:r>
          </a:p>
          <a:p>
            <a:pPr>
              <a:buFont typeface="Wingdings" charset="2"/>
              <a:buChar char="Ø"/>
            </a:pPr>
            <a:r>
              <a:rPr lang="fr-FR" b="1" i="1" dirty="0" smtClean="0">
                <a:solidFill>
                  <a:srgbClr val="660066"/>
                </a:solidFill>
              </a:rPr>
              <a:t>Corps gras solides : principalement des acides gras saturés à longue chaîne</a:t>
            </a:r>
          </a:p>
          <a:p>
            <a:pPr>
              <a:buFont typeface="Wingdings" charset="2"/>
              <a:buChar char="Ø"/>
            </a:pPr>
            <a:r>
              <a:rPr lang="fr-FR" b="1" i="1" dirty="0" smtClean="0">
                <a:solidFill>
                  <a:srgbClr val="660066"/>
                </a:solidFill>
              </a:rPr>
              <a:t>Corps gras liquides : avant tout des acides gras non saturés ou à chaîne courte</a:t>
            </a:r>
          </a:p>
        </p:txBody>
      </p:sp>
      <p:pic>
        <p:nvPicPr>
          <p:cNvPr id="6" name="Espace réservé du contenu 5" descr="terrine-foie-gras-291212-002.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31849" b="-31849"/>
          <a:stretch>
            <a:fillRect/>
          </a:stretch>
        </p:blipFill>
        <p:spPr/>
      </p:pic>
    </p:spTree>
    <p:extLst>
      <p:ext uri="{BB962C8B-B14F-4D97-AF65-F5344CB8AC3E}">
        <p14:creationId xmlns:p14="http://schemas.microsoft.com/office/powerpoint/2010/main" val="141380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Conseils pratiques</a:t>
            </a:r>
            <a:endParaRPr lang="fr-FR" dirty="0"/>
          </a:p>
        </p:txBody>
      </p:sp>
      <p:sp>
        <p:nvSpPr>
          <p:cNvPr id="3" name="Espace réservé du contenu 2"/>
          <p:cNvSpPr>
            <a:spLocks noGrp="1"/>
          </p:cNvSpPr>
          <p:nvPr>
            <p:ph sz="half" idx="1"/>
          </p:nvPr>
        </p:nvSpPr>
        <p:spPr>
          <a:xfrm>
            <a:off x="426128" y="1719070"/>
            <a:ext cx="4038600" cy="4407409"/>
          </a:xfrm>
        </p:spPr>
        <p:txBody>
          <a:bodyPr>
            <a:normAutofit lnSpcReduction="10000"/>
          </a:bodyPr>
          <a:lstStyle/>
          <a:p>
            <a:r>
              <a:rPr lang="fr-FR" dirty="0" smtClean="0"/>
              <a:t>Les corps gras sont sont les meilleures </a:t>
            </a:r>
            <a:r>
              <a:rPr lang="fr-FR" b="1" dirty="0" smtClean="0">
                <a:solidFill>
                  <a:srgbClr val="B54721"/>
                </a:solidFill>
              </a:rPr>
              <a:t>sources d’arômes</a:t>
            </a:r>
          </a:p>
          <a:p>
            <a:r>
              <a:rPr lang="fr-FR" dirty="0" smtClean="0"/>
              <a:t>Dans la plupart des mets, l’adjonction de corps gras favorise le développement des arômes, ceux-ci étant en grande majorité liposolubles</a:t>
            </a:r>
          </a:p>
        </p:txBody>
      </p:sp>
      <p:pic>
        <p:nvPicPr>
          <p:cNvPr id="5" name="Espace réservé du contenu 4" descr="sauce-337x450.jpg"/>
          <p:cNvPicPr>
            <a:picLocks noGrp="1" noChangeAspect="1"/>
          </p:cNvPicPr>
          <p:nvPr>
            <p:ph sz="half" idx="2"/>
          </p:nvPr>
        </p:nvPicPr>
        <p:blipFill>
          <a:blip r:embed="rId2">
            <a:extLst>
              <a:ext uri="{28A0092B-C50C-407E-A947-70E740481C1C}">
                <a14:useLocalDpi xmlns:a14="http://schemas.microsoft.com/office/drawing/2010/main" val="0"/>
              </a:ext>
            </a:extLst>
          </a:blip>
          <a:srcRect l="-11179" r="-11179"/>
          <a:stretch>
            <a:fillRect/>
          </a:stretch>
        </p:blipFill>
        <p:spPr/>
      </p:pic>
    </p:spTree>
    <p:extLst>
      <p:ext uri="{BB962C8B-B14F-4D97-AF65-F5344CB8AC3E}">
        <p14:creationId xmlns:p14="http://schemas.microsoft.com/office/powerpoint/2010/main" val="37665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Conseils pratiques</a:t>
            </a:r>
            <a:endParaRPr lang="fr-FR" dirty="0"/>
          </a:p>
        </p:txBody>
      </p:sp>
      <p:sp>
        <p:nvSpPr>
          <p:cNvPr id="3" name="Espace réservé du contenu 2"/>
          <p:cNvSpPr>
            <a:spLocks noGrp="1"/>
          </p:cNvSpPr>
          <p:nvPr>
            <p:ph sz="half" idx="1"/>
          </p:nvPr>
        </p:nvSpPr>
        <p:spPr>
          <a:xfrm>
            <a:off x="426128" y="2436879"/>
            <a:ext cx="4038600" cy="2884564"/>
          </a:xfrm>
        </p:spPr>
        <p:txBody>
          <a:bodyPr>
            <a:normAutofit/>
          </a:bodyPr>
          <a:lstStyle/>
          <a:p>
            <a:r>
              <a:rPr lang="fr-FR" dirty="0" smtClean="0"/>
              <a:t>Les lipides séparent et </a:t>
            </a:r>
            <a:r>
              <a:rPr lang="fr-FR" b="1" dirty="0" smtClean="0">
                <a:solidFill>
                  <a:srgbClr val="B54721"/>
                </a:solidFill>
              </a:rPr>
              <a:t>empêchent de coller</a:t>
            </a:r>
            <a:r>
              <a:rPr lang="fr-FR" dirty="0" smtClean="0"/>
              <a:t>, raison pour laquelle on graisse les plaques et moules à gâteau</a:t>
            </a:r>
          </a:p>
        </p:txBody>
      </p:sp>
      <p:pic>
        <p:nvPicPr>
          <p:cNvPr id="8" name="Espace réservé du contenu 7" descr="chemiser-un-moule-beurre-et-farine.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80958" b="-80958"/>
          <a:stretch>
            <a:fillRect/>
          </a:stretch>
        </p:blipFill>
        <p:spPr/>
      </p:pic>
    </p:spTree>
    <p:extLst>
      <p:ext uri="{BB962C8B-B14F-4D97-AF65-F5344CB8AC3E}">
        <p14:creationId xmlns:p14="http://schemas.microsoft.com/office/powerpoint/2010/main" val="24419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Conseils pratiques</a:t>
            </a:r>
            <a:endParaRPr lang="fr-FR" dirty="0"/>
          </a:p>
        </p:txBody>
      </p:sp>
      <p:sp>
        <p:nvSpPr>
          <p:cNvPr id="3" name="Espace réservé du contenu 2"/>
          <p:cNvSpPr>
            <a:spLocks noGrp="1"/>
          </p:cNvSpPr>
          <p:nvPr>
            <p:ph sz="half" idx="1"/>
          </p:nvPr>
        </p:nvSpPr>
        <p:spPr>
          <a:xfrm>
            <a:off x="426128" y="1719070"/>
            <a:ext cx="4038600" cy="4407409"/>
          </a:xfrm>
        </p:spPr>
        <p:txBody>
          <a:bodyPr>
            <a:normAutofit fontScale="77500" lnSpcReduction="20000"/>
          </a:bodyPr>
          <a:lstStyle/>
          <a:p>
            <a:r>
              <a:rPr lang="fr-FR" dirty="0" smtClean="0"/>
              <a:t>On peut porter les corps gras à des </a:t>
            </a:r>
            <a:r>
              <a:rPr lang="fr-FR" b="1" dirty="0" smtClean="0">
                <a:solidFill>
                  <a:srgbClr val="B54721"/>
                </a:solidFill>
              </a:rPr>
              <a:t>températures plus élevées </a:t>
            </a:r>
            <a:r>
              <a:rPr lang="fr-FR" dirty="0" smtClean="0"/>
              <a:t>que l’eau, de sorte qu’ils conviennent bien pour les aliments lorsqu’on souhaite la formation de substances amères, car il faut pour cela dépasser les </a:t>
            </a:r>
            <a:r>
              <a:rPr lang="fr-FR" b="1" dirty="0" smtClean="0">
                <a:solidFill>
                  <a:srgbClr val="B54721"/>
                </a:solidFill>
              </a:rPr>
              <a:t>120°C</a:t>
            </a:r>
          </a:p>
          <a:p>
            <a:r>
              <a:rPr lang="fr-FR" dirty="0" smtClean="0"/>
              <a:t>Et comme les lipides transmettent la </a:t>
            </a:r>
            <a:r>
              <a:rPr lang="fr-FR" b="1" dirty="0" smtClean="0">
                <a:solidFill>
                  <a:srgbClr val="B54721"/>
                </a:solidFill>
              </a:rPr>
              <a:t>chaleur</a:t>
            </a:r>
            <a:r>
              <a:rPr lang="fr-FR" dirty="0" smtClean="0"/>
              <a:t> régulièrement, la friture donne une couleur brune régulière</a:t>
            </a:r>
          </a:p>
        </p:txBody>
      </p:sp>
      <p:pic>
        <p:nvPicPr>
          <p:cNvPr id="5" name="Espace réservé du contenu 4" descr="frites-croustillantes-griffees-13.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2755" b="-22755"/>
          <a:stretch>
            <a:fillRect/>
          </a:stretch>
        </p:blipFill>
        <p:spPr/>
      </p:pic>
    </p:spTree>
    <p:extLst>
      <p:ext uri="{BB962C8B-B14F-4D97-AF65-F5344CB8AC3E}">
        <p14:creationId xmlns:p14="http://schemas.microsoft.com/office/powerpoint/2010/main" val="337290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Conseils pratiques</a:t>
            </a:r>
            <a:endParaRPr lang="fr-FR" dirty="0"/>
          </a:p>
        </p:txBody>
      </p:sp>
      <p:sp>
        <p:nvSpPr>
          <p:cNvPr id="3" name="Espace réservé du contenu 2"/>
          <p:cNvSpPr>
            <a:spLocks noGrp="1"/>
          </p:cNvSpPr>
          <p:nvPr>
            <p:ph sz="half" idx="1"/>
          </p:nvPr>
        </p:nvSpPr>
        <p:spPr>
          <a:xfrm>
            <a:off x="426128" y="1719070"/>
            <a:ext cx="4038600" cy="4407409"/>
          </a:xfrm>
        </p:spPr>
        <p:txBody>
          <a:bodyPr>
            <a:normAutofit fontScale="70000" lnSpcReduction="20000"/>
          </a:bodyPr>
          <a:lstStyle/>
          <a:p>
            <a:r>
              <a:rPr lang="fr-FR" dirty="0" smtClean="0"/>
              <a:t>Pour des températures très élevées, utiliser l</a:t>
            </a:r>
            <a:r>
              <a:rPr lang="fr-FR" b="1" dirty="0" smtClean="0">
                <a:solidFill>
                  <a:srgbClr val="B54721"/>
                </a:solidFill>
              </a:rPr>
              <a:t>’huile de tournesol High-</a:t>
            </a:r>
            <a:r>
              <a:rPr lang="fr-FR" b="1" dirty="0" err="1" smtClean="0">
                <a:solidFill>
                  <a:srgbClr val="B54721"/>
                </a:solidFill>
              </a:rPr>
              <a:t>Oleic</a:t>
            </a:r>
            <a:r>
              <a:rPr lang="fr-FR" b="1" dirty="0" smtClean="0">
                <a:solidFill>
                  <a:srgbClr val="B54721"/>
                </a:solidFill>
              </a:rPr>
              <a:t> </a:t>
            </a:r>
            <a:r>
              <a:rPr lang="fr-FR" dirty="0" smtClean="0"/>
              <a:t>(riche en acide oléique, mais, contrairement à l’huile de tournesol normale, pauvre en acide linoléique</a:t>
            </a:r>
          </a:p>
          <a:p>
            <a:r>
              <a:rPr lang="fr-FR" dirty="0" smtClean="0"/>
              <a:t>Mais il y a aussi une limite à la température que peuvent atteindre les corps gras, chacun ayant un point caractéristique où </a:t>
            </a:r>
            <a:r>
              <a:rPr lang="fr-FR" b="1" dirty="0" smtClean="0">
                <a:solidFill>
                  <a:srgbClr val="B54721"/>
                </a:solidFill>
              </a:rPr>
              <a:t>il commence à fumer et à se dégrader</a:t>
            </a:r>
          </a:p>
          <a:p>
            <a:r>
              <a:rPr lang="fr-FR" dirty="0" smtClean="0"/>
              <a:t>Cela produit l’</a:t>
            </a:r>
            <a:r>
              <a:rPr lang="fr-FR" b="1" dirty="0" smtClean="0">
                <a:solidFill>
                  <a:srgbClr val="B54721"/>
                </a:solidFill>
              </a:rPr>
              <a:t>acroléine</a:t>
            </a:r>
            <a:r>
              <a:rPr lang="fr-FR" dirty="0" smtClean="0"/>
              <a:t> nuisible à la santé (cancérigène)</a:t>
            </a:r>
          </a:p>
        </p:txBody>
      </p:sp>
      <p:pic>
        <p:nvPicPr>
          <p:cNvPr id="6" name="Espace réservé du contenu 5" descr="beurre-noisette.jpg"/>
          <p:cNvPicPr>
            <a:picLocks noGrp="1" noChangeAspect="1"/>
          </p:cNvPicPr>
          <p:nvPr>
            <p:ph sz="half" idx="2"/>
          </p:nvPr>
        </p:nvPicPr>
        <p:blipFill>
          <a:blip r:embed="rId2">
            <a:extLst>
              <a:ext uri="{28A0092B-C50C-407E-A947-70E740481C1C}">
                <a14:useLocalDpi xmlns:a14="http://schemas.microsoft.com/office/drawing/2010/main" val="0"/>
              </a:ext>
            </a:extLst>
          </a:blip>
          <a:srcRect t="-31966" b="-31966"/>
          <a:stretch>
            <a:fillRect/>
          </a:stretch>
        </p:blipFill>
        <p:spPr/>
      </p:pic>
    </p:spTree>
    <p:extLst>
      <p:ext uri="{BB962C8B-B14F-4D97-AF65-F5344CB8AC3E}">
        <p14:creationId xmlns:p14="http://schemas.microsoft.com/office/powerpoint/2010/main" val="197936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Conseils pratiques</a:t>
            </a:r>
            <a:endParaRPr lang="fr-FR" dirty="0"/>
          </a:p>
        </p:txBody>
      </p:sp>
      <p:sp>
        <p:nvSpPr>
          <p:cNvPr id="3" name="Espace réservé du contenu 2"/>
          <p:cNvSpPr>
            <a:spLocks noGrp="1"/>
          </p:cNvSpPr>
          <p:nvPr>
            <p:ph sz="half" idx="1"/>
          </p:nvPr>
        </p:nvSpPr>
        <p:spPr>
          <a:xfrm>
            <a:off x="426128" y="1719070"/>
            <a:ext cx="4038600" cy="4407409"/>
          </a:xfrm>
        </p:spPr>
        <p:txBody>
          <a:bodyPr>
            <a:normAutofit fontScale="85000" lnSpcReduction="20000"/>
          </a:bodyPr>
          <a:lstStyle/>
          <a:p>
            <a:r>
              <a:rPr lang="fr-FR" dirty="0" smtClean="0"/>
              <a:t>Les lipides sont un </a:t>
            </a:r>
            <a:r>
              <a:rPr lang="fr-FR" b="1" dirty="0" smtClean="0">
                <a:solidFill>
                  <a:srgbClr val="B54721"/>
                </a:solidFill>
              </a:rPr>
              <a:t>solvant pour les vitamines ADEK </a:t>
            </a:r>
            <a:r>
              <a:rPr lang="fr-FR" dirty="0" smtClean="0"/>
              <a:t>et pour certains </a:t>
            </a:r>
            <a:r>
              <a:rPr lang="fr-FR" b="1" dirty="0" smtClean="0">
                <a:solidFill>
                  <a:srgbClr val="B54721"/>
                </a:solidFill>
              </a:rPr>
              <a:t>colorants</a:t>
            </a:r>
            <a:r>
              <a:rPr lang="fr-FR" dirty="0" smtClean="0"/>
              <a:t>, ce dont on profite avec les </a:t>
            </a:r>
            <a:r>
              <a:rPr lang="fr-FR" b="1" dirty="0" smtClean="0">
                <a:solidFill>
                  <a:srgbClr val="B54721"/>
                </a:solidFill>
              </a:rPr>
              <a:t>carcasses de crustacés </a:t>
            </a:r>
            <a:r>
              <a:rPr lang="fr-FR" dirty="0" smtClean="0"/>
              <a:t>pour préparer du beurre de homard, beurre et huile d’écrevisse, </a:t>
            </a:r>
            <a:r>
              <a:rPr lang="fr-FR" dirty="0" err="1" smtClean="0"/>
              <a:t>etc</a:t>
            </a:r>
            <a:endParaRPr lang="fr-FR" dirty="0" smtClean="0"/>
          </a:p>
          <a:p>
            <a:r>
              <a:rPr lang="fr-FR" dirty="0" smtClean="0"/>
              <a:t>Le corps humain profite aussi mieux du carotène lorsqu’il est associé à un corps gras</a:t>
            </a:r>
          </a:p>
        </p:txBody>
      </p:sp>
      <p:pic>
        <p:nvPicPr>
          <p:cNvPr id="5" name="Espace réservé du contenu 4" descr="b9e696f8-9789-9ddc-519b-aa79fb4d3fbf.jpg"/>
          <p:cNvPicPr>
            <a:picLocks noGrp="1" noChangeAspect="1"/>
          </p:cNvPicPr>
          <p:nvPr>
            <p:ph sz="half" idx="2"/>
          </p:nvPr>
        </p:nvPicPr>
        <p:blipFill>
          <a:blip r:embed="rId2">
            <a:extLst>
              <a:ext uri="{28A0092B-C50C-407E-A947-70E740481C1C}">
                <a14:useLocalDpi xmlns:a14="http://schemas.microsoft.com/office/drawing/2010/main" val="0"/>
              </a:ext>
            </a:extLst>
          </a:blip>
          <a:srcRect t="-18208" b="-18208"/>
          <a:stretch>
            <a:fillRect/>
          </a:stretch>
        </p:blipFill>
        <p:spPr/>
      </p:pic>
    </p:spTree>
    <p:extLst>
      <p:ext uri="{BB962C8B-B14F-4D97-AF65-F5344CB8AC3E}">
        <p14:creationId xmlns:p14="http://schemas.microsoft.com/office/powerpoint/2010/main" val="383778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Généralités</a:t>
            </a:r>
            <a:endParaRPr lang="fr-FR" dirty="0"/>
          </a:p>
        </p:txBody>
      </p:sp>
      <p:sp>
        <p:nvSpPr>
          <p:cNvPr id="3" name="Espace réservé du contenu 2"/>
          <p:cNvSpPr>
            <a:spLocks noGrp="1"/>
          </p:cNvSpPr>
          <p:nvPr>
            <p:ph sz="half" idx="1"/>
          </p:nvPr>
        </p:nvSpPr>
        <p:spPr/>
        <p:txBody>
          <a:bodyPr>
            <a:normAutofit/>
          </a:bodyPr>
          <a:lstStyle/>
          <a:p>
            <a:r>
              <a:rPr lang="fr-FR" dirty="0" smtClean="0"/>
              <a:t>Pour l’organisme humain et animal, la graisse est la seule possibilité de stocker de l’</a:t>
            </a:r>
            <a:r>
              <a:rPr lang="fr-FR" b="1" dirty="0" smtClean="0">
                <a:solidFill>
                  <a:schemeClr val="accent5"/>
                </a:solidFill>
              </a:rPr>
              <a:t>énergie</a:t>
            </a:r>
            <a:r>
              <a:rPr lang="fr-FR" dirty="0" smtClean="0"/>
              <a:t> en grandes quantités</a:t>
            </a:r>
          </a:p>
        </p:txBody>
      </p:sp>
      <p:pic>
        <p:nvPicPr>
          <p:cNvPr id="7" name="Espace réservé du contenu 6" descr="lipides-la-viande-hd.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18402" b="-18402"/>
          <a:stretch>
            <a:fillRect/>
          </a:stretch>
        </p:blipFill>
        <p:spPr/>
      </p:pic>
    </p:spTree>
    <p:extLst>
      <p:ext uri="{BB962C8B-B14F-4D97-AF65-F5344CB8AC3E}">
        <p14:creationId xmlns:p14="http://schemas.microsoft.com/office/powerpoint/2010/main" val="167227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fr-FR" dirty="0"/>
              <a:t>Conseils pratiques</a:t>
            </a:r>
            <a:endParaRPr lang="fr-FR" dirty="0" smtClean="0">
              <a:cs typeface="+mj-cs"/>
            </a:endParaRPr>
          </a:p>
        </p:txBody>
      </p:sp>
      <p:sp>
        <p:nvSpPr>
          <p:cNvPr id="44036" name="Rectangle 4"/>
          <p:cNvSpPr>
            <a:spLocks noGrp="1" noChangeArrowheads="1"/>
          </p:cNvSpPr>
          <p:nvPr>
            <p:ph type="body" sz="half" idx="1"/>
          </p:nvPr>
        </p:nvSpPr>
        <p:spPr/>
        <p:txBody>
          <a:bodyPr/>
          <a:lstStyle/>
          <a:p>
            <a:pPr eaLnBrk="1" hangingPunct="1">
              <a:defRPr/>
            </a:pPr>
            <a:r>
              <a:rPr lang="fr-CH" b="1" dirty="0" smtClean="0">
                <a:solidFill>
                  <a:srgbClr val="B54721"/>
                </a:solidFill>
                <a:cs typeface="+mn-cs"/>
              </a:rPr>
              <a:t>Émulsion</a:t>
            </a:r>
          </a:p>
          <a:p>
            <a:pPr eaLnBrk="1" hangingPunct="1">
              <a:buFontTx/>
              <a:buNone/>
              <a:defRPr/>
            </a:pPr>
            <a:r>
              <a:rPr lang="fr-CH" dirty="0" smtClean="0">
                <a:cs typeface="+mn-cs"/>
              </a:rPr>
              <a:t>	L’eau et la matière grasse restent stable</a:t>
            </a:r>
          </a:p>
          <a:p>
            <a:pPr eaLnBrk="1" hangingPunct="1">
              <a:buFontTx/>
              <a:buNone/>
              <a:defRPr/>
            </a:pPr>
            <a:r>
              <a:rPr lang="fr-CH" dirty="0" smtClean="0">
                <a:cs typeface="+mn-cs"/>
              </a:rPr>
              <a:t>	</a:t>
            </a:r>
            <a:r>
              <a:rPr lang="fr-CH" b="1" i="1" dirty="0" smtClean="0">
                <a:solidFill>
                  <a:srgbClr val="660066"/>
                </a:solidFill>
                <a:cs typeface="+mn-cs"/>
              </a:rPr>
              <a:t>Ne se sépare pas</a:t>
            </a:r>
          </a:p>
          <a:p>
            <a:pPr eaLnBrk="1" hangingPunct="1">
              <a:buFontTx/>
              <a:buNone/>
              <a:defRPr/>
            </a:pPr>
            <a:endParaRPr lang="fr-CH" dirty="0" smtClean="0">
              <a:cs typeface="+mn-cs"/>
            </a:endParaRPr>
          </a:p>
          <a:p>
            <a:pPr eaLnBrk="1" hangingPunct="1">
              <a:buFontTx/>
              <a:buNone/>
              <a:defRPr/>
            </a:pPr>
            <a:r>
              <a:rPr lang="fr-CH" dirty="0" smtClean="0">
                <a:cs typeface="+mn-cs"/>
              </a:rPr>
              <a:t>	</a:t>
            </a:r>
            <a:r>
              <a:rPr lang="fr-CH" b="1" dirty="0" smtClean="0">
                <a:solidFill>
                  <a:srgbClr val="B54721"/>
                </a:solidFill>
                <a:cs typeface="+mn-cs"/>
              </a:rPr>
              <a:t>Graisse dans l’eau</a:t>
            </a:r>
          </a:p>
          <a:p>
            <a:pPr eaLnBrk="1" hangingPunct="1">
              <a:buFontTx/>
              <a:buNone/>
              <a:defRPr/>
            </a:pPr>
            <a:endParaRPr lang="fr-CH" b="1" dirty="0" smtClean="0">
              <a:solidFill>
                <a:srgbClr val="B54721"/>
              </a:solidFill>
              <a:cs typeface="+mn-cs"/>
            </a:endParaRPr>
          </a:p>
          <a:p>
            <a:pPr eaLnBrk="1" hangingPunct="1">
              <a:buFontTx/>
              <a:buNone/>
              <a:defRPr/>
            </a:pPr>
            <a:r>
              <a:rPr lang="fr-CH" b="1" dirty="0" smtClean="0">
                <a:solidFill>
                  <a:srgbClr val="B54721"/>
                </a:solidFill>
                <a:cs typeface="+mn-cs"/>
              </a:rPr>
              <a:t>	Eau dans la graisse</a:t>
            </a:r>
            <a:endParaRPr lang="fr-FR" b="1" dirty="0" smtClean="0">
              <a:solidFill>
                <a:srgbClr val="B54721"/>
              </a:solidFill>
              <a:cs typeface="+mn-cs"/>
            </a:endParaRPr>
          </a:p>
        </p:txBody>
      </p:sp>
      <p:sp>
        <p:nvSpPr>
          <p:cNvPr id="44039" name="Line 7"/>
          <p:cNvSpPr>
            <a:spLocks noChangeShapeType="1"/>
          </p:cNvSpPr>
          <p:nvPr/>
        </p:nvSpPr>
        <p:spPr bwMode="auto">
          <a:xfrm flipV="1">
            <a:off x="4093144" y="2611776"/>
            <a:ext cx="1847281" cy="180312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cs typeface="+mn-cs"/>
            </a:endParaRPr>
          </a:p>
        </p:txBody>
      </p:sp>
      <p:sp>
        <p:nvSpPr>
          <p:cNvPr id="44040" name="Line 8"/>
          <p:cNvSpPr>
            <a:spLocks noChangeShapeType="1"/>
          </p:cNvSpPr>
          <p:nvPr/>
        </p:nvSpPr>
        <p:spPr bwMode="auto">
          <a:xfrm flipV="1">
            <a:off x="4217387" y="5445125"/>
            <a:ext cx="1578576" cy="4886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cs typeface="+mn-cs"/>
            </a:endParaRPr>
          </a:p>
        </p:txBody>
      </p:sp>
      <p:pic>
        <p:nvPicPr>
          <p:cNvPr id="44042" name="Picture 10" descr="Brique_lait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940425" y="1661827"/>
            <a:ext cx="1627187"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4" name="Picture 12" descr="thomy-mayonnaise-francaise-350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66912" y="4414898"/>
            <a:ext cx="2233612"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94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40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0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40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P spid="44039" grpId="0" animBg="1"/>
      <p:bldP spid="4404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pPr>
              <a:defRPr/>
            </a:pPr>
            <a:r>
              <a:rPr lang="fr-FR" dirty="0"/>
              <a:t>Conseils pratiques</a:t>
            </a:r>
            <a:endParaRPr lang="fr-FR" dirty="0" smtClean="0">
              <a:cs typeface="+mj-cs"/>
            </a:endParaRPr>
          </a:p>
        </p:txBody>
      </p:sp>
      <p:sp>
        <p:nvSpPr>
          <p:cNvPr id="48133" name="Rectangle 5"/>
          <p:cNvSpPr>
            <a:spLocks noGrp="1" noChangeArrowheads="1"/>
          </p:cNvSpPr>
          <p:nvPr>
            <p:ph type="body" sz="half" idx="1"/>
          </p:nvPr>
        </p:nvSpPr>
        <p:spPr/>
        <p:txBody>
          <a:bodyPr/>
          <a:lstStyle/>
          <a:p>
            <a:pPr eaLnBrk="1" hangingPunct="1">
              <a:defRPr/>
            </a:pPr>
            <a:r>
              <a:rPr lang="fr-CH" b="1" dirty="0" smtClean="0">
                <a:solidFill>
                  <a:srgbClr val="B54721"/>
                </a:solidFill>
                <a:cs typeface="+mn-cs"/>
              </a:rPr>
              <a:t>Détérioration</a:t>
            </a:r>
          </a:p>
          <a:p>
            <a:pPr eaLnBrk="1" hangingPunct="1">
              <a:buFont typeface="Wingdings" charset="2"/>
              <a:buChar char="Ø"/>
              <a:defRPr/>
            </a:pPr>
            <a:r>
              <a:rPr lang="fr-CH" b="1" i="1" dirty="0" smtClean="0">
                <a:solidFill>
                  <a:srgbClr val="660066"/>
                </a:solidFill>
                <a:cs typeface="+mn-cs"/>
              </a:rPr>
              <a:t>Enzyme</a:t>
            </a:r>
          </a:p>
          <a:p>
            <a:pPr eaLnBrk="1" hangingPunct="1">
              <a:buFont typeface="Wingdings" charset="2"/>
              <a:buChar char="Ø"/>
              <a:defRPr/>
            </a:pPr>
            <a:r>
              <a:rPr lang="fr-CH" b="1" i="1" dirty="0" smtClean="0">
                <a:solidFill>
                  <a:srgbClr val="660066"/>
                </a:solidFill>
                <a:cs typeface="+mn-cs"/>
              </a:rPr>
              <a:t>Chaleur</a:t>
            </a:r>
          </a:p>
          <a:p>
            <a:pPr eaLnBrk="1" hangingPunct="1">
              <a:buFont typeface="Wingdings" charset="2"/>
              <a:buChar char="Ø"/>
              <a:defRPr/>
            </a:pPr>
            <a:r>
              <a:rPr lang="fr-CH" b="1" i="1" dirty="0" smtClean="0">
                <a:solidFill>
                  <a:srgbClr val="660066"/>
                </a:solidFill>
                <a:cs typeface="+mn-cs"/>
              </a:rPr>
              <a:t>Lumière</a:t>
            </a:r>
          </a:p>
          <a:p>
            <a:pPr eaLnBrk="1" hangingPunct="1">
              <a:buFont typeface="Wingdings" charset="2"/>
              <a:buChar char="Ø"/>
              <a:defRPr/>
            </a:pPr>
            <a:r>
              <a:rPr lang="fr-CH" b="1" i="1" dirty="0" smtClean="0">
                <a:solidFill>
                  <a:srgbClr val="660066"/>
                </a:solidFill>
                <a:cs typeface="+mn-cs"/>
              </a:rPr>
              <a:t>Microbe</a:t>
            </a:r>
          </a:p>
          <a:p>
            <a:pPr eaLnBrk="1" hangingPunct="1">
              <a:defRPr/>
            </a:pPr>
            <a:endParaRPr lang="fr-CH" dirty="0" smtClean="0">
              <a:cs typeface="+mn-cs"/>
            </a:endParaRPr>
          </a:p>
          <a:p>
            <a:pPr eaLnBrk="1" hangingPunct="1">
              <a:buFontTx/>
              <a:buNone/>
              <a:defRPr/>
            </a:pPr>
            <a:r>
              <a:rPr lang="fr-CH" dirty="0" smtClean="0">
                <a:cs typeface="+mn-cs"/>
              </a:rPr>
              <a:t>	</a:t>
            </a:r>
            <a:r>
              <a:rPr lang="fr-CH" b="1" dirty="0" smtClean="0">
                <a:solidFill>
                  <a:schemeClr val="accent5"/>
                </a:solidFill>
                <a:cs typeface="+mn-cs"/>
              </a:rPr>
              <a:t>Goût rance</a:t>
            </a:r>
          </a:p>
          <a:p>
            <a:pPr eaLnBrk="1" hangingPunct="1">
              <a:buFontTx/>
              <a:buNone/>
              <a:defRPr/>
            </a:pPr>
            <a:r>
              <a:rPr lang="fr-CH" b="1" dirty="0" smtClean="0">
                <a:solidFill>
                  <a:schemeClr val="accent5"/>
                </a:solidFill>
                <a:cs typeface="+mn-cs"/>
              </a:rPr>
              <a:t>	Odeur désagréable</a:t>
            </a:r>
            <a:endParaRPr lang="fr-FR" b="1" dirty="0" smtClean="0">
              <a:solidFill>
                <a:schemeClr val="accent5"/>
              </a:solidFill>
              <a:cs typeface="+mn-cs"/>
            </a:endParaRPr>
          </a:p>
        </p:txBody>
      </p:sp>
      <p:pic>
        <p:nvPicPr>
          <p:cNvPr id="21507" name="Picture 8" descr="odeur-desagreabl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781300"/>
            <a:ext cx="3635375" cy="171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515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13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3ème partie / SC pages 53 et 54</a:t>
            </a:r>
            <a:endParaRPr lang="fr-FR" dirty="0"/>
          </a:p>
        </p:txBody>
      </p:sp>
      <p:sp>
        <p:nvSpPr>
          <p:cNvPr id="2" name="Titre 1"/>
          <p:cNvSpPr>
            <a:spLocks noGrp="1"/>
          </p:cNvSpPr>
          <p:nvPr>
            <p:ph type="ctrTitle"/>
          </p:nvPr>
        </p:nvSpPr>
        <p:spPr/>
        <p:txBody>
          <a:bodyPr/>
          <a:lstStyle/>
          <a:p>
            <a:r>
              <a:rPr lang="fr-FR" dirty="0" smtClean="0"/>
              <a:t>MATIERES GRASSES</a:t>
            </a:r>
            <a:br>
              <a:rPr lang="fr-FR" dirty="0" smtClean="0"/>
            </a:br>
            <a:r>
              <a:rPr lang="fr-FR" dirty="0" smtClean="0"/>
              <a:t>lipides</a:t>
            </a:r>
            <a:endParaRPr lang="fr-FR" dirty="0"/>
          </a:p>
        </p:txBody>
      </p:sp>
      <p:pic>
        <p:nvPicPr>
          <p:cNvPr id="4"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8739" y="4585247"/>
            <a:ext cx="353056" cy="61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11796" y="4867567"/>
            <a:ext cx="521026" cy="33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5" descr="lipid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9615" y="439615"/>
            <a:ext cx="3337821" cy="2225214"/>
          </a:xfrm>
          <a:prstGeom prst="rect">
            <a:avLst/>
          </a:prstGeom>
        </p:spPr>
      </p:pic>
    </p:spTree>
    <p:extLst>
      <p:ext uri="{BB962C8B-B14F-4D97-AF65-F5344CB8AC3E}">
        <p14:creationId xmlns:p14="http://schemas.microsoft.com/office/powerpoint/2010/main" val="26150497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sz="half" idx="1"/>
          </p:nvPr>
        </p:nvSpPr>
        <p:spPr>
          <a:xfrm>
            <a:off x="457200" y="1890084"/>
            <a:ext cx="4038600" cy="4495800"/>
          </a:xfrm>
        </p:spPr>
        <p:txBody>
          <a:bodyPr>
            <a:normAutofit fontScale="92500" lnSpcReduction="20000"/>
          </a:bodyPr>
          <a:lstStyle/>
          <a:p>
            <a:pPr eaLnBrk="1" hangingPunct="1">
              <a:lnSpc>
                <a:spcPct val="90000"/>
              </a:lnSpc>
              <a:defRPr/>
            </a:pPr>
            <a:r>
              <a:rPr lang="fr-FR" sz="2800" b="1" dirty="0" smtClean="0">
                <a:solidFill>
                  <a:schemeClr val="accent5"/>
                </a:solidFill>
                <a:cs typeface="+mn-cs"/>
              </a:rPr>
              <a:t>Graisse de coco</a:t>
            </a:r>
          </a:p>
          <a:p>
            <a:pPr eaLnBrk="1" hangingPunct="1">
              <a:lnSpc>
                <a:spcPct val="90000"/>
              </a:lnSpc>
              <a:defRPr/>
            </a:pPr>
            <a:r>
              <a:rPr lang="fr-FR" sz="2800" b="1" dirty="0" smtClean="0">
                <a:solidFill>
                  <a:schemeClr val="accent5"/>
                </a:solidFill>
                <a:cs typeface="+mn-cs"/>
              </a:rPr>
              <a:t>Graisses à friture</a:t>
            </a:r>
          </a:p>
          <a:p>
            <a:pPr eaLnBrk="1" hangingPunct="1">
              <a:lnSpc>
                <a:spcPct val="90000"/>
              </a:lnSpc>
              <a:defRPr/>
            </a:pPr>
            <a:r>
              <a:rPr lang="fr-FR" sz="2800" b="1" dirty="0" smtClean="0">
                <a:solidFill>
                  <a:schemeClr val="accent5"/>
                </a:solidFill>
                <a:cs typeface="+mn-cs"/>
              </a:rPr>
              <a:t>Saindoux / Suif </a:t>
            </a:r>
          </a:p>
          <a:p>
            <a:pPr eaLnBrk="1" hangingPunct="1">
              <a:lnSpc>
                <a:spcPct val="90000"/>
              </a:lnSpc>
              <a:defRPr/>
            </a:pPr>
            <a:r>
              <a:rPr lang="fr-FR" sz="2800" b="1" dirty="0">
                <a:solidFill>
                  <a:schemeClr val="accent5"/>
                </a:solidFill>
              </a:rPr>
              <a:t>G</a:t>
            </a:r>
            <a:r>
              <a:rPr lang="fr-FR" sz="2800" b="1" dirty="0" smtClean="0">
                <a:solidFill>
                  <a:schemeClr val="accent5"/>
                </a:solidFill>
                <a:cs typeface="+mn-cs"/>
              </a:rPr>
              <a:t>raisse de volaille</a:t>
            </a:r>
            <a:endParaRPr lang="fr-FR" sz="2800" b="1" dirty="0">
              <a:solidFill>
                <a:schemeClr val="accent5"/>
              </a:solidFill>
            </a:endParaRPr>
          </a:p>
          <a:p>
            <a:pPr marL="114300" indent="0" eaLnBrk="1" hangingPunct="1">
              <a:lnSpc>
                <a:spcPct val="90000"/>
              </a:lnSpc>
              <a:buNone/>
              <a:defRPr/>
            </a:pPr>
            <a:r>
              <a:rPr lang="fr-FR" sz="2800" b="1" dirty="0" smtClean="0">
                <a:solidFill>
                  <a:schemeClr val="accent5"/>
                </a:solidFill>
                <a:cs typeface="+mn-cs"/>
              </a:rPr>
              <a:t> </a:t>
            </a:r>
            <a:r>
              <a:rPr lang="fr-FR" sz="2800" dirty="0" smtClean="0">
                <a:cs typeface="+mn-cs"/>
              </a:rPr>
              <a:t>	</a:t>
            </a:r>
          </a:p>
          <a:p>
            <a:pPr eaLnBrk="1" hangingPunct="1">
              <a:lnSpc>
                <a:spcPct val="90000"/>
              </a:lnSpc>
              <a:buFontTx/>
              <a:buNone/>
              <a:defRPr/>
            </a:pPr>
            <a:r>
              <a:rPr lang="fr-FR" sz="2800" b="1" dirty="0" smtClean="0">
                <a:cs typeface="+mn-cs"/>
              </a:rPr>
              <a:t>   </a:t>
            </a:r>
            <a:r>
              <a:rPr lang="fr-FR" sz="2800" b="1" i="1" u="sng" dirty="0" smtClean="0">
                <a:solidFill>
                  <a:srgbClr val="660066"/>
                </a:solidFill>
                <a:cs typeface="+mn-cs"/>
              </a:rPr>
              <a:t>Particularités :</a:t>
            </a:r>
            <a:r>
              <a:rPr lang="fr-FR" sz="2800" b="1" i="1" u="sng" dirty="0" smtClean="0">
                <a:cs typeface="+mn-cs"/>
              </a:rPr>
              <a:t> </a:t>
            </a:r>
          </a:p>
          <a:p>
            <a:pPr eaLnBrk="1" hangingPunct="1">
              <a:lnSpc>
                <a:spcPct val="90000"/>
              </a:lnSpc>
              <a:defRPr/>
            </a:pPr>
            <a:r>
              <a:rPr lang="fr-FR" sz="2800" dirty="0" smtClean="0">
                <a:cs typeface="+mn-cs"/>
              </a:rPr>
              <a:t>Solides à chaleur ambiante</a:t>
            </a:r>
          </a:p>
          <a:p>
            <a:pPr eaLnBrk="1" hangingPunct="1">
              <a:lnSpc>
                <a:spcPct val="90000"/>
              </a:lnSpc>
              <a:defRPr/>
            </a:pPr>
            <a:r>
              <a:rPr lang="fr-FR" sz="2800" dirty="0" smtClean="0">
                <a:cs typeface="+mn-cs"/>
              </a:rPr>
              <a:t>Très haut point de fusion</a:t>
            </a:r>
          </a:p>
          <a:p>
            <a:pPr eaLnBrk="1" hangingPunct="1">
              <a:lnSpc>
                <a:spcPct val="90000"/>
              </a:lnSpc>
              <a:defRPr/>
            </a:pPr>
            <a:r>
              <a:rPr lang="fr-FR" sz="2800" dirty="0" smtClean="0">
                <a:cs typeface="+mn-cs"/>
              </a:rPr>
              <a:t>Très bonne conservation</a:t>
            </a:r>
          </a:p>
          <a:p>
            <a:pPr eaLnBrk="1" hangingPunct="1">
              <a:lnSpc>
                <a:spcPct val="90000"/>
              </a:lnSpc>
              <a:defRPr/>
            </a:pPr>
            <a:r>
              <a:rPr lang="fr-FR" sz="2800" dirty="0" smtClean="0">
                <a:cs typeface="+mn-cs"/>
              </a:rPr>
              <a:t>Difficiles à digérer</a:t>
            </a:r>
          </a:p>
        </p:txBody>
      </p:sp>
      <p:pic>
        <p:nvPicPr>
          <p:cNvPr id="13319" name="Picture 7" descr="saindoux"/>
          <p:cNvPicPr>
            <a:picLocks noGrp="1" noChangeAspect="1" noChangeArrowheads="1"/>
          </p:cNvPicPr>
          <p:nvPr>
            <p:ph sz="quarter" idx="2"/>
          </p:nvPr>
        </p:nvPicPr>
        <p:blipFill>
          <a:blip r:embed="rId3" cstate="email">
            <a:extLst>
              <a:ext uri="{28A0092B-C50C-407E-A947-70E740481C1C}">
                <a14:useLocalDpi xmlns:a14="http://schemas.microsoft.com/office/drawing/2010/main" val="0"/>
              </a:ext>
            </a:extLst>
          </a:blip>
          <a:srcRect/>
          <a:stretch>
            <a:fillRect/>
          </a:stretch>
        </p:blipFill>
        <p:spPr>
          <a:xfrm>
            <a:off x="6156325" y="2395215"/>
            <a:ext cx="2187048" cy="165060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13317" name="Picture 5" descr="cocotier_noix_de_coco_01">
            <a:hlinkClick r:id="rId4"/>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156325" y="4627531"/>
            <a:ext cx="2187575"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11" descr="15_beurre-spirale">
            <a:hlinkClick r:id="rId6"/>
          </p:cNvPr>
          <p:cNvPicPr>
            <a:picLocks noGrp="1"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4343946" y="3535068"/>
            <a:ext cx="1429732" cy="148268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8" name="Rectangle 4"/>
          <p:cNvSpPr>
            <a:spLocks noGrp="1" noChangeArrowheads="1"/>
          </p:cNvSpPr>
          <p:nvPr>
            <p:ph type="title"/>
          </p:nvPr>
        </p:nvSpPr>
        <p:spPr>
          <a:xfrm>
            <a:off x="426128" y="408372"/>
            <a:ext cx="8260672" cy="1039427"/>
          </a:xfrm>
        </p:spPr>
        <p:txBody>
          <a:bodyPr/>
          <a:lstStyle/>
          <a:p>
            <a:pPr>
              <a:defRPr/>
            </a:pPr>
            <a:r>
              <a:rPr lang="fr-FR" dirty="0" smtClean="0"/>
              <a:t>Acides gras saturés</a:t>
            </a:r>
            <a:endParaRPr lang="fr-FR" dirty="0" smtClean="0">
              <a:cs typeface="+mj-cs"/>
            </a:endParaRPr>
          </a:p>
        </p:txBody>
      </p:sp>
    </p:spTree>
    <p:extLst>
      <p:ext uri="{BB962C8B-B14F-4D97-AF65-F5344CB8AC3E}">
        <p14:creationId xmlns:p14="http://schemas.microsoft.com/office/powerpoint/2010/main" val="119858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31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3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olives_vertes"/>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06120" y="2388604"/>
            <a:ext cx="17399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descr="arachid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8308" y="4542028"/>
            <a:ext cx="1657350" cy="12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9" descr="Noisettes"/>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0383" y="2488773"/>
            <a:ext cx="1873250"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a:spLocks noGrp="1" noChangeArrowheads="1"/>
          </p:cNvSpPr>
          <p:nvPr>
            <p:ph type="title"/>
          </p:nvPr>
        </p:nvSpPr>
        <p:spPr>
          <a:xfrm>
            <a:off x="426128" y="408372"/>
            <a:ext cx="8260672" cy="1039427"/>
          </a:xfrm>
        </p:spPr>
        <p:txBody>
          <a:bodyPr/>
          <a:lstStyle/>
          <a:p>
            <a:pPr>
              <a:defRPr/>
            </a:pPr>
            <a:r>
              <a:rPr lang="fr-FR" dirty="0" smtClean="0"/>
              <a:t>Acides gras mono-insaturés</a:t>
            </a:r>
            <a:endParaRPr lang="fr-FR" dirty="0" smtClean="0">
              <a:cs typeface="+mj-cs"/>
            </a:endParaRPr>
          </a:p>
        </p:txBody>
      </p:sp>
      <p:sp>
        <p:nvSpPr>
          <p:cNvPr id="8" name="Rectangle 3"/>
          <p:cNvSpPr txBox="1">
            <a:spLocks noChangeArrowheads="1"/>
          </p:cNvSpPr>
          <p:nvPr/>
        </p:nvSpPr>
        <p:spPr>
          <a:xfrm>
            <a:off x="457200" y="1890084"/>
            <a:ext cx="4038600" cy="4495800"/>
          </a:xfrm>
          <a:prstGeom prst="rect">
            <a:avLst/>
          </a:prstGeom>
        </p:spPr>
        <p:txBody>
          <a:bodyPr vert="horz" lIns="91440" tIns="45720" rIns="91440" bIns="45720" rtlCol="0">
            <a:normAutofit fontScale="850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90000"/>
              </a:lnSpc>
              <a:defRPr/>
            </a:pPr>
            <a:r>
              <a:rPr lang="fr-FR" sz="2800" b="1" dirty="0">
                <a:solidFill>
                  <a:schemeClr val="accent5"/>
                </a:solidFill>
              </a:rPr>
              <a:t>Huile d'arachide</a:t>
            </a:r>
          </a:p>
          <a:p>
            <a:pPr>
              <a:lnSpc>
                <a:spcPct val="90000"/>
              </a:lnSpc>
              <a:defRPr/>
            </a:pPr>
            <a:r>
              <a:rPr lang="fr-FR" sz="2800" b="1" dirty="0">
                <a:solidFill>
                  <a:schemeClr val="accent5"/>
                </a:solidFill>
              </a:rPr>
              <a:t>Huile d'olive</a:t>
            </a:r>
          </a:p>
          <a:p>
            <a:pPr>
              <a:lnSpc>
                <a:spcPct val="90000"/>
              </a:lnSpc>
              <a:defRPr/>
            </a:pPr>
            <a:r>
              <a:rPr lang="fr-FR" sz="2800" b="1" dirty="0">
                <a:solidFill>
                  <a:schemeClr val="accent5"/>
                </a:solidFill>
              </a:rPr>
              <a:t>Huile de noisette</a:t>
            </a:r>
          </a:p>
          <a:p>
            <a:pPr marL="114300" indent="0">
              <a:lnSpc>
                <a:spcPct val="90000"/>
              </a:lnSpc>
              <a:buFont typeface="Arial" pitchFamily="34" charset="0"/>
              <a:buNone/>
              <a:defRPr/>
            </a:pPr>
            <a:r>
              <a:rPr lang="fr-FR" sz="2800" b="1" dirty="0" smtClean="0">
                <a:solidFill>
                  <a:schemeClr val="accent5"/>
                </a:solidFill>
              </a:rPr>
              <a:t> </a:t>
            </a:r>
            <a:r>
              <a:rPr lang="fr-FR" sz="2800" dirty="0" smtClean="0"/>
              <a:t>	</a:t>
            </a:r>
          </a:p>
          <a:p>
            <a:pPr>
              <a:lnSpc>
                <a:spcPct val="90000"/>
              </a:lnSpc>
              <a:buFontTx/>
              <a:buNone/>
              <a:defRPr/>
            </a:pPr>
            <a:r>
              <a:rPr lang="fr-FR" sz="2800" b="1" dirty="0" smtClean="0"/>
              <a:t>   </a:t>
            </a:r>
            <a:r>
              <a:rPr lang="fr-FR" sz="2800" b="1" i="1" u="sng" dirty="0" smtClean="0">
                <a:solidFill>
                  <a:srgbClr val="660066"/>
                </a:solidFill>
              </a:rPr>
              <a:t>Particularités :</a:t>
            </a:r>
            <a:r>
              <a:rPr lang="fr-FR" sz="2800" b="1" i="1" u="sng" dirty="0" smtClean="0"/>
              <a:t> </a:t>
            </a:r>
          </a:p>
          <a:p>
            <a:pPr>
              <a:lnSpc>
                <a:spcPct val="90000"/>
              </a:lnSpc>
              <a:defRPr/>
            </a:pPr>
            <a:r>
              <a:rPr lang="fr-FR" sz="2800" dirty="0"/>
              <a:t>Liquide à chaleur ambiante, commence à figer au froid</a:t>
            </a:r>
          </a:p>
          <a:p>
            <a:pPr>
              <a:lnSpc>
                <a:spcPct val="90000"/>
              </a:lnSpc>
              <a:defRPr/>
            </a:pPr>
            <a:r>
              <a:rPr lang="fr-FR" sz="2800" dirty="0"/>
              <a:t>Facile à digérer (pas trop chauffer) </a:t>
            </a:r>
          </a:p>
          <a:p>
            <a:pPr>
              <a:lnSpc>
                <a:spcPct val="90000"/>
              </a:lnSpc>
              <a:defRPr/>
            </a:pPr>
            <a:r>
              <a:rPr lang="fr-FR" sz="2800" dirty="0"/>
              <a:t>Point de fusion élevé (friture)</a:t>
            </a:r>
          </a:p>
          <a:p>
            <a:pPr>
              <a:lnSpc>
                <a:spcPct val="90000"/>
              </a:lnSpc>
              <a:defRPr/>
            </a:pPr>
            <a:r>
              <a:rPr lang="fr-FR" sz="2800" dirty="0"/>
              <a:t>Bonne conservation</a:t>
            </a:r>
          </a:p>
          <a:p>
            <a:pPr>
              <a:lnSpc>
                <a:spcPct val="90000"/>
              </a:lnSpc>
              <a:defRPr/>
            </a:pPr>
            <a:r>
              <a:rPr lang="fr-FR" sz="2800" dirty="0"/>
              <a:t>Neutre pour la santé</a:t>
            </a:r>
          </a:p>
        </p:txBody>
      </p:sp>
    </p:spTree>
    <p:extLst>
      <p:ext uri="{BB962C8B-B14F-4D97-AF65-F5344CB8AC3E}">
        <p14:creationId xmlns:p14="http://schemas.microsoft.com/office/powerpoint/2010/main" val="57930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Grp="1" noChangeArrowheads="1"/>
          </p:cNvSpPr>
          <p:nvPr>
            <p:ph type="title"/>
          </p:nvPr>
        </p:nvSpPr>
        <p:spPr>
          <a:xfrm>
            <a:off x="426128" y="408372"/>
            <a:ext cx="8260672" cy="1039427"/>
          </a:xfrm>
        </p:spPr>
        <p:txBody>
          <a:bodyPr/>
          <a:lstStyle/>
          <a:p>
            <a:pPr>
              <a:defRPr/>
            </a:pPr>
            <a:r>
              <a:rPr lang="fr-FR" dirty="0" smtClean="0"/>
              <a:t>Acides gras </a:t>
            </a:r>
            <a:r>
              <a:rPr lang="fr-FR" dirty="0" err="1" smtClean="0"/>
              <a:t>poly-insaturés</a:t>
            </a:r>
            <a:endParaRPr lang="fr-FR" dirty="0" smtClean="0">
              <a:cs typeface="+mj-cs"/>
            </a:endParaRPr>
          </a:p>
        </p:txBody>
      </p:sp>
      <p:sp>
        <p:nvSpPr>
          <p:cNvPr id="8" name="Rectangle 3"/>
          <p:cNvSpPr txBox="1">
            <a:spLocks noChangeArrowheads="1"/>
          </p:cNvSpPr>
          <p:nvPr/>
        </p:nvSpPr>
        <p:spPr>
          <a:xfrm>
            <a:off x="457200" y="1890084"/>
            <a:ext cx="4038600" cy="4495800"/>
          </a:xfrm>
          <a:prstGeom prst="rect">
            <a:avLst/>
          </a:prstGeom>
        </p:spPr>
        <p:txBody>
          <a:bodyPr vert="horz" lIns="91440" tIns="45720" rIns="91440" bIns="45720" rtlCol="0">
            <a:normAutofit fontScale="550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90000"/>
              </a:lnSpc>
              <a:defRPr/>
            </a:pPr>
            <a:r>
              <a:rPr lang="fr-FR" sz="2800" b="1" dirty="0">
                <a:solidFill>
                  <a:schemeClr val="accent5"/>
                </a:solidFill>
              </a:rPr>
              <a:t>Huile de chardon</a:t>
            </a:r>
          </a:p>
          <a:p>
            <a:pPr>
              <a:lnSpc>
                <a:spcPct val="90000"/>
              </a:lnSpc>
              <a:defRPr/>
            </a:pPr>
            <a:r>
              <a:rPr lang="fr-FR" sz="2800" b="1" dirty="0">
                <a:solidFill>
                  <a:schemeClr val="accent5"/>
                </a:solidFill>
              </a:rPr>
              <a:t>Huile de tournesol</a:t>
            </a:r>
          </a:p>
          <a:p>
            <a:pPr>
              <a:lnSpc>
                <a:spcPct val="90000"/>
              </a:lnSpc>
              <a:defRPr/>
            </a:pPr>
            <a:r>
              <a:rPr lang="fr-FR" sz="2800" b="1" dirty="0">
                <a:solidFill>
                  <a:schemeClr val="accent5"/>
                </a:solidFill>
              </a:rPr>
              <a:t>Huile de pépins de raisins</a:t>
            </a:r>
          </a:p>
          <a:p>
            <a:pPr>
              <a:lnSpc>
                <a:spcPct val="90000"/>
              </a:lnSpc>
              <a:defRPr/>
            </a:pPr>
            <a:r>
              <a:rPr lang="fr-FR" sz="2800" b="1" dirty="0">
                <a:solidFill>
                  <a:schemeClr val="accent5"/>
                </a:solidFill>
              </a:rPr>
              <a:t>Huile de germes de blé, germes de maïs</a:t>
            </a:r>
          </a:p>
          <a:p>
            <a:pPr>
              <a:lnSpc>
                <a:spcPct val="90000"/>
              </a:lnSpc>
              <a:defRPr/>
            </a:pPr>
            <a:r>
              <a:rPr lang="fr-FR" sz="2800" b="1" dirty="0">
                <a:solidFill>
                  <a:schemeClr val="accent5"/>
                </a:solidFill>
              </a:rPr>
              <a:t>Huile de soja, noix</a:t>
            </a:r>
          </a:p>
          <a:p>
            <a:pPr marL="114300" indent="0">
              <a:lnSpc>
                <a:spcPct val="90000"/>
              </a:lnSpc>
              <a:buFont typeface="Arial" pitchFamily="34" charset="0"/>
              <a:buNone/>
              <a:defRPr/>
            </a:pPr>
            <a:r>
              <a:rPr lang="fr-FR" sz="2800" b="1" dirty="0" smtClean="0">
                <a:solidFill>
                  <a:schemeClr val="accent5"/>
                </a:solidFill>
              </a:rPr>
              <a:t> </a:t>
            </a:r>
            <a:r>
              <a:rPr lang="fr-FR" sz="2800" dirty="0" smtClean="0"/>
              <a:t>	</a:t>
            </a:r>
          </a:p>
          <a:p>
            <a:pPr>
              <a:lnSpc>
                <a:spcPct val="90000"/>
              </a:lnSpc>
              <a:buFontTx/>
              <a:buNone/>
              <a:defRPr/>
            </a:pPr>
            <a:r>
              <a:rPr lang="fr-FR" sz="2800" b="1" dirty="0" smtClean="0"/>
              <a:t>   </a:t>
            </a:r>
            <a:r>
              <a:rPr lang="fr-FR" sz="2800" b="1" i="1" u="sng" dirty="0" smtClean="0">
                <a:solidFill>
                  <a:srgbClr val="660066"/>
                </a:solidFill>
              </a:rPr>
              <a:t>Particularités :</a:t>
            </a:r>
            <a:r>
              <a:rPr lang="fr-FR" sz="2800" b="1" i="1" u="sng" dirty="0" smtClean="0"/>
              <a:t> </a:t>
            </a:r>
          </a:p>
          <a:p>
            <a:pPr>
              <a:lnSpc>
                <a:spcPct val="90000"/>
              </a:lnSpc>
              <a:defRPr/>
            </a:pPr>
            <a:r>
              <a:rPr lang="fr-FR" sz="2800" dirty="0"/>
              <a:t>Point de fusion bas (surtout pour cuisine froide)</a:t>
            </a:r>
          </a:p>
          <a:p>
            <a:pPr>
              <a:lnSpc>
                <a:spcPct val="90000"/>
              </a:lnSpc>
              <a:defRPr/>
            </a:pPr>
            <a:r>
              <a:rPr lang="fr-FR" sz="2800" dirty="0"/>
              <a:t>Fluide au froid</a:t>
            </a:r>
          </a:p>
          <a:p>
            <a:pPr>
              <a:lnSpc>
                <a:spcPct val="90000"/>
              </a:lnSpc>
              <a:defRPr/>
            </a:pPr>
            <a:r>
              <a:rPr lang="fr-FR" sz="2800" dirty="0"/>
              <a:t>Facile à digérer </a:t>
            </a:r>
          </a:p>
          <a:p>
            <a:pPr>
              <a:lnSpc>
                <a:spcPct val="90000"/>
              </a:lnSpc>
              <a:defRPr/>
            </a:pPr>
            <a:r>
              <a:rPr lang="fr-FR" sz="2800" dirty="0"/>
              <a:t>Limite le taux de cholestérol</a:t>
            </a:r>
          </a:p>
          <a:p>
            <a:pPr>
              <a:lnSpc>
                <a:spcPct val="90000"/>
              </a:lnSpc>
              <a:defRPr/>
            </a:pPr>
            <a:r>
              <a:rPr lang="fr-FR" sz="2800" dirty="0"/>
              <a:t>Conservation limitée, sensible à la lumière, à l'oxygène, </a:t>
            </a:r>
          </a:p>
          <a:p>
            <a:pPr>
              <a:lnSpc>
                <a:spcPct val="90000"/>
              </a:lnSpc>
              <a:defRPr/>
            </a:pPr>
            <a:r>
              <a:rPr lang="fr-FR" sz="2800" dirty="0"/>
              <a:t>	à l'humidité, aux micro-organismes. (devient rance)</a:t>
            </a:r>
          </a:p>
          <a:p>
            <a:pPr>
              <a:lnSpc>
                <a:spcPct val="90000"/>
              </a:lnSpc>
              <a:defRPr/>
            </a:pPr>
            <a:r>
              <a:rPr lang="fr-FR" sz="2800" dirty="0"/>
              <a:t>A conserver dans des bouteilles opaques et </a:t>
            </a:r>
            <a:r>
              <a:rPr lang="fr-FR" sz="2800" dirty="0" smtClean="0"/>
              <a:t>fermées</a:t>
            </a:r>
          </a:p>
          <a:p>
            <a:pPr marL="114300" indent="0">
              <a:lnSpc>
                <a:spcPct val="90000"/>
              </a:lnSpc>
              <a:buNone/>
              <a:defRPr/>
            </a:pPr>
            <a:endParaRPr lang="fr-FR" sz="2800" b="1" i="1" dirty="0" smtClean="0">
              <a:solidFill>
                <a:srgbClr val="660066"/>
              </a:solidFill>
            </a:endParaRPr>
          </a:p>
          <a:p>
            <a:pPr marL="114300" indent="0">
              <a:lnSpc>
                <a:spcPct val="90000"/>
              </a:lnSpc>
              <a:buNone/>
              <a:defRPr/>
            </a:pPr>
            <a:r>
              <a:rPr lang="fr-FR" sz="2800" b="1" i="1" dirty="0" smtClean="0">
                <a:solidFill>
                  <a:srgbClr val="660066"/>
                </a:solidFill>
              </a:rPr>
              <a:t>Se </a:t>
            </a:r>
            <a:r>
              <a:rPr lang="fr-FR" sz="2800" b="1" i="1" dirty="0">
                <a:solidFill>
                  <a:srgbClr val="660066"/>
                </a:solidFill>
              </a:rPr>
              <a:t>sont des acides gras essentiels, </a:t>
            </a:r>
            <a:r>
              <a:rPr lang="fr-FR" sz="2800" b="1" i="1" dirty="0" smtClean="0">
                <a:solidFill>
                  <a:srgbClr val="660066"/>
                </a:solidFill>
              </a:rPr>
              <a:t>car </a:t>
            </a:r>
            <a:r>
              <a:rPr lang="fr-FR" sz="2800" b="1" i="1" dirty="0">
                <a:solidFill>
                  <a:srgbClr val="660066"/>
                </a:solidFill>
              </a:rPr>
              <a:t>ils doivent être apportés par la nourriture</a:t>
            </a:r>
          </a:p>
          <a:p>
            <a:pPr>
              <a:lnSpc>
                <a:spcPct val="90000"/>
              </a:lnSpc>
              <a:defRPr/>
            </a:pPr>
            <a:endParaRPr lang="fr-FR" sz="2800" dirty="0"/>
          </a:p>
        </p:txBody>
      </p:sp>
      <p:pic>
        <p:nvPicPr>
          <p:cNvPr id="9" name="Picture 5" descr="noix"/>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40510" y="2304429"/>
            <a:ext cx="1656721" cy="124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hardon_marie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684959" y="3435894"/>
            <a:ext cx="125253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descr="galerie-membre,fleur-tournesol,dscf1610v"/>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152779" y="3805120"/>
            <a:ext cx="1644453" cy="1233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descr="maisrtemagicc_mais"/>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702422" y="1807260"/>
            <a:ext cx="1235075" cy="1490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5" descr="cereales_ble"/>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7140511" y="5309974"/>
            <a:ext cx="166687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1" descr="soja%20fruit"/>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5702422" y="5487774"/>
            <a:ext cx="1235075"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239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fonctions</a:t>
            </a:r>
            <a:endParaRPr lang="fr-FR" dirty="0"/>
          </a:p>
        </p:txBody>
      </p:sp>
      <p:sp>
        <p:nvSpPr>
          <p:cNvPr id="5" name="Espace réservé du contenu 4"/>
          <p:cNvSpPr>
            <a:spLocks noGrp="1"/>
          </p:cNvSpPr>
          <p:nvPr>
            <p:ph sz="half" idx="1"/>
          </p:nvPr>
        </p:nvSpPr>
        <p:spPr>
          <a:xfrm>
            <a:off x="426128" y="1719070"/>
            <a:ext cx="4038600" cy="4616966"/>
          </a:xfrm>
        </p:spPr>
        <p:txBody>
          <a:bodyPr>
            <a:normAutofit fontScale="55000" lnSpcReduction="20000"/>
          </a:bodyPr>
          <a:lstStyle/>
          <a:p>
            <a:pPr marL="114300" indent="0">
              <a:buNone/>
            </a:pPr>
            <a:r>
              <a:rPr lang="fr-FR" b="1" i="1" dirty="0" smtClean="0">
                <a:solidFill>
                  <a:srgbClr val="660066"/>
                </a:solidFill>
              </a:rPr>
              <a:t>Importante réserve d’énergie pour le corps</a:t>
            </a:r>
          </a:p>
          <a:p>
            <a:r>
              <a:rPr lang="fr-FR" dirty="0" smtClean="0"/>
              <a:t>Si l’on apporte au corps de </a:t>
            </a:r>
            <a:r>
              <a:rPr lang="fr-FR" b="1" dirty="0" smtClean="0">
                <a:solidFill>
                  <a:srgbClr val="B54721"/>
                </a:solidFill>
              </a:rPr>
              <a:t>l’énergie excédentaire </a:t>
            </a:r>
            <a:r>
              <a:rPr lang="fr-FR" dirty="0" smtClean="0"/>
              <a:t>sous forme d’hydrates de carbone, de protéines ou d’alcool, ces derniers apports énergétiques seront brûlés au lieu des lipides</a:t>
            </a:r>
          </a:p>
          <a:p>
            <a:r>
              <a:rPr lang="fr-FR" dirty="0" smtClean="0"/>
              <a:t>Dans ce cas, les lipides apportés par l’alimentation sont transformés en graisse corporelle</a:t>
            </a:r>
          </a:p>
          <a:p>
            <a:pPr marL="114300" indent="0">
              <a:buNone/>
            </a:pPr>
            <a:endParaRPr lang="fr-FR" b="1" i="1" dirty="0" smtClean="0">
              <a:solidFill>
                <a:srgbClr val="660066"/>
              </a:solidFill>
            </a:endParaRPr>
          </a:p>
          <a:p>
            <a:pPr marL="114300" indent="0">
              <a:buNone/>
            </a:pPr>
            <a:r>
              <a:rPr lang="fr-FR" b="1" i="1" dirty="0" smtClean="0">
                <a:solidFill>
                  <a:srgbClr val="660066"/>
                </a:solidFill>
              </a:rPr>
              <a:t>Les tissus graisseux protègent les organes sensibles tels les reins ou le globe oculaire des pressions et des coups</a:t>
            </a:r>
          </a:p>
          <a:p>
            <a:r>
              <a:rPr lang="fr-FR" dirty="0" smtClean="0"/>
              <a:t>Les dépôts de graisse servent aussi de </a:t>
            </a:r>
            <a:r>
              <a:rPr lang="fr-FR" b="1" dirty="0" smtClean="0">
                <a:solidFill>
                  <a:srgbClr val="B54721"/>
                </a:solidFill>
              </a:rPr>
              <a:t>protection thermique</a:t>
            </a:r>
            <a:r>
              <a:rPr lang="fr-FR" dirty="0" smtClean="0"/>
              <a:t>, les personnes maigres ont donc plus vite froid</a:t>
            </a:r>
          </a:p>
          <a:p>
            <a:endParaRPr lang="fr-FR" dirty="0" smtClean="0"/>
          </a:p>
          <a:p>
            <a:pPr marL="114300" indent="0">
              <a:buNone/>
            </a:pPr>
            <a:r>
              <a:rPr lang="fr-FR" b="1" i="1" dirty="0" smtClean="0">
                <a:solidFill>
                  <a:srgbClr val="660066"/>
                </a:solidFill>
              </a:rPr>
              <a:t>Support des vitamines ADEK</a:t>
            </a:r>
          </a:p>
          <a:p>
            <a:pPr marL="114300" indent="0">
              <a:buNone/>
            </a:pPr>
            <a:r>
              <a:rPr lang="fr-FR" b="1" i="1" dirty="0" smtClean="0">
                <a:solidFill>
                  <a:srgbClr val="660066"/>
                </a:solidFill>
              </a:rPr>
              <a:t>Dispensateurs d’acides gras essentiels</a:t>
            </a:r>
          </a:p>
          <a:p>
            <a:endParaRPr lang="fr-FR" dirty="0"/>
          </a:p>
        </p:txBody>
      </p:sp>
      <p:pic>
        <p:nvPicPr>
          <p:cNvPr id="7" name="Espace réservé du contenu 6" descr="Ore-203316-181245_XL.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18724" r="-18724"/>
          <a:stretch>
            <a:fillRect/>
          </a:stretch>
        </p:blipFill>
        <p:spPr/>
      </p:pic>
    </p:spTree>
    <p:extLst>
      <p:ext uri="{BB962C8B-B14F-4D97-AF65-F5344CB8AC3E}">
        <p14:creationId xmlns:p14="http://schemas.microsoft.com/office/powerpoint/2010/main" val="219077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Importances et sources</a:t>
            </a:r>
            <a:endParaRPr lang="fr-FR" dirty="0"/>
          </a:p>
        </p:txBody>
      </p:sp>
      <p:sp>
        <p:nvSpPr>
          <p:cNvPr id="3" name="Espace réservé du contenu 2"/>
          <p:cNvSpPr>
            <a:spLocks noGrp="1"/>
          </p:cNvSpPr>
          <p:nvPr>
            <p:ph sz="half" idx="1"/>
          </p:nvPr>
        </p:nvSpPr>
        <p:spPr/>
        <p:txBody>
          <a:bodyPr>
            <a:normAutofit/>
          </a:bodyPr>
          <a:lstStyle/>
          <a:p>
            <a:r>
              <a:rPr lang="fr-FR" sz="2000" dirty="0" smtClean="0"/>
              <a:t>Les matières grasses, appelées aussi lipides, se trouvent dans les aliments d’origine </a:t>
            </a:r>
            <a:r>
              <a:rPr lang="fr-FR" sz="2000" b="1" dirty="0" smtClean="0">
                <a:solidFill>
                  <a:srgbClr val="B54721"/>
                </a:solidFill>
              </a:rPr>
              <a:t>végétale</a:t>
            </a:r>
            <a:r>
              <a:rPr lang="fr-FR" sz="2000" dirty="0" smtClean="0"/>
              <a:t> et </a:t>
            </a:r>
            <a:r>
              <a:rPr lang="fr-FR" sz="2000" b="1" dirty="0" smtClean="0">
                <a:solidFill>
                  <a:srgbClr val="B54721"/>
                </a:solidFill>
              </a:rPr>
              <a:t>animale</a:t>
            </a:r>
          </a:p>
          <a:p>
            <a:endParaRPr lang="fr-FR" b="1" dirty="0" smtClean="0">
              <a:solidFill>
                <a:srgbClr val="B54721"/>
              </a:solidFill>
            </a:endParaRPr>
          </a:p>
          <a:p>
            <a:r>
              <a:rPr lang="fr-FR" sz="2200" dirty="0" smtClean="0"/>
              <a:t>les </a:t>
            </a:r>
            <a:r>
              <a:rPr lang="fr-FR" sz="2200" b="1" dirty="0" smtClean="0">
                <a:solidFill>
                  <a:srgbClr val="B54721"/>
                </a:solidFill>
              </a:rPr>
              <a:t>lipides apportent plus du double d’énergie par gramme </a:t>
            </a:r>
            <a:r>
              <a:rPr lang="fr-FR" sz="2200" dirty="0" smtClean="0"/>
              <a:t>que les hydrates de carbone et les protéines</a:t>
            </a:r>
            <a:endParaRPr lang="fr-FR" sz="2200" dirty="0"/>
          </a:p>
        </p:txBody>
      </p:sp>
      <p:pic>
        <p:nvPicPr>
          <p:cNvPr id="7" name="Espace réservé du contenu 6" descr="cholesterol.jpg"/>
          <p:cNvPicPr>
            <a:picLocks noGrp="1" noChangeAspect="1"/>
          </p:cNvPicPr>
          <p:nvPr>
            <p:ph sz="half" idx="2"/>
          </p:nvPr>
        </p:nvPicPr>
        <p:blipFill>
          <a:blip r:embed="rId2">
            <a:extLst>
              <a:ext uri="{28A0092B-C50C-407E-A947-70E740481C1C}">
                <a14:useLocalDpi xmlns:a14="http://schemas.microsoft.com/office/drawing/2010/main" val="0"/>
              </a:ext>
            </a:extLst>
          </a:blip>
          <a:srcRect t="-4566" b="-4566"/>
          <a:stretch>
            <a:fillRect/>
          </a:stretch>
        </p:blipFill>
        <p:spPr>
          <a:xfrm>
            <a:off x="5818342" y="1784511"/>
            <a:ext cx="2092799" cy="2283915"/>
          </a:xfrm>
        </p:spPr>
      </p:pic>
      <p:pic>
        <p:nvPicPr>
          <p:cNvPr id="8" name="Image 7" descr="cbac4f14aabbc42d4ef7b99edd3a4d2c-orig-398x310.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33264" y="4456915"/>
            <a:ext cx="2420028" cy="1884946"/>
          </a:xfrm>
          <a:prstGeom prst="rect">
            <a:avLst/>
          </a:prstGeom>
        </p:spPr>
      </p:pic>
    </p:spTree>
    <p:extLst>
      <p:ext uri="{BB962C8B-B14F-4D97-AF65-F5344CB8AC3E}">
        <p14:creationId xmlns:p14="http://schemas.microsoft.com/office/powerpoint/2010/main" val="30648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eaLnBrk="1" hangingPunct="1">
              <a:defRPr/>
            </a:pPr>
            <a:r>
              <a:rPr lang="fr-FR" dirty="0" smtClean="0">
                <a:cs typeface="+mj-cs"/>
              </a:rPr>
              <a:t>Classification des lipides</a:t>
            </a:r>
          </a:p>
        </p:txBody>
      </p:sp>
      <p:sp>
        <p:nvSpPr>
          <p:cNvPr id="5" name="Espace réservé du contenu 4"/>
          <p:cNvSpPr>
            <a:spLocks noGrp="1"/>
          </p:cNvSpPr>
          <p:nvPr>
            <p:ph sz="half" idx="1"/>
          </p:nvPr>
        </p:nvSpPr>
        <p:spPr>
          <a:xfrm>
            <a:off x="395288" y="1700213"/>
            <a:ext cx="4038600" cy="4495800"/>
          </a:xfrm>
        </p:spPr>
        <p:txBody>
          <a:bodyPr/>
          <a:lstStyle/>
          <a:p>
            <a:pPr marL="0" indent="0" algn="ctr" eaLnBrk="1" hangingPunct="1">
              <a:buFontTx/>
              <a:buNone/>
              <a:defRPr/>
            </a:pPr>
            <a:r>
              <a:rPr lang="fr-FR" b="1" dirty="0" smtClean="0">
                <a:cs typeface="+mn-cs"/>
              </a:rPr>
              <a:t>Animale</a:t>
            </a:r>
          </a:p>
        </p:txBody>
      </p:sp>
      <p:sp>
        <p:nvSpPr>
          <p:cNvPr id="6" name="Espace réservé du contenu 5"/>
          <p:cNvSpPr>
            <a:spLocks noGrp="1"/>
          </p:cNvSpPr>
          <p:nvPr>
            <p:ph sz="half" idx="2"/>
          </p:nvPr>
        </p:nvSpPr>
        <p:spPr>
          <a:xfrm>
            <a:off x="4709131" y="1700213"/>
            <a:ext cx="4038600" cy="4495800"/>
          </a:xfrm>
        </p:spPr>
        <p:txBody>
          <a:bodyPr/>
          <a:lstStyle/>
          <a:p>
            <a:pPr marL="0" indent="0" algn="ctr" eaLnBrk="1" hangingPunct="1">
              <a:buFontTx/>
              <a:buNone/>
              <a:defRPr/>
            </a:pPr>
            <a:r>
              <a:rPr lang="fr-FR" b="1" dirty="0" smtClean="0">
                <a:cs typeface="+mn-cs"/>
              </a:rPr>
              <a:t>Végétale</a:t>
            </a:r>
          </a:p>
        </p:txBody>
      </p:sp>
      <p:sp>
        <p:nvSpPr>
          <p:cNvPr id="7" name="Flèche vers la droite 6"/>
          <p:cNvSpPr/>
          <p:nvPr/>
        </p:nvSpPr>
        <p:spPr>
          <a:xfrm rot="7437497">
            <a:off x="1036638" y="2816225"/>
            <a:ext cx="1301750" cy="330200"/>
          </a:xfrm>
          <a:prstGeom prst="righ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8" name="Flèche vers la droite 7"/>
          <p:cNvSpPr/>
          <p:nvPr/>
        </p:nvSpPr>
        <p:spPr>
          <a:xfrm rot="3933235">
            <a:off x="2269331" y="2796382"/>
            <a:ext cx="1179513" cy="330200"/>
          </a:xfrm>
          <a:prstGeom prst="righ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9" name="Flèche vers la droite 8"/>
          <p:cNvSpPr/>
          <p:nvPr/>
        </p:nvSpPr>
        <p:spPr>
          <a:xfrm rot="6616865">
            <a:off x="5536406" y="2817918"/>
            <a:ext cx="1331913" cy="330200"/>
          </a:xfrm>
          <a:prstGeom prst="rightArrow">
            <a:avLst/>
          </a:prstGeom>
          <a:ln>
            <a:solidFill>
              <a:srgbClr val="2F5234"/>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0" name="Flèche vers la droite 9"/>
          <p:cNvSpPr/>
          <p:nvPr/>
        </p:nvSpPr>
        <p:spPr>
          <a:xfrm rot="3608181">
            <a:off x="6553994" y="2805286"/>
            <a:ext cx="1265238" cy="330200"/>
          </a:xfrm>
          <a:prstGeom prst="rightArrow">
            <a:avLst/>
          </a:prstGeom>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1" name="ZoneTexte 10"/>
          <p:cNvSpPr txBox="1">
            <a:spLocks noChangeArrowheads="1"/>
          </p:cNvSpPr>
          <p:nvPr/>
        </p:nvSpPr>
        <p:spPr bwMode="auto">
          <a:xfrm>
            <a:off x="971550" y="3644900"/>
            <a:ext cx="10109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800" b="1" dirty="0">
                <a:latin typeface="Century Gothic"/>
                <a:cs typeface="Century Gothic"/>
              </a:rPr>
              <a:t>Graisse</a:t>
            </a:r>
          </a:p>
        </p:txBody>
      </p:sp>
      <p:sp>
        <p:nvSpPr>
          <p:cNvPr id="12" name="ZoneTexte 11"/>
          <p:cNvSpPr txBox="1">
            <a:spLocks noChangeArrowheads="1"/>
          </p:cNvSpPr>
          <p:nvPr/>
        </p:nvSpPr>
        <p:spPr bwMode="auto">
          <a:xfrm>
            <a:off x="2916238" y="3644900"/>
            <a:ext cx="7386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800" b="1" dirty="0">
                <a:latin typeface="+mn-lt"/>
              </a:rPr>
              <a:t>Huile</a:t>
            </a:r>
          </a:p>
        </p:txBody>
      </p:sp>
      <p:sp>
        <p:nvSpPr>
          <p:cNvPr id="13" name="ZoneTexte 12"/>
          <p:cNvSpPr txBox="1">
            <a:spLocks noChangeArrowheads="1"/>
          </p:cNvSpPr>
          <p:nvPr/>
        </p:nvSpPr>
        <p:spPr bwMode="auto">
          <a:xfrm>
            <a:off x="7142551" y="3644900"/>
            <a:ext cx="7386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800" b="1" dirty="0">
                <a:latin typeface="Century Gothic"/>
                <a:cs typeface="Century Gothic"/>
              </a:rPr>
              <a:t>Huile</a:t>
            </a:r>
          </a:p>
        </p:txBody>
      </p:sp>
      <p:sp>
        <p:nvSpPr>
          <p:cNvPr id="14" name="ZoneTexte 13"/>
          <p:cNvSpPr txBox="1">
            <a:spLocks noChangeArrowheads="1"/>
          </p:cNvSpPr>
          <p:nvPr/>
        </p:nvSpPr>
        <p:spPr bwMode="auto">
          <a:xfrm>
            <a:off x="5386250" y="3644900"/>
            <a:ext cx="10109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800" b="1" dirty="0">
                <a:latin typeface="+mn-lt"/>
              </a:rPr>
              <a:t>Graisse</a:t>
            </a:r>
          </a:p>
        </p:txBody>
      </p:sp>
      <p:sp>
        <p:nvSpPr>
          <p:cNvPr id="15" name="Flèche vers le bas 14"/>
          <p:cNvSpPr/>
          <p:nvPr/>
        </p:nvSpPr>
        <p:spPr>
          <a:xfrm>
            <a:off x="1187450" y="4292600"/>
            <a:ext cx="288925" cy="792163"/>
          </a:xfrm>
          <a:prstGeom prst="down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6" name="Flèche vers le bas 15"/>
          <p:cNvSpPr/>
          <p:nvPr/>
        </p:nvSpPr>
        <p:spPr>
          <a:xfrm>
            <a:off x="3132138" y="4292600"/>
            <a:ext cx="287337" cy="792163"/>
          </a:xfrm>
          <a:prstGeom prst="down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7" name="Flèche vers le bas 16"/>
          <p:cNvSpPr/>
          <p:nvPr/>
        </p:nvSpPr>
        <p:spPr>
          <a:xfrm>
            <a:off x="5706237" y="4292600"/>
            <a:ext cx="288925" cy="792163"/>
          </a:xfrm>
          <a:prstGeom prst="downArrow">
            <a:avLst/>
          </a:prstGeom>
          <a:ln>
            <a:solidFill>
              <a:srgbClr val="2F5234"/>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8" name="Flèche vers le bas 17"/>
          <p:cNvSpPr/>
          <p:nvPr/>
        </p:nvSpPr>
        <p:spPr>
          <a:xfrm>
            <a:off x="7596188" y="4292600"/>
            <a:ext cx="288925" cy="792163"/>
          </a:xfrm>
          <a:prstGeom prst="downArrow">
            <a:avLst/>
          </a:prstGeom>
          <a:ln>
            <a:solidFill>
              <a:srgbClr val="2F5234"/>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9" name="ZoneTexte 18"/>
          <p:cNvSpPr txBox="1">
            <a:spLocks noChangeArrowheads="1"/>
          </p:cNvSpPr>
          <p:nvPr/>
        </p:nvSpPr>
        <p:spPr bwMode="auto">
          <a:xfrm>
            <a:off x="40366" y="5445125"/>
            <a:ext cx="284655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algn="ctr" eaLnBrk="1" hangingPunct="1"/>
            <a:r>
              <a:rPr lang="fr-FR" sz="1600" dirty="0">
                <a:latin typeface="+mn-lt"/>
              </a:rPr>
              <a:t>Beurre</a:t>
            </a:r>
          </a:p>
          <a:p>
            <a:pPr algn="ctr" eaLnBrk="1" hangingPunct="1"/>
            <a:r>
              <a:rPr lang="fr-FR" sz="1600" dirty="0">
                <a:latin typeface="+mn-lt"/>
              </a:rPr>
              <a:t>Graisse volaille</a:t>
            </a:r>
          </a:p>
          <a:p>
            <a:pPr algn="ctr" eaLnBrk="1" hangingPunct="1"/>
            <a:r>
              <a:rPr lang="fr-FR" sz="1600" dirty="0">
                <a:latin typeface="+mn-lt"/>
              </a:rPr>
              <a:t>Graisse de </a:t>
            </a:r>
            <a:r>
              <a:rPr lang="fr-FR" sz="1600" dirty="0" smtClean="0">
                <a:latin typeface="+mn-lt"/>
              </a:rPr>
              <a:t>porc (saindoux)</a:t>
            </a:r>
            <a:endParaRPr lang="fr-FR" sz="1600" dirty="0">
              <a:latin typeface="+mn-lt"/>
            </a:endParaRPr>
          </a:p>
          <a:p>
            <a:pPr algn="ctr" eaLnBrk="1" hangingPunct="1"/>
            <a:r>
              <a:rPr lang="fr-FR" sz="1600" dirty="0">
                <a:latin typeface="+mn-lt"/>
              </a:rPr>
              <a:t>Graisse de </a:t>
            </a:r>
            <a:r>
              <a:rPr lang="fr-FR" sz="1600" dirty="0" smtClean="0">
                <a:latin typeface="+mn-lt"/>
              </a:rPr>
              <a:t>bœuf (suif)</a:t>
            </a:r>
            <a:endParaRPr lang="fr-FR" sz="1600" dirty="0">
              <a:latin typeface="+mn-lt"/>
            </a:endParaRPr>
          </a:p>
        </p:txBody>
      </p:sp>
      <p:sp>
        <p:nvSpPr>
          <p:cNvPr id="20" name="ZoneTexte 19"/>
          <p:cNvSpPr txBox="1">
            <a:spLocks noChangeArrowheads="1"/>
          </p:cNvSpPr>
          <p:nvPr/>
        </p:nvSpPr>
        <p:spPr bwMode="auto">
          <a:xfrm>
            <a:off x="2464725" y="5445125"/>
            <a:ext cx="17867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600" dirty="0">
                <a:latin typeface="+mn-lt"/>
              </a:rPr>
              <a:t>Huile de poisson</a:t>
            </a:r>
          </a:p>
        </p:txBody>
      </p:sp>
      <p:sp>
        <p:nvSpPr>
          <p:cNvPr id="21" name="ZoneTexte 20"/>
          <p:cNvSpPr txBox="1">
            <a:spLocks noChangeArrowheads="1"/>
          </p:cNvSpPr>
          <p:nvPr/>
        </p:nvSpPr>
        <p:spPr bwMode="auto">
          <a:xfrm>
            <a:off x="4754835" y="5446990"/>
            <a:ext cx="18209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600" dirty="0">
                <a:latin typeface="+mn-lt"/>
              </a:rPr>
              <a:t>Graisse de coco</a:t>
            </a:r>
          </a:p>
        </p:txBody>
      </p:sp>
      <p:sp>
        <p:nvSpPr>
          <p:cNvPr id="22" name="ZoneTexte 21"/>
          <p:cNvSpPr txBox="1">
            <a:spLocks noChangeArrowheads="1"/>
          </p:cNvSpPr>
          <p:nvPr/>
        </p:nvSpPr>
        <p:spPr bwMode="auto">
          <a:xfrm>
            <a:off x="6875463" y="5445125"/>
            <a:ext cx="196079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600" dirty="0">
                <a:latin typeface="+mn-lt"/>
              </a:rPr>
              <a:t>Huile d’olive</a:t>
            </a:r>
          </a:p>
          <a:p>
            <a:pPr eaLnBrk="1" hangingPunct="1"/>
            <a:r>
              <a:rPr lang="fr-FR" sz="1600" dirty="0">
                <a:latin typeface="+mn-lt"/>
              </a:rPr>
              <a:t>Huile de noix</a:t>
            </a:r>
          </a:p>
          <a:p>
            <a:pPr eaLnBrk="1" hangingPunct="1"/>
            <a:r>
              <a:rPr lang="fr-FR" sz="1600" dirty="0">
                <a:latin typeface="+mn-lt"/>
              </a:rPr>
              <a:t>Huile de tournesol</a:t>
            </a:r>
          </a:p>
        </p:txBody>
      </p:sp>
      <p:pic>
        <p:nvPicPr>
          <p:cNvPr id="35860" name="Image 22"/>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19475" y="2059059"/>
            <a:ext cx="1184007" cy="113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61" name="Image 2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543532" y="2103438"/>
            <a:ext cx="12922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7248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Matières grasses cachées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201025463"/>
              </p:ext>
            </p:extLst>
          </p:nvPr>
        </p:nvGraphicFramePr>
        <p:xfrm>
          <a:off x="457200" y="3478495"/>
          <a:ext cx="8229600" cy="29667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fr-FR" dirty="0" smtClean="0"/>
                        <a:t>Denrées animales</a:t>
                      </a:r>
                      <a:endParaRPr lang="fr-FR" dirty="0"/>
                    </a:p>
                  </a:txBody>
                  <a:tcPr/>
                </a:tc>
                <a:tc>
                  <a:txBody>
                    <a:bodyPr/>
                    <a:lstStyle/>
                    <a:p>
                      <a:pPr algn="ctr"/>
                      <a:r>
                        <a:rPr lang="fr-FR" dirty="0" smtClean="0"/>
                        <a:t>Teneur en graisse %</a:t>
                      </a:r>
                      <a:endParaRPr lang="fr-FR" dirty="0"/>
                    </a:p>
                  </a:txBody>
                  <a:tcPr/>
                </a:tc>
              </a:tr>
              <a:tr h="370840">
                <a:tc>
                  <a:txBody>
                    <a:bodyPr/>
                    <a:lstStyle/>
                    <a:p>
                      <a:pPr algn="ctr"/>
                      <a:r>
                        <a:rPr lang="fr-FR" b="1" dirty="0" smtClean="0"/>
                        <a:t>Mayonnaise</a:t>
                      </a:r>
                      <a:endParaRPr lang="fr-FR" b="1" dirty="0"/>
                    </a:p>
                  </a:txBody>
                  <a:tcPr/>
                </a:tc>
                <a:tc>
                  <a:txBody>
                    <a:bodyPr/>
                    <a:lstStyle/>
                    <a:p>
                      <a:pPr algn="ctr"/>
                      <a:r>
                        <a:rPr lang="fr-FR" dirty="0" smtClean="0"/>
                        <a:t>80</a:t>
                      </a:r>
                      <a:endParaRPr lang="fr-FR" dirty="0"/>
                    </a:p>
                  </a:txBody>
                  <a:tcPr/>
                </a:tc>
              </a:tr>
              <a:tr h="370840">
                <a:tc>
                  <a:txBody>
                    <a:bodyPr/>
                    <a:lstStyle/>
                    <a:p>
                      <a:pPr algn="ctr"/>
                      <a:r>
                        <a:rPr lang="fr-FR" b="1" dirty="0" smtClean="0"/>
                        <a:t>Saucisse à tartiner</a:t>
                      </a:r>
                      <a:endParaRPr lang="fr-FR" b="1" dirty="0"/>
                    </a:p>
                  </a:txBody>
                  <a:tcPr/>
                </a:tc>
                <a:tc>
                  <a:txBody>
                    <a:bodyPr/>
                    <a:lstStyle/>
                    <a:p>
                      <a:pPr algn="ctr"/>
                      <a:r>
                        <a:rPr lang="fr-FR" dirty="0" smtClean="0"/>
                        <a:t>44</a:t>
                      </a:r>
                      <a:endParaRPr lang="fr-FR" dirty="0"/>
                    </a:p>
                  </a:txBody>
                  <a:tcPr/>
                </a:tc>
              </a:tr>
              <a:tr h="370840">
                <a:tc>
                  <a:txBody>
                    <a:bodyPr/>
                    <a:lstStyle/>
                    <a:p>
                      <a:pPr algn="ctr"/>
                      <a:r>
                        <a:rPr lang="fr-FR" b="1" dirty="0" smtClean="0"/>
                        <a:t>Chips</a:t>
                      </a:r>
                      <a:endParaRPr lang="fr-FR" b="1" dirty="0"/>
                    </a:p>
                  </a:txBody>
                  <a:tcPr/>
                </a:tc>
                <a:tc>
                  <a:txBody>
                    <a:bodyPr/>
                    <a:lstStyle/>
                    <a:p>
                      <a:pPr algn="ctr"/>
                      <a:r>
                        <a:rPr lang="fr-FR" dirty="0" smtClean="0"/>
                        <a:t>39</a:t>
                      </a:r>
                      <a:endParaRPr lang="fr-FR" dirty="0"/>
                    </a:p>
                  </a:txBody>
                  <a:tcPr/>
                </a:tc>
              </a:tr>
              <a:tr h="370840">
                <a:tc>
                  <a:txBody>
                    <a:bodyPr/>
                    <a:lstStyle/>
                    <a:p>
                      <a:pPr algn="ctr"/>
                      <a:r>
                        <a:rPr lang="fr-FR" b="1" dirty="0" smtClean="0"/>
                        <a:t>Chocolat au lait</a:t>
                      </a:r>
                      <a:endParaRPr lang="fr-FR" b="1" dirty="0"/>
                    </a:p>
                  </a:txBody>
                  <a:tcPr/>
                </a:tc>
                <a:tc>
                  <a:txBody>
                    <a:bodyPr/>
                    <a:lstStyle/>
                    <a:p>
                      <a:pPr algn="ctr"/>
                      <a:r>
                        <a:rPr lang="fr-FR" dirty="0" smtClean="0"/>
                        <a:t>38</a:t>
                      </a:r>
                      <a:endParaRPr lang="fr-FR" dirty="0"/>
                    </a:p>
                  </a:txBody>
                  <a:tcPr/>
                </a:tc>
              </a:tr>
              <a:tr h="370840">
                <a:tc>
                  <a:txBody>
                    <a:bodyPr/>
                    <a:lstStyle/>
                    <a:p>
                      <a:pPr algn="ctr"/>
                      <a:r>
                        <a:rPr lang="fr-FR" b="1" dirty="0" smtClean="0"/>
                        <a:t>Emmental / Gruyère</a:t>
                      </a:r>
                      <a:endParaRPr lang="fr-FR" b="1" dirty="0"/>
                    </a:p>
                  </a:txBody>
                  <a:tcPr/>
                </a:tc>
                <a:tc>
                  <a:txBody>
                    <a:bodyPr/>
                    <a:lstStyle/>
                    <a:p>
                      <a:pPr algn="ctr"/>
                      <a:r>
                        <a:rPr lang="fr-FR" dirty="0" smtClean="0"/>
                        <a:t>30</a:t>
                      </a:r>
                      <a:endParaRPr lang="fr-FR" dirty="0"/>
                    </a:p>
                  </a:txBody>
                  <a:tcPr/>
                </a:tc>
              </a:tr>
              <a:tr h="370840">
                <a:tc>
                  <a:txBody>
                    <a:bodyPr/>
                    <a:lstStyle/>
                    <a:p>
                      <a:pPr algn="ctr"/>
                      <a:r>
                        <a:rPr lang="fr-FR" b="1" dirty="0" smtClean="0"/>
                        <a:t>Pâte feuilletée</a:t>
                      </a:r>
                      <a:endParaRPr lang="fr-FR" b="1" dirty="0"/>
                    </a:p>
                  </a:txBody>
                  <a:tcPr/>
                </a:tc>
                <a:tc>
                  <a:txBody>
                    <a:bodyPr/>
                    <a:lstStyle/>
                    <a:p>
                      <a:pPr algn="ctr"/>
                      <a:r>
                        <a:rPr lang="fr-FR" dirty="0" smtClean="0"/>
                        <a:t>27</a:t>
                      </a:r>
                      <a:endParaRPr lang="fr-FR" dirty="0"/>
                    </a:p>
                  </a:txBody>
                  <a:tcPr/>
                </a:tc>
              </a:tr>
              <a:tr h="370840">
                <a:tc>
                  <a:txBody>
                    <a:bodyPr/>
                    <a:lstStyle/>
                    <a:p>
                      <a:pPr algn="ctr"/>
                      <a:r>
                        <a:rPr lang="fr-FR" b="1" dirty="0" smtClean="0"/>
                        <a:t>Glace double crème</a:t>
                      </a:r>
                      <a:endParaRPr lang="fr-FR" b="1" dirty="0"/>
                    </a:p>
                  </a:txBody>
                  <a:tcPr/>
                </a:tc>
                <a:tc>
                  <a:txBody>
                    <a:bodyPr/>
                    <a:lstStyle/>
                    <a:p>
                      <a:pPr algn="ctr"/>
                      <a:r>
                        <a:rPr lang="fr-FR" dirty="0" smtClean="0"/>
                        <a:t>12</a:t>
                      </a:r>
                      <a:endParaRPr lang="fr-FR" dirty="0"/>
                    </a:p>
                  </a:txBody>
                  <a:tcPr/>
                </a:tc>
              </a:tr>
            </a:tbl>
          </a:graphicData>
        </a:graphic>
      </p:graphicFrame>
      <p:sp>
        <p:nvSpPr>
          <p:cNvPr id="5" name="Espace réservé du contenu 2"/>
          <p:cNvSpPr txBox="1">
            <a:spLocks/>
          </p:cNvSpPr>
          <p:nvPr/>
        </p:nvSpPr>
        <p:spPr>
          <a:xfrm>
            <a:off x="426127" y="1719071"/>
            <a:ext cx="6418847" cy="1732724"/>
          </a:xfrm>
          <a:prstGeom prst="rect">
            <a:avLst/>
          </a:prstGeom>
        </p:spPr>
        <p:txBody>
          <a:bodyPr vert="horz" lIns="91440" tIns="45720" rIns="91440" bIns="45720" rtlCol="0">
            <a:normAutofit fontScale="700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fr-FR" dirty="0" smtClean="0"/>
              <a:t>Elles représentent un </a:t>
            </a:r>
            <a:r>
              <a:rPr lang="fr-FR" b="1" dirty="0" smtClean="0">
                <a:solidFill>
                  <a:srgbClr val="B54721"/>
                </a:solidFill>
              </a:rPr>
              <a:t>risque</a:t>
            </a:r>
            <a:r>
              <a:rPr lang="fr-FR" dirty="0" smtClean="0"/>
              <a:t> pour la santé</a:t>
            </a:r>
          </a:p>
          <a:p>
            <a:r>
              <a:rPr lang="fr-FR" dirty="0" smtClean="0"/>
              <a:t>C’est ainsi qu’on les appelle les parts de lipides qui </a:t>
            </a:r>
            <a:r>
              <a:rPr lang="fr-FR" b="1" dirty="0" smtClean="0">
                <a:solidFill>
                  <a:srgbClr val="B54721"/>
                </a:solidFill>
              </a:rPr>
              <a:t>ne sont pas directement visibles à l’œil </a:t>
            </a:r>
          </a:p>
          <a:p>
            <a:pPr>
              <a:buFont typeface="Wingdings" charset="2"/>
              <a:buChar char="Ø"/>
            </a:pPr>
            <a:r>
              <a:rPr lang="fr-FR" b="1" i="1" dirty="0">
                <a:solidFill>
                  <a:srgbClr val="660066"/>
                </a:solidFill>
              </a:rPr>
              <a:t>F</a:t>
            </a:r>
            <a:r>
              <a:rPr lang="fr-FR" b="1" i="1" dirty="0" smtClean="0">
                <a:solidFill>
                  <a:srgbClr val="660066"/>
                </a:solidFill>
              </a:rPr>
              <a:t>romages gras / Saucisses / Chocolat / Mayonnaise / Sauce hollandaise / Noix / Crèmes / Autres mets sucrés avec de la crème / Fritures / Sauces crèmes, etc.)</a:t>
            </a:r>
            <a:endParaRPr lang="fr-FR" b="1" i="1" dirty="0">
              <a:solidFill>
                <a:srgbClr val="660066"/>
              </a:solidFill>
            </a:endParaRPr>
          </a:p>
        </p:txBody>
      </p:sp>
      <p:pic>
        <p:nvPicPr>
          <p:cNvPr id="3" name="Image 2" descr="graisses-cachees_440x308.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03590" y="1890021"/>
            <a:ext cx="1803121" cy="1262185"/>
          </a:xfrm>
          <a:prstGeom prst="rect">
            <a:avLst/>
          </a:prstGeom>
        </p:spPr>
      </p:pic>
    </p:spTree>
    <p:extLst>
      <p:ext uri="{BB962C8B-B14F-4D97-AF65-F5344CB8AC3E}">
        <p14:creationId xmlns:p14="http://schemas.microsoft.com/office/powerpoint/2010/main" val="110946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Formation des matières grasses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65048869"/>
              </p:ext>
            </p:extLst>
          </p:nvPr>
        </p:nvGraphicFramePr>
        <p:xfrm>
          <a:off x="457200" y="3764410"/>
          <a:ext cx="8229600" cy="1378886"/>
        </p:xfrm>
        <a:graphic>
          <a:graphicData uri="http://schemas.openxmlformats.org/drawingml/2006/table">
            <a:tbl>
              <a:tblPr firstRow="1" bandRow="1">
                <a:tableStyleId>{2D5ABB26-0587-4C30-8999-92F81FD0307C}</a:tableStyleId>
              </a:tblPr>
              <a:tblGrid>
                <a:gridCol w="1555262"/>
                <a:gridCol w="6674338"/>
              </a:tblGrid>
              <a:tr h="476679">
                <a:tc rowSpan="3">
                  <a:txBody>
                    <a:bodyPr/>
                    <a:lstStyle/>
                    <a:p>
                      <a:pPr algn="ctr"/>
                      <a:endParaRPr lang="fr-FR" b="1" dirty="0" smtClean="0"/>
                    </a:p>
                    <a:p>
                      <a:pPr algn="ctr"/>
                      <a:endParaRPr lang="fr-FR" b="1" dirty="0" smtClean="0"/>
                    </a:p>
                    <a:p>
                      <a:pPr algn="ctr"/>
                      <a:r>
                        <a:rPr lang="fr-FR" b="1" dirty="0" smtClean="0"/>
                        <a:t>Glycérine</a:t>
                      </a:r>
                      <a:endParaRPr lang="fr-FR" b="1" dirty="0"/>
                    </a:p>
                  </a:txBody>
                  <a:tcPr vert="vert27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pPr algn="ctr"/>
                      <a:r>
                        <a:rPr lang="fr-FR" b="1" dirty="0" smtClean="0"/>
                        <a:t>Acide gras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40000"/>
                        <a:lumOff val="60000"/>
                      </a:schemeClr>
                    </a:solidFill>
                  </a:tcPr>
                </a:tc>
              </a:tr>
              <a:tr h="454654">
                <a:tc vMerge="1">
                  <a:txBody>
                    <a:bodyPr/>
                    <a:lstStyle/>
                    <a:p>
                      <a:pPr algn="ctr"/>
                      <a:endParaRPr lang="fr-FR" dirty="0"/>
                    </a:p>
                  </a:txBody>
                  <a:tcPr/>
                </a:tc>
                <a:tc>
                  <a:txBody>
                    <a:bodyPr/>
                    <a:lstStyle/>
                    <a:p>
                      <a:pPr algn="ctr"/>
                      <a:r>
                        <a:rPr lang="fr-FR" b="1" dirty="0" smtClean="0"/>
                        <a:t>Acide</a:t>
                      </a:r>
                      <a:r>
                        <a:rPr lang="fr-FR" b="1" baseline="0" dirty="0" smtClean="0"/>
                        <a:t> gras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40000"/>
                        <a:lumOff val="60000"/>
                      </a:schemeClr>
                    </a:solidFill>
                  </a:tcPr>
                </a:tc>
              </a:tr>
              <a:tr h="447553">
                <a:tc vMerge="1">
                  <a:txBody>
                    <a:bodyPr/>
                    <a:lstStyle/>
                    <a:p>
                      <a:pPr algn="ctr"/>
                      <a:endParaRPr lang="fr-FR" dirty="0"/>
                    </a:p>
                  </a:txBody>
                  <a:tcPr/>
                </a:tc>
                <a:tc>
                  <a:txBody>
                    <a:bodyPr/>
                    <a:lstStyle/>
                    <a:p>
                      <a:pPr algn="ctr"/>
                      <a:r>
                        <a:rPr lang="fr-FR" b="1" dirty="0" smtClean="0"/>
                        <a:t>Acide gras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40000"/>
                        <a:lumOff val="60000"/>
                      </a:schemeClr>
                    </a:solidFill>
                  </a:tcPr>
                </a:tc>
              </a:tr>
            </a:tbl>
          </a:graphicData>
        </a:graphic>
      </p:graphicFrame>
      <p:sp>
        <p:nvSpPr>
          <p:cNvPr id="5" name="Espace réservé du contenu 2"/>
          <p:cNvSpPr txBox="1">
            <a:spLocks/>
          </p:cNvSpPr>
          <p:nvPr/>
        </p:nvSpPr>
        <p:spPr>
          <a:xfrm>
            <a:off x="426128" y="1719070"/>
            <a:ext cx="8307564" cy="2045340"/>
          </a:xfrm>
          <a:prstGeom prst="rect">
            <a:avLst/>
          </a:prstGeom>
        </p:spPr>
        <p:txBody>
          <a:bodyPr vert="horz" lIns="91440" tIns="45720" rIns="91440" bIns="45720" rtlCol="0">
            <a:normAutofit fontScale="925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endParaRPr lang="fr-FR" dirty="0" smtClean="0"/>
          </a:p>
          <a:p>
            <a:pPr marL="114300" indent="0" algn="ctr">
              <a:buNone/>
            </a:pPr>
            <a:r>
              <a:rPr lang="fr-FR" b="1" i="1" dirty="0" smtClean="0">
                <a:solidFill>
                  <a:srgbClr val="660066"/>
                </a:solidFill>
              </a:rPr>
              <a:t>Carbone (C) / Hydrogène (H) / Oxygène (O) </a:t>
            </a:r>
          </a:p>
          <a:p>
            <a:pPr algn="ctr">
              <a:buFont typeface="Wingdings" charset="2"/>
              <a:buChar char="Ø"/>
            </a:pPr>
            <a:endParaRPr lang="fr-FR" b="1" i="1" dirty="0" smtClean="0"/>
          </a:p>
          <a:p>
            <a:pPr>
              <a:buFont typeface="Wingdings" charset="2"/>
              <a:buChar char="Ø"/>
            </a:pPr>
            <a:r>
              <a:rPr lang="fr-FR" dirty="0" smtClean="0"/>
              <a:t>Toutes les matières grasses ont la même structure de base, car elles sont composées de </a:t>
            </a:r>
            <a:r>
              <a:rPr lang="fr-FR" b="1" dirty="0" smtClean="0">
                <a:solidFill>
                  <a:schemeClr val="accent5"/>
                </a:solidFill>
              </a:rPr>
              <a:t>2 types d’éléments</a:t>
            </a:r>
            <a:endParaRPr lang="fr-FR" b="1" dirty="0">
              <a:solidFill>
                <a:schemeClr val="accent5"/>
              </a:solidFill>
            </a:endParaRPr>
          </a:p>
        </p:txBody>
      </p:sp>
      <p:sp>
        <p:nvSpPr>
          <p:cNvPr id="6" name="Espace réservé du contenu 2"/>
          <p:cNvSpPr txBox="1">
            <a:spLocks/>
          </p:cNvSpPr>
          <p:nvPr/>
        </p:nvSpPr>
        <p:spPr>
          <a:xfrm>
            <a:off x="426128" y="5234477"/>
            <a:ext cx="8307564" cy="136952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endParaRPr lang="fr-FR" sz="1500" dirty="0" smtClean="0"/>
          </a:p>
          <a:p>
            <a:r>
              <a:rPr lang="fr-FR" sz="1800" dirty="0" smtClean="0"/>
              <a:t>Une molécule peut contenir 3 acides gras semblables ou différents</a:t>
            </a:r>
          </a:p>
        </p:txBody>
      </p:sp>
    </p:spTree>
    <p:extLst>
      <p:ext uri="{BB962C8B-B14F-4D97-AF65-F5344CB8AC3E}">
        <p14:creationId xmlns:p14="http://schemas.microsoft.com/office/powerpoint/2010/main" val="262344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Acides gras saturés</a:t>
            </a:r>
            <a:endParaRPr lang="fr-FR" dirty="0"/>
          </a:p>
        </p:txBody>
      </p:sp>
      <p:sp>
        <p:nvSpPr>
          <p:cNvPr id="5" name="Espace réservé du contenu 4"/>
          <p:cNvSpPr>
            <a:spLocks noGrp="1"/>
          </p:cNvSpPr>
          <p:nvPr>
            <p:ph sz="half" idx="1"/>
          </p:nvPr>
        </p:nvSpPr>
        <p:spPr/>
        <p:txBody>
          <a:bodyPr>
            <a:normAutofit fontScale="70000" lnSpcReduction="20000"/>
          </a:bodyPr>
          <a:lstStyle/>
          <a:p>
            <a:r>
              <a:rPr lang="fr-FR" dirty="0" smtClean="0"/>
              <a:t>Les </a:t>
            </a:r>
            <a:r>
              <a:rPr lang="fr-FR" b="1" dirty="0" smtClean="0">
                <a:solidFill>
                  <a:srgbClr val="B54721"/>
                </a:solidFill>
              </a:rPr>
              <a:t>graisses solides </a:t>
            </a:r>
            <a:r>
              <a:rPr lang="fr-FR" dirty="0" smtClean="0"/>
              <a:t>sont généralement composées de ce type d’acide gras dans lequel chaque lien de l’atome de carbone est occupé par </a:t>
            </a:r>
            <a:r>
              <a:rPr lang="fr-FR" b="1" dirty="0" smtClean="0">
                <a:solidFill>
                  <a:srgbClr val="B54721"/>
                </a:solidFill>
              </a:rPr>
              <a:t>un atome d’hydrogène</a:t>
            </a:r>
          </a:p>
          <a:p>
            <a:r>
              <a:rPr lang="fr-FR" dirty="0" smtClean="0"/>
              <a:t>C’est pour cela qu’on les appelle saturés</a:t>
            </a:r>
          </a:p>
          <a:p>
            <a:r>
              <a:rPr lang="fr-FR" dirty="0" smtClean="0"/>
              <a:t>Les corps gras avec une forte teneur en acides gras saturés </a:t>
            </a:r>
            <a:r>
              <a:rPr lang="fr-FR" b="1" dirty="0" smtClean="0">
                <a:solidFill>
                  <a:srgbClr val="B54721"/>
                </a:solidFill>
              </a:rPr>
              <a:t>fondent à plus haute température, sont plus stables</a:t>
            </a:r>
            <a:r>
              <a:rPr lang="fr-FR" dirty="0" smtClean="0"/>
              <a:t>, </a:t>
            </a:r>
            <a:r>
              <a:rPr lang="fr-FR" b="1" dirty="0" smtClean="0">
                <a:solidFill>
                  <a:srgbClr val="B54721"/>
                </a:solidFill>
              </a:rPr>
              <a:t>se conservent plus longtemps</a:t>
            </a:r>
            <a:endParaRPr lang="fr-FR" b="1" dirty="0">
              <a:solidFill>
                <a:srgbClr val="B54721"/>
              </a:solidFill>
            </a:endParaRPr>
          </a:p>
        </p:txBody>
      </p:sp>
      <p:pic>
        <p:nvPicPr>
          <p:cNvPr id="9" name="Espace réservé du contenu 8" descr="54283.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17680" b="-17680"/>
          <a:stretch>
            <a:fillRect/>
          </a:stretch>
        </p:blipFill>
        <p:spPr/>
      </p:pic>
    </p:spTree>
    <p:extLst>
      <p:ext uri="{BB962C8B-B14F-4D97-AF65-F5344CB8AC3E}">
        <p14:creationId xmlns:p14="http://schemas.microsoft.com/office/powerpoint/2010/main" val="202883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Été">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Apothicaire">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Été.thmx</Template>
  <TotalTime>509</TotalTime>
  <Words>1730</Words>
  <Application>Microsoft Office PowerPoint</Application>
  <PresentationFormat>Affichage à l'écran (4:3)</PresentationFormat>
  <Paragraphs>225</Paragraphs>
  <Slides>35</Slides>
  <Notes>3</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Apothicaire</vt:lpstr>
      <vt:lpstr>MATIERES GRASSES lipides</vt:lpstr>
      <vt:lpstr>MATIERES GRASSES lipides</vt:lpstr>
      <vt:lpstr>Généralités</vt:lpstr>
      <vt:lpstr>fonctions</vt:lpstr>
      <vt:lpstr>Importances et sources</vt:lpstr>
      <vt:lpstr>Classification des lipides</vt:lpstr>
      <vt:lpstr>Matières grasses cachées</vt:lpstr>
      <vt:lpstr>Formation des matières grasses</vt:lpstr>
      <vt:lpstr>Acides gras saturés</vt:lpstr>
      <vt:lpstr>Acides gras non saturés</vt:lpstr>
      <vt:lpstr>Acides gras à chaîne courte</vt:lpstr>
      <vt:lpstr>Besoins généraux</vt:lpstr>
      <vt:lpstr>MATIERES GRASSES lipides</vt:lpstr>
      <vt:lpstr>Besoins en acides gras polyinsaturés</vt:lpstr>
      <vt:lpstr>Besoins en acides gras polyinsaturés</vt:lpstr>
      <vt:lpstr>Substances lipoïdiques / analogues</vt:lpstr>
      <vt:lpstr>Lécithine</vt:lpstr>
      <vt:lpstr>Cholestérol</vt:lpstr>
      <vt:lpstr>Cholestérol</vt:lpstr>
      <vt:lpstr>Métabolisme des matières grasses</vt:lpstr>
      <vt:lpstr>Estomac</vt:lpstr>
      <vt:lpstr>duodénum</vt:lpstr>
      <vt:lpstr>Intestin grêle</vt:lpstr>
      <vt:lpstr>Conseils pratiques</vt:lpstr>
      <vt:lpstr>Conseils pratiques</vt:lpstr>
      <vt:lpstr>Conseils pratiques</vt:lpstr>
      <vt:lpstr>Conseils pratiques</vt:lpstr>
      <vt:lpstr>Conseils pratiques</vt:lpstr>
      <vt:lpstr>Conseils pratiques</vt:lpstr>
      <vt:lpstr>Conseils pratiques</vt:lpstr>
      <vt:lpstr>Conseils pratiques</vt:lpstr>
      <vt:lpstr>MATIERES GRASSES lipides</vt:lpstr>
      <vt:lpstr>Acides gras saturés</vt:lpstr>
      <vt:lpstr>Acides gras mono-insaturés</vt:lpstr>
      <vt:lpstr>Acides gras poly-insaturés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lipides</dc:title>
  <dc:creator>Cardinaux Yan</dc:creator>
  <cp:lastModifiedBy>pache</cp:lastModifiedBy>
  <cp:revision>106</cp:revision>
  <dcterms:created xsi:type="dcterms:W3CDTF">2014-09-23T16:55:47Z</dcterms:created>
  <dcterms:modified xsi:type="dcterms:W3CDTF">2017-09-12T06:23:39Z</dcterms:modified>
</cp:coreProperties>
</file>