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6"/>
  </p:notesMasterIdLst>
  <p:sldIdLst>
    <p:sldId id="256" r:id="rId2"/>
    <p:sldId id="257" r:id="rId3"/>
    <p:sldId id="260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7" d="100"/>
          <a:sy n="197" d="100"/>
        </p:scale>
        <p:origin x="-2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23.10.14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jeudi, 23 octobre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jeudi, 23 octobre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jeudi, 23 octobre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jeudi, 23 octobre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jeudi, 23 octobre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jeudi, 23 octobre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jeudi, 23 octobre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jeudi, 23 octobre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jeudi, 23 octobre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jeudi, 23 octobre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jeudi, 23 octobre 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jeudi, 23 octobre 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jeudi, 23 octobre 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jeudi, 23 octobre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jeudi, 23 octobre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1123951"/>
            <a:ext cx="7342188" cy="1409722"/>
          </a:xfrm>
        </p:spPr>
        <p:txBody>
          <a:bodyPr/>
          <a:lstStyle/>
          <a:p>
            <a:r>
              <a:rPr lang="fr-FR" b="1" dirty="0" err="1" smtClean="0"/>
              <a:t>Meringages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 descr="tarte citron meringue italienne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35" y="3233957"/>
            <a:ext cx="4042153" cy="2341922"/>
          </a:xfrm>
          <a:prstGeom prst="rect">
            <a:avLst/>
          </a:prstGeom>
        </p:spPr>
      </p:pic>
      <p:pic>
        <p:nvPicPr>
          <p:cNvPr id="9" name="Image 8" descr="tarte-au-citr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9" y="507851"/>
            <a:ext cx="1783935" cy="1184087"/>
          </a:xfrm>
          <a:prstGeom prst="rect">
            <a:avLst/>
          </a:prstGeom>
        </p:spPr>
      </p:pic>
      <p:pic>
        <p:nvPicPr>
          <p:cNvPr id="10" name="Image 9" descr="460138790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23" y="507851"/>
            <a:ext cx="1775574" cy="11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Définition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584343" y="1940211"/>
            <a:ext cx="3881928" cy="435489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fr-FR" dirty="0" smtClean="0"/>
              <a:t>Les </a:t>
            </a:r>
            <a:r>
              <a:rPr lang="fr-FR" dirty="0" err="1" smtClean="0"/>
              <a:t>meringages</a:t>
            </a:r>
            <a:r>
              <a:rPr lang="fr-FR" dirty="0" smtClean="0"/>
              <a:t> sont préparés uniquement avec du </a:t>
            </a:r>
            <a:r>
              <a:rPr lang="fr-FR" b="1" dirty="0" smtClean="0"/>
              <a:t>blanc d’œuf </a:t>
            </a:r>
            <a:r>
              <a:rPr lang="fr-FR" dirty="0" smtClean="0"/>
              <a:t>et du </a:t>
            </a:r>
            <a:r>
              <a:rPr lang="fr-FR" b="1" dirty="0" smtClean="0"/>
              <a:t>sucre</a:t>
            </a:r>
            <a:r>
              <a:rPr lang="fr-FR" dirty="0" smtClean="0"/>
              <a:t>, avec éventuellement un peu d’</a:t>
            </a:r>
            <a:r>
              <a:rPr lang="fr-FR" b="1" dirty="0" smtClean="0"/>
              <a:t>amidon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La </a:t>
            </a:r>
            <a:r>
              <a:rPr lang="fr-FR" b="1" dirty="0" smtClean="0"/>
              <a:t>composition</a:t>
            </a:r>
            <a:r>
              <a:rPr lang="fr-FR" dirty="0" smtClean="0"/>
              <a:t> dépend du but auquel l’appareil est destiné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Plus on ajoute de </a:t>
            </a:r>
            <a:r>
              <a:rPr lang="fr-FR" b="1" dirty="0" smtClean="0"/>
              <a:t>sucre</a:t>
            </a:r>
            <a:r>
              <a:rPr lang="fr-FR" dirty="0" smtClean="0"/>
              <a:t> à l’appareil, plus compact et plus saturé sera le </a:t>
            </a:r>
            <a:r>
              <a:rPr lang="fr-FR" dirty="0" err="1" smtClean="0"/>
              <a:t>meringage</a:t>
            </a:r>
            <a:endParaRPr lang="fr-FR" dirty="0" smtClean="0"/>
          </a:p>
          <a:p>
            <a:pPr>
              <a:spcBef>
                <a:spcPts val="600"/>
              </a:spcBef>
            </a:pPr>
            <a:r>
              <a:rPr lang="fr-FR" dirty="0" smtClean="0"/>
              <a:t>Une fois totalement cuite ou séchée, la </a:t>
            </a:r>
            <a:r>
              <a:rPr lang="fr-FR" b="1" dirty="0" smtClean="0"/>
              <a:t>masse</a:t>
            </a:r>
            <a:r>
              <a:rPr lang="fr-FR" dirty="0" smtClean="0"/>
              <a:t> devient dure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Si on dresse l’</a:t>
            </a:r>
            <a:r>
              <a:rPr lang="fr-FR" b="1" dirty="0" smtClean="0"/>
              <a:t>appareil</a:t>
            </a:r>
            <a:r>
              <a:rPr lang="fr-FR" dirty="0" smtClean="0"/>
              <a:t> sur du papier cuisson, seule la partie extérieure de l’appareil est cuite et colorée, alors que l’intérieur reste tendre et humide</a:t>
            </a:r>
            <a:endParaRPr lang="fr-FR" dirty="0" smtClean="0"/>
          </a:p>
        </p:txBody>
      </p:sp>
      <p:pic>
        <p:nvPicPr>
          <p:cNvPr id="8" name="Espace réservé du contenu 7" descr="meringue_italienn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868" b="-478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921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Ingrédients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597530"/>
              </p:ext>
            </p:extLst>
          </p:nvPr>
        </p:nvGraphicFramePr>
        <p:xfrm>
          <a:off x="511678" y="1936390"/>
          <a:ext cx="8135172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6415"/>
                <a:gridCol w="6258757"/>
              </a:tblGrid>
              <a:tr h="33698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Denrées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Remarques et utilisations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Blanc d’</a:t>
                      </a:r>
                      <a:r>
                        <a:rPr lang="fr-FR" sz="1600" b="1" i="1" dirty="0" err="1" smtClean="0">
                          <a:solidFill>
                            <a:srgbClr val="0000FF"/>
                          </a:solidFill>
                        </a:rPr>
                        <a:t>oeuf</a:t>
                      </a:r>
                      <a:endParaRPr lang="fr-FR" sz="1600" b="1" i="1" dirty="0" smtClean="0">
                        <a:solidFill>
                          <a:srgbClr val="0000FF"/>
                        </a:solidFill>
                      </a:endParaRPr>
                    </a:p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dirty="0" smtClean="0"/>
                        <a:t>Il convient d’utiliser du blanc d’œuf frais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Sucre</a:t>
                      </a:r>
                      <a:endParaRPr lang="fr-FR" sz="1600" b="1" i="1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dirty="0" smtClean="0"/>
                        <a:t>Sucre cristallisé fin et aussi du sucre glace pour les recettes spéciales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 1" descr="piode-sucre-unk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90" y="3977800"/>
            <a:ext cx="1695896" cy="1678937"/>
          </a:xfrm>
          <a:prstGeom prst="rect">
            <a:avLst/>
          </a:prstGeom>
        </p:spPr>
      </p:pic>
      <p:pic>
        <p:nvPicPr>
          <p:cNvPr id="3" name="Image 2" descr="9beDdSlEdAUKYdR9zpyCfqT121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16" y="3977800"/>
            <a:ext cx="1298146" cy="1678937"/>
          </a:xfrm>
          <a:prstGeom prst="rect">
            <a:avLst/>
          </a:prstGeom>
        </p:spPr>
      </p:pic>
      <p:pic>
        <p:nvPicPr>
          <p:cNvPr id="5" name="Image 4" descr="sucre-glace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86" y="3977800"/>
            <a:ext cx="2519980" cy="16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0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3 types de </a:t>
            </a:r>
            <a:r>
              <a:rPr lang="fr-FR" b="1" dirty="0" err="1"/>
              <a:t>meringages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209786"/>
              </p:ext>
            </p:extLst>
          </p:nvPr>
        </p:nvGraphicFramePr>
        <p:xfrm>
          <a:off x="402604" y="1712989"/>
          <a:ext cx="8354755" cy="481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844"/>
                <a:gridCol w="2230598"/>
                <a:gridCol w="2675427"/>
                <a:gridCol w="2632886"/>
              </a:tblGrid>
              <a:tr h="336981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/>
                        <a:t>Meringage</a:t>
                      </a:r>
                      <a:r>
                        <a:rPr lang="fr-FR" sz="1200" b="1" dirty="0" smtClean="0"/>
                        <a:t> à froid / </a:t>
                      </a:r>
                      <a:r>
                        <a:rPr lang="fr-FR" sz="1200" b="1" dirty="0" err="1" smtClean="0"/>
                        <a:t>Meringage</a:t>
                      </a:r>
                      <a:r>
                        <a:rPr lang="fr-FR" sz="1200" b="1" dirty="0" smtClean="0"/>
                        <a:t> simple</a:t>
                      </a:r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/>
                        <a:t>Meringage</a:t>
                      </a:r>
                      <a:r>
                        <a:rPr lang="fr-FR" sz="1200" b="1" dirty="0" smtClean="0"/>
                        <a:t> à chaud</a:t>
                      </a:r>
                      <a:r>
                        <a:rPr lang="fr-FR" sz="1200" b="1" baseline="0" dirty="0" smtClean="0"/>
                        <a:t> / </a:t>
                      </a:r>
                      <a:r>
                        <a:rPr lang="fr-FR" sz="1200" b="1" baseline="0" dirty="0" err="1" smtClean="0"/>
                        <a:t>Meringage</a:t>
                      </a:r>
                      <a:r>
                        <a:rPr lang="fr-FR" sz="1200" b="1" baseline="0" dirty="0" smtClean="0"/>
                        <a:t> </a:t>
                      </a:r>
                      <a:r>
                        <a:rPr lang="fr-FR" sz="1200" b="1" baseline="0" dirty="0" smtClean="0"/>
                        <a:t>espagnol / </a:t>
                      </a:r>
                      <a:r>
                        <a:rPr lang="fr-FR" sz="1200" b="1" baseline="0" dirty="0" err="1" smtClean="0"/>
                        <a:t>Meringage</a:t>
                      </a:r>
                      <a:r>
                        <a:rPr lang="fr-FR" sz="1200" b="1" baseline="0" dirty="0" smtClean="0"/>
                        <a:t> Suisse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/>
                        <a:t>Meringage</a:t>
                      </a:r>
                      <a:r>
                        <a:rPr lang="fr-FR" sz="1200" b="1" dirty="0" smtClean="0"/>
                        <a:t> à l’italienne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Utilisations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u="none" dirty="0" smtClean="0"/>
                        <a:t>Meringues / </a:t>
                      </a:r>
                      <a:r>
                        <a:rPr lang="fr-FR" sz="1000" b="0" i="0" u="none" dirty="0" err="1" smtClean="0"/>
                        <a:t>Meringage</a:t>
                      </a:r>
                      <a:r>
                        <a:rPr lang="fr-FR" sz="1000" b="0" i="0" u="none" baseline="0" dirty="0" smtClean="0"/>
                        <a:t> pour tartes aux fruits / Coques pour tartelettes / Fonds de tourtes / Masse à japonais / Décorations</a:t>
                      </a:r>
                      <a:endParaRPr lang="fr-FR" sz="1000" b="0" i="0" u="none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u="none" dirty="0" smtClean="0"/>
                        <a:t>Caraméliser / Mousses glacées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u="none" dirty="0" smtClean="0"/>
                        <a:t>Préparé avec du sucre cuit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u="none" dirty="0" smtClean="0"/>
                        <a:t>S au chocolat </a:t>
                      </a:r>
                      <a:endParaRPr lang="fr-FR" sz="1000" b="0" i="0" u="none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Préparation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Battre les blancs d’œufs en neige avec la 1</a:t>
                      </a:r>
                      <a:r>
                        <a:rPr lang="fr-FR" sz="1000" b="0" i="0" baseline="30000" dirty="0" smtClean="0"/>
                        <a:t>ère</a:t>
                      </a:r>
                      <a:r>
                        <a:rPr lang="fr-FR" sz="1000" b="0" i="0" dirty="0" smtClean="0"/>
                        <a:t> partie</a:t>
                      </a:r>
                      <a:r>
                        <a:rPr lang="fr-FR" sz="1000" b="0" i="0" baseline="0" dirty="0" smtClean="0"/>
                        <a:t> du sucre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Ajouter lentement la 2</a:t>
                      </a:r>
                      <a:r>
                        <a:rPr lang="fr-FR" sz="1000" b="0" i="0" baseline="30000" dirty="0" smtClean="0"/>
                        <a:t>ème</a:t>
                      </a:r>
                      <a:r>
                        <a:rPr lang="fr-FR" sz="1000" b="0" i="0" baseline="0" dirty="0" smtClean="0"/>
                        <a:t> partie du sucre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Incorporer le reste du sucre aux blancs d’œufs en neige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Dresser les meringues au moyen du sac à dresser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Cuire au four, </a:t>
                      </a:r>
                      <a:r>
                        <a:rPr lang="fr-FR" sz="1000" b="0" i="0" baseline="0" dirty="0" err="1" smtClean="0"/>
                        <a:t>resp</a:t>
                      </a:r>
                      <a:r>
                        <a:rPr lang="fr-FR" sz="1000" b="0" i="0" baseline="0" dirty="0" smtClean="0"/>
                        <a:t>. sécher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Chauffer le blanc d’œuf et le sucre glace au bain-marie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Monter les blancs d’œufs en neige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Continuer à travailler selon l’usage prévu</a:t>
                      </a: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Dissoudre une partie du sucre dans l’eau et cuire entre 115 et 122°C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Monter le blanc d’œuf</a:t>
                      </a:r>
                      <a:r>
                        <a:rPr lang="fr-FR" sz="1000" b="0" i="0" baseline="0" dirty="0" smtClean="0"/>
                        <a:t> en neige avec le reste du sucre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Ajouter le sucre chaud à l’appareil en un mince filet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Continuer à travailler le mélange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Conseils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On peut aussi cuire ou sécher les meringues pendant la nuit, dans un four éteint (par chaleur décroissante) avec la chaleur restante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N’utiliser que des ustensiles parfaitement propres et exempts de graisse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N’utiliser que du blanc d’œuf de qualité irréprochable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Monter les blancs d’œufs en neige de manière optimale</a:t>
                      </a: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Sources d’erreur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Masse collante</a:t>
                      </a:r>
                      <a:r>
                        <a:rPr lang="fr-FR" sz="1000" b="0" i="0" baseline="0" dirty="0" smtClean="0"/>
                        <a:t> : blanc d’œuf taché (du jaune dans le blanc) / ustensiles pas parfaitement propres / ajouté le sucre trop t</a:t>
                      </a:r>
                      <a:r>
                        <a:rPr lang="fr-FR" sz="1000" b="0" i="0" baseline="0" dirty="0" smtClean="0"/>
                        <a:t>ôt / ou en trop grande quantité / incorporé trop vigoureusement</a:t>
                      </a: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endParaRPr lang="fr-FR" sz="1000" b="0" i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endParaRPr lang="fr-FR" sz="1000" b="0" i="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age 1" descr="93687287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376" y="1998568"/>
            <a:ext cx="1597546" cy="1192699"/>
          </a:xfrm>
          <a:prstGeom prst="rect">
            <a:avLst/>
          </a:prstGeom>
        </p:spPr>
      </p:pic>
      <p:pic>
        <p:nvPicPr>
          <p:cNvPr id="3" name="Image 2" descr="46013879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61" y="2184370"/>
            <a:ext cx="638235" cy="425623"/>
          </a:xfrm>
          <a:prstGeom prst="rect">
            <a:avLst/>
          </a:prstGeom>
        </p:spPr>
      </p:pic>
      <p:pic>
        <p:nvPicPr>
          <p:cNvPr id="5" name="Image 4" descr="d95530b1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95" y="2184369"/>
            <a:ext cx="1006897" cy="1006897"/>
          </a:xfrm>
          <a:prstGeom prst="rect">
            <a:avLst/>
          </a:prstGeom>
        </p:spPr>
      </p:pic>
      <p:pic>
        <p:nvPicPr>
          <p:cNvPr id="6" name="Image 5" descr="mousse-glacee-au-limoncino-_332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3996" y="2203711"/>
            <a:ext cx="663925" cy="937305"/>
          </a:xfrm>
          <a:prstGeom prst="rect">
            <a:avLst/>
          </a:prstGeom>
        </p:spPr>
      </p:pic>
      <p:pic>
        <p:nvPicPr>
          <p:cNvPr id="10" name="Image 9" descr="tarte-meringuee-passi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61" y="2620623"/>
            <a:ext cx="638235" cy="572018"/>
          </a:xfrm>
          <a:prstGeom prst="rect">
            <a:avLst/>
          </a:prstGeom>
        </p:spPr>
      </p:pic>
      <p:pic>
        <p:nvPicPr>
          <p:cNvPr id="12" name="Image 11" descr="100_165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633" y="2203711"/>
            <a:ext cx="1407365" cy="9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3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1277</TotalTime>
  <Words>370</Words>
  <Application>Microsoft Macintosh PowerPoint</Application>
  <PresentationFormat>Présentation à l'écran (4:3)</PresentationFormat>
  <Paragraphs>50</Paragraphs>
  <Slides>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Capital</vt:lpstr>
      <vt:lpstr>Meringages</vt:lpstr>
      <vt:lpstr>Définition</vt:lpstr>
      <vt:lpstr>Ingrédients</vt:lpstr>
      <vt:lpstr>3 types de meringages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157</cp:revision>
  <dcterms:created xsi:type="dcterms:W3CDTF">2014-08-25T11:46:16Z</dcterms:created>
  <dcterms:modified xsi:type="dcterms:W3CDTF">2014-10-23T09:19:31Z</dcterms:modified>
</cp:coreProperties>
</file>