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5" r:id="rId5"/>
    <p:sldId id="278" r:id="rId6"/>
    <p:sldId id="279" r:id="rId7"/>
    <p:sldId id="28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112" y="-1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pPr eaLnBrk="1" latinLnBrk="0" hangingPunct="1"/>
            <a:fld id="{2C6B1FF6-39B9-40F5-8B67-33C6354A3D4F}" type="slidenum">
              <a:rPr kumimoji="0" lang="en-US" smtClean="0"/>
              <a:pPr eaLnBrk="1" latinLnBrk="0" hangingPunct="1"/>
              <a:t>‹#›</a:t>
            </a:fld>
            <a:endParaRPr kumimoji="0" lang="en-US"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pPr eaLnBrk="1" latinLnBrk="0" hangingPunct="1"/>
            <a:fld id="{2C6B1FF6-39B9-40F5-8B67-33C6354A3D4F}" type="slidenum">
              <a:rPr kumimoji="0" lang="en-US" smtClean="0"/>
              <a:pPr eaLnBrk="1" latinLnBrk="0" hangingPunct="1"/>
              <a:t>‹#›</a:t>
            </a:fld>
            <a:endParaRPr kumimoji="0" lang="en-US"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30.11.14</a:t>
            </a:fld>
            <a:endParaRPr lang="en-US"/>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7" name="Espace réservé de la date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re 22"/>
          <p:cNvSpPr>
            <a:spLocks noGrp="1"/>
          </p:cNvSpPr>
          <p:nvPr>
            <p:ph type="title"/>
          </p:nvPr>
        </p:nvSpPr>
        <p:spPr/>
        <p:txBody>
          <a:bodyPr rtlCol="0" anchor="b" anchorCtr="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e la date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pPr eaLnBrk="1" latinLnBrk="0" hangingPunct="1"/>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eaLnBrk="1" latinLnBrk="0" hangingPunct="1"/>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30.11.14</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pPr eaLnBrk="1" latinLnBrk="0" hangingPunct="1"/>
            <a:fld id="{2C6B1FF6-39B9-40F5-8B67-33C6354A3D4F}" type="slidenum">
              <a:rPr kumimoji="0" lang="en-US" smtClean="0"/>
              <a:pPr eaLnBrk="1" latinLnBrk="0" hangingPunct="1"/>
              <a:t>‹#›</a:t>
            </a:fld>
            <a:endParaRPr kumimoji="0" lang="en-US"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30.11.14</a:t>
            </a:fld>
            <a:endParaRPr lang="en-US" dirty="0"/>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30.11.14</a:t>
            </a:fld>
            <a:endParaRPr lang="en-US" sz="1400" dirty="0">
              <a:solidFill>
                <a:srgbClr val="FFFFFF"/>
              </a:solidFill>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71600" y="5842295"/>
            <a:ext cx="6400800" cy="530716"/>
          </a:xfrm>
        </p:spPr>
        <p:txBody>
          <a:bodyPr/>
          <a:lstStyle/>
          <a:p>
            <a:r>
              <a:rPr lang="fr-FR" dirty="0" smtClean="0"/>
              <a:t>Cardinaux </a:t>
            </a:r>
            <a:r>
              <a:rPr lang="fr-FR" dirty="0" err="1" smtClean="0"/>
              <a:t>yan</a:t>
            </a:r>
            <a:endParaRPr lang="fr-FR" dirty="0"/>
          </a:p>
        </p:txBody>
      </p:sp>
      <p:sp>
        <p:nvSpPr>
          <p:cNvPr id="3" name="Titre 2"/>
          <p:cNvSpPr>
            <a:spLocks noGrp="1"/>
          </p:cNvSpPr>
          <p:nvPr>
            <p:ph type="ctrTitle"/>
          </p:nvPr>
        </p:nvSpPr>
        <p:spPr>
          <a:xfrm>
            <a:off x="685800" y="381000"/>
            <a:ext cx="7772400" cy="1351636"/>
          </a:xfrm>
        </p:spPr>
        <p:txBody>
          <a:bodyPr/>
          <a:lstStyle/>
          <a:p>
            <a:r>
              <a:rPr lang="fr-FR" b="1" dirty="0" smtClean="0"/>
              <a:t>Collations et snack</a:t>
            </a:r>
            <a:endParaRPr lang="fr-FR" b="1" dirty="0"/>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1065" y="5330239"/>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7003" y="5785852"/>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snack-bar-+-lobby-ba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466" y="2776104"/>
            <a:ext cx="4513211" cy="3009748"/>
          </a:xfrm>
          <a:prstGeom prst="rect">
            <a:avLst/>
          </a:prstGeom>
        </p:spPr>
      </p:pic>
    </p:spTree>
    <p:extLst>
      <p:ext uri="{BB962C8B-B14F-4D97-AF65-F5344CB8AC3E}">
        <p14:creationId xmlns:p14="http://schemas.microsoft.com/office/powerpoint/2010/main" val="31520933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Définition</a:t>
            </a:r>
            <a:endParaRPr lang="fr-FR" b="1" dirty="0"/>
          </a:p>
        </p:txBody>
      </p:sp>
      <p:sp>
        <p:nvSpPr>
          <p:cNvPr id="3" name="Espace réservé du contenu 2"/>
          <p:cNvSpPr>
            <a:spLocks noGrp="1"/>
          </p:cNvSpPr>
          <p:nvPr>
            <p:ph sz="half" idx="1"/>
          </p:nvPr>
        </p:nvSpPr>
        <p:spPr>
          <a:xfrm>
            <a:off x="301752" y="1714403"/>
            <a:ext cx="4038600" cy="4230106"/>
          </a:xfrm>
        </p:spPr>
        <p:txBody>
          <a:bodyPr>
            <a:normAutofit fontScale="70000" lnSpcReduction="20000"/>
          </a:bodyPr>
          <a:lstStyle/>
          <a:p>
            <a:r>
              <a:rPr lang="fr-CH" sz="2800" dirty="0" smtClean="0"/>
              <a:t>Ce </a:t>
            </a:r>
            <a:r>
              <a:rPr lang="fr-CH" sz="2800" b="1" dirty="0" smtClean="0"/>
              <a:t>mode d’alimentation </a:t>
            </a:r>
            <a:r>
              <a:rPr lang="fr-CH" sz="2800" dirty="0" smtClean="0"/>
              <a:t>a pris beaucoup d’</a:t>
            </a:r>
            <a:r>
              <a:rPr lang="fr-CH" sz="2800" b="1" dirty="0" smtClean="0"/>
              <a:t>importance</a:t>
            </a:r>
            <a:r>
              <a:rPr lang="fr-CH" sz="2800" dirty="0" smtClean="0"/>
              <a:t> ces dernières années, ce qui va obliger de nombreux établissements à adapter leurs structures</a:t>
            </a:r>
          </a:p>
          <a:p>
            <a:r>
              <a:rPr lang="fr-CH" sz="2800" dirty="0" smtClean="0"/>
              <a:t>Les </a:t>
            </a:r>
            <a:r>
              <a:rPr lang="fr-CH" sz="2800" b="1" dirty="0" smtClean="0"/>
              <a:t>possibilités de choix </a:t>
            </a:r>
            <a:r>
              <a:rPr lang="fr-CH" sz="2800" dirty="0" smtClean="0"/>
              <a:t>sont très diverses et vont des amuses-bouches, en passant par les bouchées de cocktail, jusqu’à ce que l’on appelle le </a:t>
            </a:r>
            <a:r>
              <a:rPr lang="fr-CH" sz="2800" b="1" dirty="0" smtClean="0"/>
              <a:t>« fingerfood »</a:t>
            </a:r>
          </a:p>
          <a:p>
            <a:r>
              <a:rPr lang="fr-CH" sz="2800" dirty="0" smtClean="0"/>
              <a:t>Dans la </a:t>
            </a:r>
            <a:r>
              <a:rPr lang="fr-CH" sz="2800" b="1" dirty="0" smtClean="0"/>
              <a:t>cuisine classique</a:t>
            </a:r>
            <a:r>
              <a:rPr lang="fr-CH" sz="2800" dirty="0" smtClean="0"/>
              <a:t>, le </a:t>
            </a:r>
            <a:r>
              <a:rPr lang="fr-CH" sz="2800" b="1" dirty="0" smtClean="0"/>
              <a:t>club-sandwich </a:t>
            </a:r>
            <a:r>
              <a:rPr lang="fr-CH" sz="2800" dirty="0" smtClean="0"/>
              <a:t>est le plus connu</a:t>
            </a:r>
          </a:p>
          <a:p>
            <a:pPr marL="0" indent="0">
              <a:buNone/>
            </a:pPr>
            <a:endParaRPr lang="fr-CH" sz="2800" b="1" dirty="0"/>
          </a:p>
          <a:p>
            <a:endParaRPr lang="fr-FR" dirty="0">
              <a:solidFill>
                <a:schemeClr val="accent2"/>
              </a:solidFill>
            </a:endParaRPr>
          </a:p>
        </p:txBody>
      </p:sp>
      <p:pic>
        <p:nvPicPr>
          <p:cNvPr id="6" name="Espace réservé du contenu 5" descr="snack-bar-normanville.jpg"/>
          <p:cNvPicPr>
            <a:picLocks noGrp="1" noChangeAspect="1"/>
          </p:cNvPicPr>
          <p:nvPr>
            <p:ph sz="half" idx="2"/>
          </p:nvPr>
        </p:nvPicPr>
        <p:blipFill>
          <a:blip r:embed="rId2">
            <a:extLst>
              <a:ext uri="{28A0092B-C50C-407E-A947-70E740481C1C}">
                <a14:useLocalDpi xmlns:a14="http://schemas.microsoft.com/office/drawing/2010/main" val="0"/>
              </a:ext>
            </a:extLst>
          </a:blip>
          <a:srcRect t="-37102" b="-37102"/>
          <a:stretch>
            <a:fillRect/>
          </a:stretch>
        </p:blipFill>
        <p:spPr/>
      </p:pic>
    </p:spTree>
    <p:extLst>
      <p:ext uri="{BB962C8B-B14F-4D97-AF65-F5344CB8AC3E}">
        <p14:creationId xmlns:p14="http://schemas.microsoft.com/office/powerpoint/2010/main" val="319551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Définition</a:t>
            </a:r>
            <a:endParaRPr lang="fr-FR" b="1" dirty="0"/>
          </a:p>
        </p:txBody>
      </p:sp>
      <p:sp>
        <p:nvSpPr>
          <p:cNvPr id="3" name="Espace réservé du contenu 2"/>
          <p:cNvSpPr>
            <a:spLocks noGrp="1"/>
          </p:cNvSpPr>
          <p:nvPr>
            <p:ph sz="half" idx="1"/>
          </p:nvPr>
        </p:nvSpPr>
        <p:spPr>
          <a:xfrm>
            <a:off x="301752" y="1714403"/>
            <a:ext cx="4038600" cy="4230106"/>
          </a:xfrm>
        </p:spPr>
        <p:txBody>
          <a:bodyPr>
            <a:normAutofit fontScale="62500" lnSpcReduction="20000"/>
          </a:bodyPr>
          <a:lstStyle/>
          <a:p>
            <a:r>
              <a:rPr lang="fr-CH" sz="2800" dirty="0" smtClean="0"/>
              <a:t>L’</a:t>
            </a:r>
            <a:r>
              <a:rPr lang="fr-CH" sz="2800" b="1" dirty="0" smtClean="0"/>
              <a:t>offre</a:t>
            </a:r>
            <a:r>
              <a:rPr lang="fr-CH" sz="2800" dirty="0" smtClean="0"/>
              <a:t> s’oriente selon le </a:t>
            </a:r>
            <a:r>
              <a:rPr lang="fr-CH" sz="2800" b="1" dirty="0" smtClean="0"/>
              <a:t>type de clientèle</a:t>
            </a:r>
            <a:r>
              <a:rPr lang="fr-CH" sz="2800" dirty="0" smtClean="0"/>
              <a:t> ou de </a:t>
            </a:r>
            <a:r>
              <a:rPr lang="fr-CH" sz="2800" b="1" dirty="0" smtClean="0"/>
              <a:t>manifestation</a:t>
            </a:r>
            <a:r>
              <a:rPr lang="fr-CH" sz="2800" dirty="0" smtClean="0"/>
              <a:t>, comme les cocktails, les buffets debout, etc.</a:t>
            </a:r>
          </a:p>
          <a:p>
            <a:r>
              <a:rPr lang="fr-CH" sz="2800" dirty="0" smtClean="0"/>
              <a:t>Au niveau </a:t>
            </a:r>
            <a:r>
              <a:rPr lang="fr-CH" sz="2800" b="1" dirty="0" smtClean="0"/>
              <a:t>international </a:t>
            </a:r>
            <a:r>
              <a:rPr lang="fr-CH" sz="2800" dirty="0" smtClean="0"/>
              <a:t>aussi, les snacks occupent une place importante</a:t>
            </a:r>
          </a:p>
          <a:p>
            <a:r>
              <a:rPr lang="fr-CH" sz="2800" dirty="0" smtClean="0"/>
              <a:t>On mentionnera en particulier les </a:t>
            </a:r>
            <a:r>
              <a:rPr lang="fr-CH" sz="2800" b="1" dirty="0" smtClean="0"/>
              <a:t>tapas</a:t>
            </a:r>
            <a:r>
              <a:rPr lang="fr-CH" sz="2800" dirty="0" smtClean="0"/>
              <a:t> espagnoles, les </a:t>
            </a:r>
            <a:r>
              <a:rPr lang="fr-CH" sz="2800" b="1" dirty="0" smtClean="0"/>
              <a:t>mezze</a:t>
            </a:r>
            <a:r>
              <a:rPr lang="fr-CH" sz="2800" dirty="0" smtClean="0"/>
              <a:t> grecs, les </a:t>
            </a:r>
            <a:r>
              <a:rPr lang="fr-CH" sz="2800" b="1" dirty="0" smtClean="0"/>
              <a:t>smorrebrod</a:t>
            </a:r>
            <a:r>
              <a:rPr lang="fr-CH" sz="2800" dirty="0" smtClean="0"/>
              <a:t> scandinaves, les </a:t>
            </a:r>
            <a:r>
              <a:rPr lang="fr-CH" sz="2800" b="1" dirty="0" smtClean="0"/>
              <a:t>zakouski</a:t>
            </a:r>
            <a:r>
              <a:rPr lang="fr-CH" sz="2800" dirty="0" smtClean="0"/>
              <a:t> russes ou les </a:t>
            </a:r>
            <a:r>
              <a:rPr lang="fr-CH" sz="2800" b="1" dirty="0" smtClean="0"/>
              <a:t>sushis</a:t>
            </a:r>
            <a:r>
              <a:rPr lang="fr-CH" sz="2800" dirty="0" smtClean="0"/>
              <a:t> japonais</a:t>
            </a:r>
          </a:p>
          <a:p>
            <a:r>
              <a:rPr lang="fr-CH" sz="2800" dirty="0" smtClean="0"/>
              <a:t>Le plus souvent, les snacks sont composés d’</a:t>
            </a:r>
            <a:r>
              <a:rPr lang="fr-CH" sz="2800" b="1" dirty="0" smtClean="0"/>
              <a:t>ingrédients simples </a:t>
            </a:r>
            <a:r>
              <a:rPr lang="fr-CH" sz="2800" dirty="0" smtClean="0"/>
              <a:t>et l’on peut créer sans grandes difficultés des </a:t>
            </a:r>
            <a:r>
              <a:rPr lang="fr-CH" sz="2800" b="1" dirty="0" smtClean="0"/>
              <a:t>combinaisons appétissantes</a:t>
            </a:r>
          </a:p>
          <a:p>
            <a:pPr marL="0" indent="0">
              <a:buNone/>
            </a:pPr>
            <a:endParaRPr lang="fr-CH" sz="2800" b="1" dirty="0"/>
          </a:p>
          <a:p>
            <a:endParaRPr lang="fr-FR" dirty="0">
              <a:solidFill>
                <a:schemeClr val="accent2"/>
              </a:solidFill>
            </a:endParaRPr>
          </a:p>
        </p:txBody>
      </p:sp>
      <p:pic>
        <p:nvPicPr>
          <p:cNvPr id="6" name="Espace réservé du contenu 5" descr="Snack_8457_Copia.jpg"/>
          <p:cNvPicPr>
            <a:picLocks noGrp="1" noChangeAspect="1"/>
          </p:cNvPicPr>
          <p:nvPr>
            <p:ph sz="half" idx="2"/>
          </p:nvPr>
        </p:nvPicPr>
        <p:blipFill>
          <a:blip r:embed="rId2">
            <a:extLst>
              <a:ext uri="{28A0092B-C50C-407E-A947-70E740481C1C}">
                <a14:useLocalDpi xmlns:a14="http://schemas.microsoft.com/office/drawing/2010/main" val="0"/>
              </a:ext>
            </a:extLst>
          </a:blip>
          <a:srcRect t="-37005" b="-37005"/>
          <a:stretch>
            <a:fillRect/>
          </a:stretch>
        </p:blipFill>
        <p:spPr/>
      </p:pic>
    </p:spTree>
    <p:extLst>
      <p:ext uri="{BB962C8B-B14F-4D97-AF65-F5344CB8AC3E}">
        <p14:creationId xmlns:p14="http://schemas.microsoft.com/office/powerpoint/2010/main" val="2145899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b="1" dirty="0" smtClean="0"/>
              <a:t>3 Groupes de snacks</a:t>
            </a:r>
            <a:endParaRPr lang="fr-FR" b="1" dirty="0"/>
          </a:p>
        </p:txBody>
      </p:sp>
      <p:graphicFrame>
        <p:nvGraphicFramePr>
          <p:cNvPr id="9" name="Espace réservé du contenu 8"/>
          <p:cNvGraphicFramePr>
            <a:graphicFrameLocks noGrp="1"/>
          </p:cNvGraphicFramePr>
          <p:nvPr>
            <p:ph sz="quarter" idx="1"/>
            <p:extLst>
              <p:ext uri="{D42A27DB-BD31-4B8C-83A1-F6EECF244321}">
                <p14:modId xmlns:p14="http://schemas.microsoft.com/office/powerpoint/2010/main" val="4176880687"/>
              </p:ext>
            </p:extLst>
          </p:nvPr>
        </p:nvGraphicFramePr>
        <p:xfrm>
          <a:off x="331914" y="1907274"/>
          <a:ext cx="8504238" cy="3958020"/>
        </p:xfrm>
        <a:graphic>
          <a:graphicData uri="http://schemas.openxmlformats.org/drawingml/2006/table">
            <a:tbl>
              <a:tblPr firstRow="1" bandRow="1">
                <a:tableStyleId>{5C22544A-7EE6-4342-B048-85BDC9FD1C3A}</a:tableStyleId>
              </a:tblPr>
              <a:tblGrid>
                <a:gridCol w="5669492"/>
                <a:gridCol w="2834746"/>
              </a:tblGrid>
              <a:tr h="391860">
                <a:tc>
                  <a:txBody>
                    <a:bodyPr/>
                    <a:lstStyle/>
                    <a:p>
                      <a:pPr algn="ctr"/>
                      <a:r>
                        <a:rPr lang="fr-FR" dirty="0" smtClean="0"/>
                        <a:t>Snacks</a:t>
                      </a:r>
                      <a:endParaRPr lang="fr-FR" dirty="0"/>
                    </a:p>
                  </a:txBody>
                  <a:tcPr/>
                </a:tc>
                <a:tc>
                  <a:txBody>
                    <a:bodyPr/>
                    <a:lstStyle/>
                    <a:p>
                      <a:pPr algn="ctr"/>
                      <a:r>
                        <a:rPr lang="fr-FR" dirty="0" smtClean="0"/>
                        <a:t>Photos</a:t>
                      </a:r>
                      <a:endParaRPr lang="fr-FR" dirty="0"/>
                    </a:p>
                  </a:txBody>
                  <a:tcPr/>
                </a:tc>
              </a:tr>
              <a:tr h="370840">
                <a:tc>
                  <a:txBody>
                    <a:bodyPr/>
                    <a:lstStyle/>
                    <a:p>
                      <a:pPr algn="ctr"/>
                      <a:r>
                        <a:rPr lang="fr-FR" b="1" i="1" dirty="0" smtClean="0"/>
                        <a:t>Petites délicatesses</a:t>
                      </a:r>
                      <a:r>
                        <a:rPr lang="fr-FR" b="1" i="1" baseline="0" dirty="0" smtClean="0"/>
                        <a:t> avec une haute valeur de plaisir</a:t>
                      </a:r>
                    </a:p>
                    <a:p>
                      <a:pPr algn="ctr"/>
                      <a:endParaRPr lang="fr-FR" b="1" i="1" dirty="0" smtClean="0"/>
                    </a:p>
                    <a:p>
                      <a:pPr algn="ctr"/>
                      <a:endParaRPr lang="fr-FR" b="1" i="1" dirty="0"/>
                    </a:p>
                  </a:txBody>
                  <a:tcPr/>
                </a:tc>
                <a:tc>
                  <a:txBody>
                    <a:bodyPr/>
                    <a:lstStyle/>
                    <a:p>
                      <a:endParaRPr lang="fr-FR" dirty="0"/>
                    </a:p>
                  </a:txBody>
                  <a:tcPr/>
                </a:tc>
              </a:tr>
              <a:tr h="370840">
                <a:tc>
                  <a:txBody>
                    <a:bodyPr/>
                    <a:lstStyle/>
                    <a:p>
                      <a:pPr algn="ctr"/>
                      <a:r>
                        <a:rPr lang="fr-FR" b="1" i="1" dirty="0" smtClean="0"/>
                        <a:t>Snacks très nourrissants</a:t>
                      </a:r>
                    </a:p>
                    <a:p>
                      <a:pPr algn="ctr"/>
                      <a:endParaRPr lang="fr-FR" b="1" i="1" dirty="0" smtClean="0"/>
                    </a:p>
                    <a:p>
                      <a:pPr algn="ctr"/>
                      <a:endParaRPr lang="fr-FR" b="1" i="1" dirty="0" smtClean="0"/>
                    </a:p>
                    <a:p>
                      <a:pPr algn="ctr"/>
                      <a:endParaRPr lang="fr-FR" b="1" i="1" dirty="0"/>
                    </a:p>
                  </a:txBody>
                  <a:tcPr/>
                </a:tc>
                <a:tc>
                  <a:txBody>
                    <a:bodyPr/>
                    <a:lstStyle/>
                    <a:p>
                      <a:endParaRPr lang="fr-FR" dirty="0"/>
                    </a:p>
                  </a:txBody>
                  <a:tcPr/>
                </a:tc>
              </a:tr>
              <a:tr h="370840">
                <a:tc>
                  <a:txBody>
                    <a:bodyPr/>
                    <a:lstStyle/>
                    <a:p>
                      <a:pPr algn="ctr"/>
                      <a:r>
                        <a:rPr lang="fr-FR" b="1" i="1" dirty="0" smtClean="0"/>
                        <a:t>Collations</a:t>
                      </a:r>
                      <a:r>
                        <a:rPr lang="fr-FR" b="1" i="1" baseline="0" dirty="0" smtClean="0"/>
                        <a:t> bonnes pour la santé</a:t>
                      </a:r>
                    </a:p>
                    <a:p>
                      <a:pPr algn="ctr"/>
                      <a:endParaRPr lang="fr-FR" b="1" i="1" dirty="0" smtClean="0"/>
                    </a:p>
                    <a:p>
                      <a:pPr algn="ctr"/>
                      <a:endParaRPr lang="fr-FR" b="1" i="1" dirty="0" smtClean="0"/>
                    </a:p>
                    <a:p>
                      <a:pPr algn="ctr"/>
                      <a:endParaRPr lang="fr-FR" b="1" i="1" dirty="0"/>
                    </a:p>
                  </a:txBody>
                  <a:tcPr/>
                </a:tc>
                <a:tc>
                  <a:txBody>
                    <a:bodyPr/>
                    <a:lstStyle/>
                    <a:p>
                      <a:endParaRPr lang="fr-FR" dirty="0"/>
                    </a:p>
                  </a:txBody>
                  <a:tcPr/>
                </a:tc>
              </a:tr>
            </a:tbl>
          </a:graphicData>
        </a:graphic>
      </p:graphicFrame>
      <p:pic>
        <p:nvPicPr>
          <p:cNvPr id="2" name="Image 1" descr="88 Crunchy crudite platter with dip 700x450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946" y="4706700"/>
            <a:ext cx="1773412" cy="1140051"/>
          </a:xfrm>
          <a:prstGeom prst="rect">
            <a:avLst/>
          </a:prstGeom>
        </p:spPr>
      </p:pic>
      <p:pic>
        <p:nvPicPr>
          <p:cNvPr id="3" name="Image 2" descr="mini-pizza-her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946" y="3495054"/>
            <a:ext cx="1797368" cy="1211646"/>
          </a:xfrm>
          <a:prstGeom prst="rect">
            <a:avLst/>
          </a:prstGeom>
        </p:spPr>
      </p:pic>
      <p:pic>
        <p:nvPicPr>
          <p:cNvPr id="4" name="Image 3" descr="Oeufs-de-caille-pochées-sur-une-gelée-de-concombre-féra-fumée-et-oxalis-Jean-Sulpice-La-Table-des-Chefs_29_6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947" y="2317675"/>
            <a:ext cx="1773412" cy="1177379"/>
          </a:xfrm>
          <a:prstGeom prst="rect">
            <a:avLst/>
          </a:prstGeom>
        </p:spPr>
      </p:pic>
    </p:spTree>
    <p:extLst>
      <p:ext uri="{BB962C8B-B14F-4D97-AF65-F5344CB8AC3E}">
        <p14:creationId xmlns:p14="http://schemas.microsoft.com/office/powerpoint/2010/main" val="3095527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Petites délicatesses avec une haute valeur de plaisir (bouchées de cocktail)</a:t>
            </a:r>
            <a:endParaRPr lang="fr-FR" b="1" dirty="0"/>
          </a:p>
        </p:txBody>
      </p:sp>
      <p:sp>
        <p:nvSpPr>
          <p:cNvPr id="3" name="Espace réservé du contenu 2"/>
          <p:cNvSpPr>
            <a:spLocks noGrp="1"/>
          </p:cNvSpPr>
          <p:nvPr>
            <p:ph sz="half" idx="1"/>
          </p:nvPr>
        </p:nvSpPr>
        <p:spPr>
          <a:xfrm>
            <a:off x="301752" y="1714403"/>
            <a:ext cx="4038600" cy="4230106"/>
          </a:xfrm>
        </p:spPr>
        <p:txBody>
          <a:bodyPr>
            <a:normAutofit fontScale="62500" lnSpcReduction="20000"/>
          </a:bodyPr>
          <a:lstStyle/>
          <a:p>
            <a:r>
              <a:rPr lang="fr-CH" sz="2800" dirty="0" smtClean="0"/>
              <a:t>Les bouchées de cocktail sont servies sur des </a:t>
            </a:r>
            <a:r>
              <a:rPr lang="fr-CH" sz="2800" b="1" dirty="0" smtClean="0"/>
              <a:t>plateaux</a:t>
            </a:r>
            <a:r>
              <a:rPr lang="fr-CH" sz="2800" dirty="0" smtClean="0"/>
              <a:t>, avec des </a:t>
            </a:r>
            <a:r>
              <a:rPr lang="fr-CH" sz="2800" b="1" dirty="0" smtClean="0"/>
              <a:t>serviettes</a:t>
            </a:r>
          </a:p>
          <a:p>
            <a:r>
              <a:rPr lang="fr-CH" sz="2800" dirty="0" smtClean="0"/>
              <a:t>Les </a:t>
            </a:r>
            <a:r>
              <a:rPr lang="fr-CH" sz="2800" b="1" dirty="0" smtClean="0"/>
              <a:t>canapés</a:t>
            </a:r>
            <a:r>
              <a:rPr lang="fr-CH" sz="2800" dirty="0" smtClean="0"/>
              <a:t> sont particulièrement appréciés</a:t>
            </a:r>
          </a:p>
          <a:p>
            <a:r>
              <a:rPr lang="fr-CH" sz="2800" dirty="0" smtClean="0"/>
              <a:t>Au lieu du </a:t>
            </a:r>
            <a:r>
              <a:rPr lang="fr-CH" sz="2800" b="1" dirty="0" smtClean="0"/>
              <a:t>pain anglais</a:t>
            </a:r>
            <a:r>
              <a:rPr lang="fr-CH" sz="2800" dirty="0" smtClean="0"/>
              <a:t>, on peut aussi utiliser des pains spéciaux comme le pain croustillant, le pain complet, le pumpernickel, etc.</a:t>
            </a:r>
          </a:p>
          <a:p>
            <a:r>
              <a:rPr lang="fr-CH" sz="2800" dirty="0" smtClean="0"/>
              <a:t>Comme </a:t>
            </a:r>
            <a:r>
              <a:rPr lang="fr-CH" sz="2800" b="1" dirty="0" smtClean="0"/>
              <a:t>garniture</a:t>
            </a:r>
            <a:r>
              <a:rPr lang="fr-CH" sz="2800" dirty="0" smtClean="0"/>
              <a:t>, on prendra du tartare, du jambon cuit ou cru, de la viande séchée, du salami, du roastbeef, du saumon fumé, des queues d’écrevisse, des crevettes, des anchois, des points d’asperges, des tranches de tomates, du fromage à pâte molle, des fromages à tartiner, etc.</a:t>
            </a:r>
          </a:p>
          <a:p>
            <a:pPr marL="0" indent="0">
              <a:buNone/>
            </a:pPr>
            <a:endParaRPr lang="fr-CH" sz="2800" b="1" dirty="0"/>
          </a:p>
          <a:p>
            <a:endParaRPr lang="fr-FR" dirty="0">
              <a:solidFill>
                <a:schemeClr val="accent2"/>
              </a:solidFill>
            </a:endParaRP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3282151498"/>
              </p:ext>
            </p:extLst>
          </p:nvPr>
        </p:nvGraphicFramePr>
        <p:xfrm>
          <a:off x="4800600" y="1714403"/>
          <a:ext cx="4038600" cy="2494280"/>
        </p:xfrm>
        <a:graphic>
          <a:graphicData uri="http://schemas.openxmlformats.org/drawingml/2006/table">
            <a:tbl>
              <a:tblPr firstRow="1" bandRow="1">
                <a:tableStyleId>{5C22544A-7EE6-4342-B048-85BDC9FD1C3A}</a:tableStyleId>
              </a:tblPr>
              <a:tblGrid>
                <a:gridCol w="4038600"/>
              </a:tblGrid>
              <a:tr h="370840">
                <a:tc>
                  <a:txBody>
                    <a:bodyPr/>
                    <a:lstStyle/>
                    <a:p>
                      <a:pPr algn="ctr"/>
                      <a:r>
                        <a:rPr lang="fr-FR" dirty="0" smtClean="0"/>
                        <a:t>Exemples de bouchées</a:t>
                      </a:r>
                      <a:r>
                        <a:rPr lang="fr-FR" baseline="0" dirty="0" smtClean="0"/>
                        <a:t> </a:t>
                      </a:r>
                    </a:p>
                    <a:p>
                      <a:pPr algn="ctr"/>
                      <a:r>
                        <a:rPr lang="fr-FR" baseline="0" dirty="0" smtClean="0"/>
                        <a:t>de cocktail</a:t>
                      </a:r>
                      <a:endParaRPr lang="fr-FR" dirty="0"/>
                    </a:p>
                  </a:txBody>
                  <a:tcPr/>
                </a:tc>
              </a:tr>
              <a:tr h="370840">
                <a:tc>
                  <a:txBody>
                    <a:bodyPr/>
                    <a:lstStyle/>
                    <a:p>
                      <a:r>
                        <a:rPr lang="fr-FR" sz="1600" dirty="0" smtClean="0"/>
                        <a:t>Œufs</a:t>
                      </a:r>
                      <a:r>
                        <a:rPr lang="fr-FR" sz="1600" baseline="0" dirty="0" smtClean="0"/>
                        <a:t> de caille pochés sur saumon fumé</a:t>
                      </a:r>
                      <a:endParaRPr lang="fr-FR" sz="1600" dirty="0"/>
                    </a:p>
                  </a:txBody>
                  <a:tcPr/>
                </a:tc>
              </a:tr>
              <a:tr h="370840">
                <a:tc>
                  <a:txBody>
                    <a:bodyPr/>
                    <a:lstStyle/>
                    <a:p>
                      <a:r>
                        <a:rPr lang="fr-FR" sz="1600" dirty="0" smtClean="0"/>
                        <a:t>Fond</a:t>
                      </a:r>
                      <a:r>
                        <a:rPr lang="fr-FR" sz="1600" baseline="0" dirty="0" smtClean="0"/>
                        <a:t>s d’artichauts à la mousse de homard</a:t>
                      </a:r>
                      <a:endParaRPr lang="fr-FR" sz="1600" dirty="0"/>
                    </a:p>
                  </a:txBody>
                  <a:tcPr/>
                </a:tc>
              </a:tr>
              <a:tr h="370840">
                <a:tc>
                  <a:txBody>
                    <a:bodyPr/>
                    <a:lstStyle/>
                    <a:p>
                      <a:r>
                        <a:rPr lang="fr-FR" sz="1600" dirty="0" smtClean="0"/>
                        <a:t>Profiteroles au roquefort</a:t>
                      </a:r>
                      <a:endParaRPr lang="fr-FR" sz="1600" dirty="0"/>
                    </a:p>
                  </a:txBody>
                  <a:tcPr/>
                </a:tc>
              </a:tr>
              <a:tr h="370840">
                <a:tc>
                  <a:txBody>
                    <a:bodyPr/>
                    <a:lstStyle/>
                    <a:p>
                      <a:r>
                        <a:rPr lang="fr-FR" sz="1600" dirty="0" smtClean="0"/>
                        <a:t>Pointes</a:t>
                      </a:r>
                      <a:r>
                        <a:rPr lang="fr-FR" sz="1600" baseline="0" dirty="0" smtClean="0"/>
                        <a:t> d’asperges au jambon de Parme</a:t>
                      </a:r>
                      <a:endParaRPr lang="fr-FR" sz="1600" dirty="0"/>
                    </a:p>
                  </a:txBody>
                  <a:tcPr/>
                </a:tc>
              </a:tr>
              <a:tr h="370840">
                <a:tc>
                  <a:txBody>
                    <a:bodyPr/>
                    <a:lstStyle/>
                    <a:p>
                      <a:r>
                        <a:rPr lang="fr-FR" sz="1600" dirty="0" smtClean="0"/>
                        <a:t>Moules marinées aux herbes</a:t>
                      </a:r>
                      <a:endParaRPr lang="fr-FR" sz="1600" dirty="0"/>
                    </a:p>
                  </a:txBody>
                  <a:tcPr/>
                </a:tc>
              </a:tr>
            </a:tbl>
          </a:graphicData>
        </a:graphic>
      </p:graphicFrame>
      <p:pic>
        <p:nvPicPr>
          <p:cNvPr id="8" name="Image 7" descr="Main-poster-720x430px_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14" y="4282848"/>
            <a:ext cx="3266484" cy="1950817"/>
          </a:xfrm>
          <a:prstGeom prst="rect">
            <a:avLst/>
          </a:prstGeom>
        </p:spPr>
      </p:pic>
    </p:spTree>
    <p:extLst>
      <p:ext uri="{BB962C8B-B14F-4D97-AF65-F5344CB8AC3E}">
        <p14:creationId xmlns:p14="http://schemas.microsoft.com/office/powerpoint/2010/main" val="398986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Snacks très nourrissants</a:t>
            </a:r>
            <a:endParaRPr lang="fr-FR" b="1" dirty="0"/>
          </a:p>
        </p:txBody>
      </p:sp>
      <p:sp>
        <p:nvSpPr>
          <p:cNvPr id="3" name="Espace réservé du contenu 2"/>
          <p:cNvSpPr>
            <a:spLocks noGrp="1"/>
          </p:cNvSpPr>
          <p:nvPr>
            <p:ph sz="half" idx="1"/>
          </p:nvPr>
        </p:nvSpPr>
        <p:spPr>
          <a:xfrm>
            <a:off x="301752" y="1556801"/>
            <a:ext cx="4038600" cy="3644061"/>
          </a:xfrm>
        </p:spPr>
        <p:txBody>
          <a:bodyPr>
            <a:normAutofit fontScale="70000" lnSpcReduction="20000"/>
          </a:bodyPr>
          <a:lstStyle/>
          <a:p>
            <a:r>
              <a:rPr lang="fr-CH" sz="2800" dirty="0" smtClean="0"/>
              <a:t>Ce groupe est dominé par les </a:t>
            </a:r>
            <a:r>
              <a:rPr lang="fr-CH" sz="2800" b="1" dirty="0" smtClean="0"/>
              <a:t>sandwichs</a:t>
            </a:r>
            <a:r>
              <a:rPr lang="fr-CH" sz="2800" dirty="0" smtClean="0"/>
              <a:t> et combinaisons à base de </a:t>
            </a:r>
            <a:r>
              <a:rPr lang="fr-CH" sz="2800" b="1" dirty="0" smtClean="0"/>
              <a:t>pâte</a:t>
            </a:r>
          </a:p>
          <a:p>
            <a:r>
              <a:rPr lang="fr-CH" sz="2800" dirty="0" smtClean="0"/>
              <a:t>Contrairement aux </a:t>
            </a:r>
            <a:r>
              <a:rPr lang="fr-CH" sz="2800" b="1" dirty="0" smtClean="0"/>
              <a:t>canapés coupés en bouchées</a:t>
            </a:r>
            <a:r>
              <a:rPr lang="fr-CH" sz="2800" dirty="0" smtClean="0"/>
              <a:t>, les sandwichs sont des tranches de pain entières ou tranchées par la moitié en diagonale</a:t>
            </a:r>
          </a:p>
          <a:p>
            <a:r>
              <a:rPr lang="fr-CH" sz="2800" dirty="0" smtClean="0"/>
              <a:t>Comme </a:t>
            </a:r>
            <a:r>
              <a:rPr lang="fr-CH" sz="2800" b="1" dirty="0" smtClean="0"/>
              <a:t>garniture</a:t>
            </a:r>
            <a:r>
              <a:rPr lang="fr-CH" sz="2800" dirty="0" smtClean="0"/>
              <a:t>, on utilise du jambon, du rôti froid, de la charcuterie, du poulet, du thon, des sardines, du fromage dur ou à pâte molle, des œufs, des mélanges à base de beurre, etc.</a:t>
            </a:r>
          </a:p>
          <a:p>
            <a:pPr marL="0" indent="0">
              <a:buNone/>
            </a:pPr>
            <a:endParaRPr lang="fr-CH" sz="2800" b="1" dirty="0"/>
          </a:p>
          <a:p>
            <a:endParaRPr lang="fr-FR" dirty="0">
              <a:solidFill>
                <a:schemeClr val="accent2"/>
              </a:solidFill>
            </a:endParaRP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3973521774"/>
              </p:ext>
            </p:extLst>
          </p:nvPr>
        </p:nvGraphicFramePr>
        <p:xfrm>
          <a:off x="4800600" y="1714403"/>
          <a:ext cx="4038600" cy="4348480"/>
        </p:xfrm>
        <a:graphic>
          <a:graphicData uri="http://schemas.openxmlformats.org/drawingml/2006/table">
            <a:tbl>
              <a:tblPr firstRow="1" bandRow="1">
                <a:tableStyleId>{5C22544A-7EE6-4342-B048-85BDC9FD1C3A}</a:tableStyleId>
              </a:tblPr>
              <a:tblGrid>
                <a:gridCol w="4038600"/>
              </a:tblGrid>
              <a:tr h="370840">
                <a:tc>
                  <a:txBody>
                    <a:bodyPr/>
                    <a:lstStyle/>
                    <a:p>
                      <a:pPr algn="ctr"/>
                      <a:r>
                        <a:rPr lang="fr-FR" dirty="0" smtClean="0"/>
                        <a:t>Exemples de snacks</a:t>
                      </a:r>
                      <a:r>
                        <a:rPr lang="fr-FR" baseline="0" dirty="0" smtClean="0"/>
                        <a:t> </a:t>
                      </a:r>
                    </a:p>
                    <a:p>
                      <a:pPr algn="ctr"/>
                      <a:r>
                        <a:rPr lang="fr-FR" baseline="0" dirty="0" smtClean="0"/>
                        <a:t>à base de pâte</a:t>
                      </a:r>
                      <a:endParaRPr lang="fr-FR" dirty="0"/>
                    </a:p>
                  </a:txBody>
                  <a:tcPr/>
                </a:tc>
              </a:tr>
              <a:tr h="370840">
                <a:tc>
                  <a:txBody>
                    <a:bodyPr/>
                    <a:lstStyle/>
                    <a:p>
                      <a:r>
                        <a:rPr lang="fr-FR" sz="1600" dirty="0" smtClean="0"/>
                        <a:t>Croissant au jambon</a:t>
                      </a:r>
                      <a:endParaRPr lang="fr-FR" sz="1600" dirty="0"/>
                    </a:p>
                  </a:txBody>
                  <a:tcPr/>
                </a:tc>
              </a:tr>
              <a:tr h="370840">
                <a:tc>
                  <a:txBody>
                    <a:bodyPr/>
                    <a:lstStyle/>
                    <a:p>
                      <a:r>
                        <a:rPr lang="fr-FR" sz="1600" dirty="0" smtClean="0"/>
                        <a:t>Saucisses en croûte</a:t>
                      </a:r>
                      <a:endParaRPr lang="fr-FR" sz="1600" dirty="0"/>
                    </a:p>
                  </a:txBody>
                  <a:tcPr/>
                </a:tc>
              </a:tr>
              <a:tr h="370840">
                <a:tc>
                  <a:txBody>
                    <a:bodyPr/>
                    <a:lstStyle/>
                    <a:p>
                      <a:r>
                        <a:rPr lang="fr-FR" sz="1600" dirty="0" smtClean="0"/>
                        <a:t>Hot-dogs</a:t>
                      </a:r>
                      <a:endParaRPr lang="fr-FR" sz="1600" dirty="0"/>
                    </a:p>
                  </a:txBody>
                  <a:tcPr/>
                </a:tc>
              </a:tr>
              <a:tr h="370840">
                <a:tc>
                  <a:txBody>
                    <a:bodyPr/>
                    <a:lstStyle/>
                    <a:p>
                      <a:r>
                        <a:rPr lang="fr-FR" sz="1600" dirty="0" smtClean="0"/>
                        <a:t>Mini-Pizzas</a:t>
                      </a:r>
                      <a:endParaRPr lang="fr-FR" sz="1600" dirty="0"/>
                    </a:p>
                  </a:txBody>
                  <a:tcPr/>
                </a:tc>
              </a:tr>
              <a:tr h="370840">
                <a:tc>
                  <a:txBody>
                    <a:bodyPr/>
                    <a:lstStyle/>
                    <a:p>
                      <a:r>
                        <a:rPr lang="fr-FR" sz="1600" dirty="0" smtClean="0"/>
                        <a:t>Beignets aux champignons</a:t>
                      </a:r>
                      <a:endParaRPr lang="fr-FR" sz="1600" dirty="0"/>
                    </a:p>
                  </a:txBody>
                  <a:tcPr/>
                </a:tc>
              </a:tr>
              <a:tr h="370840">
                <a:tc>
                  <a:txBody>
                    <a:bodyPr/>
                    <a:lstStyle/>
                    <a:p>
                      <a:r>
                        <a:rPr lang="fr-FR" sz="1600" dirty="0" smtClean="0"/>
                        <a:t>Tartelettes</a:t>
                      </a:r>
                      <a:r>
                        <a:rPr lang="fr-FR" sz="1600" baseline="0" dirty="0" smtClean="0"/>
                        <a:t> au fromage</a:t>
                      </a:r>
                      <a:endParaRPr lang="fr-FR" sz="1600" dirty="0"/>
                    </a:p>
                  </a:txBody>
                  <a:tcPr/>
                </a:tc>
              </a:tr>
              <a:tr h="370840">
                <a:tc>
                  <a:txBody>
                    <a:bodyPr/>
                    <a:lstStyle/>
                    <a:p>
                      <a:r>
                        <a:rPr lang="fr-FR" sz="1600" dirty="0" smtClean="0"/>
                        <a:t>Profiteroles à la salade de volaille</a:t>
                      </a:r>
                      <a:endParaRPr lang="fr-FR" sz="1600" dirty="0"/>
                    </a:p>
                  </a:txBody>
                  <a:tcPr/>
                </a:tc>
              </a:tr>
              <a:tr h="370840">
                <a:tc>
                  <a:txBody>
                    <a:bodyPr/>
                    <a:lstStyle/>
                    <a:p>
                      <a:r>
                        <a:rPr lang="fr-FR" sz="1600" dirty="0" smtClean="0"/>
                        <a:t>Brioches au roquefort</a:t>
                      </a:r>
                      <a:endParaRPr lang="fr-FR" sz="1600" dirty="0"/>
                    </a:p>
                  </a:txBody>
                  <a:tcPr/>
                </a:tc>
              </a:tr>
              <a:tr h="370840">
                <a:tc>
                  <a:txBody>
                    <a:bodyPr/>
                    <a:lstStyle/>
                    <a:p>
                      <a:r>
                        <a:rPr lang="fr-FR" sz="1600" dirty="0" smtClean="0"/>
                        <a:t>Rouleaux</a:t>
                      </a:r>
                      <a:r>
                        <a:rPr lang="fr-FR" sz="1600" baseline="0" dirty="0" smtClean="0"/>
                        <a:t> de printemps</a:t>
                      </a:r>
                      <a:endParaRPr lang="fr-FR" sz="1600" dirty="0"/>
                    </a:p>
                  </a:txBody>
                  <a:tcPr/>
                </a:tc>
              </a:tr>
              <a:tr h="370840">
                <a:tc>
                  <a:txBody>
                    <a:bodyPr/>
                    <a:lstStyle/>
                    <a:p>
                      <a:r>
                        <a:rPr lang="fr-FR" sz="1600" dirty="0" smtClean="0"/>
                        <a:t>Pitas au</a:t>
                      </a:r>
                      <a:r>
                        <a:rPr lang="fr-FR" sz="1600" baseline="0" dirty="0" smtClean="0"/>
                        <a:t> houmous</a:t>
                      </a:r>
                      <a:endParaRPr lang="fr-FR" sz="1600" dirty="0"/>
                    </a:p>
                  </a:txBody>
                  <a:tcPr/>
                </a:tc>
              </a:tr>
            </a:tbl>
          </a:graphicData>
        </a:graphic>
      </p:graphicFrame>
      <p:pic>
        <p:nvPicPr>
          <p:cNvPr id="4" name="Image 3" descr="MiniSandwichTr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560" y="5200862"/>
            <a:ext cx="1382395" cy="1113596"/>
          </a:xfrm>
          <a:prstGeom prst="rect">
            <a:avLst/>
          </a:prstGeom>
        </p:spPr>
      </p:pic>
    </p:spTree>
    <p:extLst>
      <p:ext uri="{BB962C8B-B14F-4D97-AF65-F5344CB8AC3E}">
        <p14:creationId xmlns:p14="http://schemas.microsoft.com/office/powerpoint/2010/main" val="3144999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Collations bonnes pour la santé</a:t>
            </a:r>
            <a:endParaRPr lang="fr-FR" b="1" dirty="0"/>
          </a:p>
        </p:txBody>
      </p:sp>
      <p:sp>
        <p:nvSpPr>
          <p:cNvPr id="3" name="Espace réservé du contenu 2"/>
          <p:cNvSpPr>
            <a:spLocks noGrp="1"/>
          </p:cNvSpPr>
          <p:nvPr>
            <p:ph sz="half" idx="1"/>
          </p:nvPr>
        </p:nvSpPr>
        <p:spPr>
          <a:xfrm>
            <a:off x="301752" y="2158518"/>
            <a:ext cx="4038600" cy="2438870"/>
          </a:xfrm>
        </p:spPr>
        <p:txBody>
          <a:bodyPr>
            <a:normAutofit/>
          </a:bodyPr>
          <a:lstStyle/>
          <a:p>
            <a:r>
              <a:rPr lang="fr-CH" sz="2800" dirty="0" smtClean="0"/>
              <a:t>Ce groupe comprend avant tout des </a:t>
            </a:r>
            <a:r>
              <a:rPr lang="fr-CH" sz="2800" b="1" dirty="0" smtClean="0"/>
              <a:t>fruits frais </a:t>
            </a:r>
            <a:r>
              <a:rPr lang="fr-CH" sz="2800" dirty="0" smtClean="0"/>
              <a:t>et des </a:t>
            </a:r>
            <a:r>
              <a:rPr lang="fr-CH" sz="2800" b="1" dirty="0" smtClean="0"/>
              <a:t>combinaisons de légumes</a:t>
            </a:r>
            <a:endParaRPr lang="fr-CH" sz="2800" b="1" dirty="0" smtClean="0"/>
          </a:p>
          <a:p>
            <a:pPr marL="0" indent="0">
              <a:buNone/>
            </a:pPr>
            <a:endParaRPr lang="fr-CH" sz="2800" b="1" dirty="0"/>
          </a:p>
          <a:p>
            <a:endParaRPr lang="fr-FR" dirty="0">
              <a:solidFill>
                <a:schemeClr val="accent2"/>
              </a:solidFill>
            </a:endParaRP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61605910"/>
              </p:ext>
            </p:extLst>
          </p:nvPr>
        </p:nvGraphicFramePr>
        <p:xfrm>
          <a:off x="4800600" y="1714403"/>
          <a:ext cx="4038600" cy="2865120"/>
        </p:xfrm>
        <a:graphic>
          <a:graphicData uri="http://schemas.openxmlformats.org/drawingml/2006/table">
            <a:tbl>
              <a:tblPr firstRow="1" bandRow="1">
                <a:tableStyleId>{5C22544A-7EE6-4342-B048-85BDC9FD1C3A}</a:tableStyleId>
              </a:tblPr>
              <a:tblGrid>
                <a:gridCol w="4038600"/>
              </a:tblGrid>
              <a:tr h="370840">
                <a:tc>
                  <a:txBody>
                    <a:bodyPr/>
                    <a:lstStyle/>
                    <a:p>
                      <a:pPr algn="ctr"/>
                      <a:r>
                        <a:rPr lang="fr-FR" dirty="0" smtClean="0"/>
                        <a:t>Exemples de </a:t>
                      </a:r>
                      <a:r>
                        <a:rPr lang="fr-FR" dirty="0" smtClean="0"/>
                        <a:t>snacks</a:t>
                      </a:r>
                    </a:p>
                    <a:p>
                      <a:pPr algn="ctr"/>
                      <a:endParaRPr lang="fr-FR" dirty="0"/>
                    </a:p>
                  </a:txBody>
                  <a:tcPr/>
                </a:tc>
              </a:tr>
              <a:tr h="370840">
                <a:tc>
                  <a:txBody>
                    <a:bodyPr/>
                    <a:lstStyle/>
                    <a:p>
                      <a:r>
                        <a:rPr lang="fr-FR" sz="1600" dirty="0" smtClean="0"/>
                        <a:t>Barquettes de concombre à la salade de riz</a:t>
                      </a:r>
                      <a:endParaRPr lang="fr-FR" sz="1600" dirty="0"/>
                    </a:p>
                  </a:txBody>
                  <a:tcPr/>
                </a:tc>
              </a:tr>
              <a:tr h="370840">
                <a:tc>
                  <a:txBody>
                    <a:bodyPr/>
                    <a:lstStyle/>
                    <a:p>
                      <a:r>
                        <a:rPr lang="fr-FR" sz="1600" dirty="0" smtClean="0"/>
                        <a:t>Tranches de tomates à la mozzarella</a:t>
                      </a:r>
                      <a:endParaRPr lang="fr-FR" sz="1600" dirty="0"/>
                    </a:p>
                  </a:txBody>
                  <a:tcPr/>
                </a:tc>
              </a:tr>
              <a:tr h="370840">
                <a:tc>
                  <a:txBody>
                    <a:bodyPr/>
                    <a:lstStyle/>
                    <a:p>
                      <a:r>
                        <a:rPr lang="fr-FR" sz="1600" dirty="0" smtClean="0"/>
                        <a:t>Fonds d’artichauts farcis</a:t>
                      </a:r>
                      <a:r>
                        <a:rPr lang="fr-FR" sz="1600" baseline="0" dirty="0" smtClean="0"/>
                        <a:t> de salade grecque</a:t>
                      </a:r>
                      <a:endParaRPr lang="fr-FR" sz="1600" dirty="0"/>
                    </a:p>
                  </a:txBody>
                  <a:tcPr/>
                </a:tc>
              </a:tr>
              <a:tr h="370840">
                <a:tc>
                  <a:txBody>
                    <a:bodyPr/>
                    <a:lstStyle/>
                    <a:p>
                      <a:r>
                        <a:rPr lang="fr-FR" sz="1600" dirty="0" smtClean="0"/>
                        <a:t>Avocats à la vinaigrette aux</a:t>
                      </a:r>
                      <a:r>
                        <a:rPr lang="fr-FR" sz="1600" baseline="0" dirty="0" smtClean="0"/>
                        <a:t> œufs</a:t>
                      </a:r>
                      <a:endParaRPr lang="fr-FR" sz="1600" dirty="0"/>
                    </a:p>
                  </a:txBody>
                  <a:tcPr/>
                </a:tc>
              </a:tr>
              <a:tr h="370840">
                <a:tc>
                  <a:txBody>
                    <a:bodyPr/>
                    <a:lstStyle/>
                    <a:p>
                      <a:r>
                        <a:rPr lang="fr-FR" sz="1600" dirty="0" smtClean="0"/>
                        <a:t>Crudités</a:t>
                      </a:r>
                      <a:r>
                        <a:rPr lang="fr-FR" sz="1600" baseline="0" dirty="0" smtClean="0"/>
                        <a:t> et leurs </a:t>
                      </a:r>
                      <a:r>
                        <a:rPr lang="fr-FR" sz="1600" baseline="0" dirty="0" err="1" smtClean="0"/>
                        <a:t>dips</a:t>
                      </a:r>
                      <a:endParaRPr lang="fr-FR" sz="1600" dirty="0"/>
                    </a:p>
                  </a:txBody>
                  <a:tcPr/>
                </a:tc>
              </a:tr>
              <a:tr h="370840">
                <a:tc>
                  <a:txBody>
                    <a:bodyPr/>
                    <a:lstStyle/>
                    <a:p>
                      <a:r>
                        <a:rPr lang="fr-FR" sz="1600" dirty="0" smtClean="0"/>
                        <a:t>Tranches de melon</a:t>
                      </a:r>
                      <a:r>
                        <a:rPr lang="fr-FR" sz="1600" baseline="0" dirty="0" smtClean="0"/>
                        <a:t> au cottage </a:t>
                      </a:r>
                      <a:r>
                        <a:rPr lang="fr-FR" sz="1600" baseline="0" dirty="0" err="1" smtClean="0"/>
                        <a:t>cheese</a:t>
                      </a:r>
                      <a:endParaRPr lang="fr-FR" sz="1600" dirty="0"/>
                    </a:p>
                  </a:txBody>
                  <a:tcPr/>
                </a:tc>
              </a:tr>
            </a:tbl>
          </a:graphicData>
        </a:graphic>
      </p:graphicFrame>
      <p:pic>
        <p:nvPicPr>
          <p:cNvPr id="4" name="Image 3" descr="Mini-brochet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740" y="4681705"/>
            <a:ext cx="2121357" cy="1591018"/>
          </a:xfrm>
          <a:prstGeom prst="rect">
            <a:avLst/>
          </a:prstGeom>
        </p:spPr>
      </p:pic>
    </p:spTree>
    <p:extLst>
      <p:ext uri="{BB962C8B-B14F-4D97-AF65-F5344CB8AC3E}">
        <p14:creationId xmlns:p14="http://schemas.microsoft.com/office/powerpoint/2010/main" val="3672647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320</TotalTime>
  <Words>486</Words>
  <Application>Microsoft Macintosh PowerPoint</Application>
  <PresentationFormat>Présentation à l'écran (4:3)</PresentationFormat>
  <Paragraphs>56</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Civic</vt:lpstr>
      <vt:lpstr>Collations et snack</vt:lpstr>
      <vt:lpstr>Définition</vt:lpstr>
      <vt:lpstr>Définition</vt:lpstr>
      <vt:lpstr>3 Groupes de snacks</vt:lpstr>
      <vt:lpstr>Petites délicatesses avec une haute valeur de plaisir (bouchées de cocktail)</vt:lpstr>
      <vt:lpstr>Snacks très nourrissants</vt:lpstr>
      <vt:lpstr>Collations bonnes pour la santé</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en concept d’entreprise</dc:title>
  <dc:creator>Cardinaux Yan</dc:creator>
  <cp:lastModifiedBy>Cardinaux Yan</cp:lastModifiedBy>
  <cp:revision>86</cp:revision>
  <dcterms:created xsi:type="dcterms:W3CDTF">2014-09-29T16:43:49Z</dcterms:created>
  <dcterms:modified xsi:type="dcterms:W3CDTF">2014-11-30T19:51:31Z</dcterms:modified>
</cp:coreProperties>
</file>