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3341" y="240967"/>
            <a:ext cx="6777318" cy="1035616"/>
          </a:xfrm>
        </p:spPr>
        <p:txBody>
          <a:bodyPr/>
          <a:lstStyle/>
          <a:p>
            <a:r>
              <a:rPr lang="fr-FR" b="1" dirty="0" smtClean="0"/>
              <a:t>Café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8371" y="5861059"/>
            <a:ext cx="1526606" cy="341728"/>
          </a:xfrm>
        </p:spPr>
        <p:txBody>
          <a:bodyPr>
            <a:normAutofit fontScale="92500"/>
          </a:bodyPr>
          <a:lstStyle/>
          <a:p>
            <a:pPr algn="l"/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97" y="1387736"/>
            <a:ext cx="2693052" cy="16786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105" y="3865691"/>
            <a:ext cx="2693052" cy="1776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3" y="5443095"/>
            <a:ext cx="433102" cy="7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86" y="5828390"/>
            <a:ext cx="577037" cy="3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2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Café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9669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En général, le </a:t>
            </a:r>
            <a:r>
              <a:rPr lang="fr-FR" b="1" dirty="0" smtClean="0">
                <a:solidFill>
                  <a:srgbClr val="972109"/>
                </a:solidFill>
              </a:rPr>
              <a:t>café vert</a:t>
            </a:r>
            <a:r>
              <a:rPr lang="fr-FR" dirty="0" smtClean="0"/>
              <a:t> est mélangé et torréfié dans les pays de consommation</a:t>
            </a:r>
          </a:p>
          <a:p>
            <a:r>
              <a:rPr lang="fr-FR" dirty="0" smtClean="0"/>
              <a:t>Pour obtenir du </a:t>
            </a:r>
            <a:r>
              <a:rPr lang="fr-FR" b="1" dirty="0" smtClean="0">
                <a:solidFill>
                  <a:srgbClr val="972109"/>
                </a:solidFill>
              </a:rPr>
              <a:t>bon café</a:t>
            </a:r>
            <a:r>
              <a:rPr lang="fr-FR" dirty="0" smtClean="0"/>
              <a:t>, il faut :</a:t>
            </a:r>
          </a:p>
          <a:p>
            <a:pPr>
              <a:buFont typeface="Wingdings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G</a:t>
            </a:r>
            <a:r>
              <a:rPr lang="fr-FR" dirty="0" smtClean="0">
                <a:solidFill>
                  <a:schemeClr val="tx1"/>
                </a:solidFill>
              </a:rPr>
              <a:t>rains </a:t>
            </a:r>
            <a:r>
              <a:rPr lang="fr-FR" dirty="0" smtClean="0"/>
              <a:t>de bonne </a:t>
            </a:r>
            <a:r>
              <a:rPr lang="fr-FR" b="1" dirty="0" smtClean="0">
                <a:solidFill>
                  <a:srgbClr val="972109"/>
                </a:solidFill>
              </a:rPr>
              <a:t>qualité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Bon </a:t>
            </a:r>
            <a:r>
              <a:rPr lang="fr-FR" b="1" dirty="0" smtClean="0">
                <a:solidFill>
                  <a:schemeClr val="accent5"/>
                </a:solidFill>
              </a:rPr>
              <a:t>mélange</a:t>
            </a:r>
            <a:r>
              <a:rPr lang="fr-FR" dirty="0" smtClean="0"/>
              <a:t> des différentes provenances, sortes et qualités</a:t>
            </a:r>
          </a:p>
          <a:p>
            <a:r>
              <a:rPr lang="fr-FR" dirty="0" smtClean="0"/>
              <a:t>En général, on mélange de l’</a:t>
            </a:r>
            <a:r>
              <a:rPr lang="fr-FR" b="1" dirty="0" smtClean="0">
                <a:solidFill>
                  <a:srgbClr val="972109"/>
                </a:solidFill>
              </a:rPr>
              <a:t>Arabica</a:t>
            </a:r>
            <a:r>
              <a:rPr lang="fr-FR" dirty="0" smtClean="0"/>
              <a:t> d’Amérique centrale ou du Sud avec du </a:t>
            </a:r>
            <a:r>
              <a:rPr lang="fr-FR" b="1" dirty="0" smtClean="0">
                <a:solidFill>
                  <a:srgbClr val="972109"/>
                </a:solidFill>
              </a:rPr>
              <a:t>Robusta</a:t>
            </a:r>
            <a:r>
              <a:rPr lang="fr-FR" dirty="0" smtClean="0"/>
              <a:t> d’Afrique ou d’Asie</a:t>
            </a:r>
          </a:p>
          <a:p>
            <a:r>
              <a:rPr lang="fr-FR" dirty="0" smtClean="0"/>
              <a:t>Pour conserver tout son arôme, il ne devrait être </a:t>
            </a:r>
            <a:r>
              <a:rPr lang="fr-FR" b="1" dirty="0" smtClean="0">
                <a:solidFill>
                  <a:srgbClr val="972109"/>
                </a:solidFill>
              </a:rPr>
              <a:t>moulu</a:t>
            </a:r>
            <a:r>
              <a:rPr lang="fr-FR" dirty="0" smtClean="0"/>
              <a:t> qu’au moment de son utilisation</a:t>
            </a:r>
            <a:endParaRPr lang="fr-FR" dirty="0"/>
          </a:p>
        </p:txBody>
      </p:sp>
      <p:pic>
        <p:nvPicPr>
          <p:cNvPr id="5" name="Espace réservé du contenu 4" descr="cafe-vert-dans-mains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r="17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33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Composants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La torréfaction du café permet de développer ce goût </a:t>
            </a:r>
            <a:r>
              <a:rPr lang="fr-FR" b="1" dirty="0" smtClean="0">
                <a:solidFill>
                  <a:srgbClr val="972109"/>
                </a:solidFill>
              </a:rPr>
              <a:t>amer</a:t>
            </a:r>
            <a:r>
              <a:rPr lang="fr-FR" dirty="0" smtClean="0"/>
              <a:t> caractéristique, en formant de la </a:t>
            </a:r>
            <a:r>
              <a:rPr lang="fr-FR" b="1" dirty="0" smtClean="0">
                <a:solidFill>
                  <a:srgbClr val="972109"/>
                </a:solidFill>
              </a:rPr>
              <a:t>niacine</a:t>
            </a:r>
          </a:p>
          <a:p>
            <a:r>
              <a:rPr lang="fr-FR" dirty="0" smtClean="0"/>
              <a:t>Entre 20 et 30 minutes après consommation, la </a:t>
            </a:r>
            <a:r>
              <a:rPr lang="fr-FR" b="1" dirty="0" smtClean="0">
                <a:solidFill>
                  <a:srgbClr val="972109"/>
                </a:solidFill>
              </a:rPr>
              <a:t>caféine</a:t>
            </a:r>
            <a:r>
              <a:rPr lang="fr-FR" dirty="0" smtClean="0"/>
              <a:t> a un effet </a:t>
            </a:r>
            <a:r>
              <a:rPr lang="fr-FR" b="1" dirty="0" smtClean="0">
                <a:solidFill>
                  <a:srgbClr val="972109"/>
                </a:solidFill>
              </a:rPr>
              <a:t>stimulant</a:t>
            </a:r>
            <a:r>
              <a:rPr lang="fr-FR" dirty="0" smtClean="0"/>
              <a:t> sur le système nerveux central qui se manifeste :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Diminution de la </a:t>
            </a:r>
            <a:r>
              <a:rPr lang="fr-FR" b="1" dirty="0" smtClean="0">
                <a:solidFill>
                  <a:srgbClr val="972109"/>
                </a:solidFill>
              </a:rPr>
              <a:t>somnolence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Sensation de </a:t>
            </a:r>
            <a:r>
              <a:rPr lang="fr-FR" b="1" dirty="0" smtClean="0">
                <a:solidFill>
                  <a:srgbClr val="972109"/>
                </a:solidFill>
              </a:rPr>
              <a:t>fatigue</a:t>
            </a:r>
            <a:r>
              <a:rPr lang="fr-FR" dirty="0" smtClean="0"/>
              <a:t> moindre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Meilleure </a:t>
            </a:r>
            <a:r>
              <a:rPr lang="fr-FR" b="1" dirty="0" smtClean="0">
                <a:solidFill>
                  <a:srgbClr val="972109"/>
                </a:solidFill>
              </a:rPr>
              <a:t>concentration</a:t>
            </a:r>
          </a:p>
          <a:p>
            <a:r>
              <a:rPr lang="fr-FR" dirty="0" smtClean="0"/>
              <a:t>Consommée en grandes quantités, la caféine peut avoir un effet négatif sur la </a:t>
            </a:r>
            <a:r>
              <a:rPr lang="fr-FR" b="1" dirty="0" smtClean="0">
                <a:solidFill>
                  <a:srgbClr val="972109"/>
                </a:solidFill>
              </a:rPr>
              <a:t>santé</a:t>
            </a:r>
          </a:p>
          <a:p>
            <a:r>
              <a:rPr lang="fr-FR" dirty="0" smtClean="0"/>
              <a:t>Les substances développées par la torréfaction agissent sur le tractus </a:t>
            </a:r>
            <a:r>
              <a:rPr lang="fr-FR" b="1" dirty="0" smtClean="0">
                <a:solidFill>
                  <a:srgbClr val="972109"/>
                </a:solidFill>
              </a:rPr>
              <a:t>gastro-intestinal</a:t>
            </a:r>
            <a:r>
              <a:rPr lang="fr-FR" dirty="0" smtClean="0"/>
              <a:t>, ainsi que sur le </a:t>
            </a:r>
            <a:r>
              <a:rPr lang="fr-FR" b="1" dirty="0" smtClean="0">
                <a:solidFill>
                  <a:srgbClr val="972109"/>
                </a:solidFill>
              </a:rPr>
              <a:t>foie</a:t>
            </a:r>
            <a:r>
              <a:rPr lang="fr-FR" dirty="0" smtClean="0"/>
              <a:t> et la </a:t>
            </a:r>
            <a:r>
              <a:rPr lang="fr-FR" b="1" dirty="0" smtClean="0">
                <a:solidFill>
                  <a:srgbClr val="972109"/>
                </a:solidFill>
              </a:rPr>
              <a:t>vésicule biliaire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5" name="Espace réservé du contenu 4" descr="Principaux_effets_ssecondaires_de_la_caféine.pn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6" r="-5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32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Produits du café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Café instantané</a:t>
            </a:r>
          </a:p>
          <a:p>
            <a:r>
              <a:rPr lang="fr-FR" dirty="0" smtClean="0"/>
              <a:t>Après la </a:t>
            </a:r>
            <a:r>
              <a:rPr lang="fr-FR" b="1" dirty="0" smtClean="0">
                <a:solidFill>
                  <a:schemeClr val="accent5"/>
                </a:solidFill>
              </a:rPr>
              <a:t>torréfactio</a:t>
            </a:r>
            <a:r>
              <a:rPr lang="fr-FR" b="1" dirty="0" smtClean="0">
                <a:solidFill>
                  <a:srgbClr val="972109"/>
                </a:solidFill>
              </a:rPr>
              <a:t>n</a:t>
            </a:r>
            <a:r>
              <a:rPr lang="fr-FR" dirty="0" smtClean="0"/>
              <a:t>, les grains sont </a:t>
            </a:r>
            <a:r>
              <a:rPr lang="fr-FR" b="1" dirty="0" smtClean="0">
                <a:solidFill>
                  <a:srgbClr val="972109"/>
                </a:solidFill>
              </a:rPr>
              <a:t>refroidis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972109"/>
                </a:solidFill>
              </a:rPr>
              <a:t>moulus</a:t>
            </a:r>
          </a:p>
          <a:p>
            <a:r>
              <a:rPr lang="fr-FR" dirty="0" smtClean="0"/>
              <a:t>On verse l’eau bouillante sur le café moulu, ce qui permet d’obtenir un concentré de café qui est séché soit par 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972109"/>
                </a:solidFill>
              </a:rPr>
              <a:t>A</a:t>
            </a:r>
            <a:r>
              <a:rPr lang="fr-FR" b="1" dirty="0" smtClean="0">
                <a:solidFill>
                  <a:srgbClr val="972109"/>
                </a:solidFill>
              </a:rPr>
              <a:t>tomisation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CH" dirty="0"/>
              <a:t>méthode de déshydratation d'un liquide </a:t>
            </a:r>
            <a:r>
              <a:rPr lang="fr-CH" dirty="0" smtClean="0"/>
              <a:t>sous </a:t>
            </a:r>
            <a:r>
              <a:rPr lang="fr-CH" dirty="0"/>
              <a:t>forme de </a:t>
            </a:r>
            <a:r>
              <a:rPr lang="fr-CH"/>
              <a:t>poudre </a:t>
            </a:r>
            <a:r>
              <a:rPr lang="fr-CH" smtClean="0"/>
              <a:t>par pulvérisation </a:t>
            </a:r>
            <a:r>
              <a:rPr lang="fr-CH" dirty="0"/>
              <a:t>dans un flux d'air </a:t>
            </a:r>
            <a:r>
              <a:rPr lang="fr-CH" dirty="0" smtClean="0"/>
              <a:t>chaud)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972109"/>
                </a:solidFill>
              </a:rPr>
              <a:t>L</a:t>
            </a:r>
            <a:r>
              <a:rPr lang="fr-FR" b="1" dirty="0" smtClean="0">
                <a:solidFill>
                  <a:srgbClr val="972109"/>
                </a:solidFill>
              </a:rPr>
              <a:t>yophilisation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>
                <a:solidFill>
                  <a:schemeClr val="tx1"/>
                </a:solidFill>
              </a:rPr>
              <a:t>est </a:t>
            </a:r>
            <a:r>
              <a:rPr lang="fr-FR" dirty="0" smtClean="0">
                <a:solidFill>
                  <a:schemeClr val="tx1"/>
                </a:solidFill>
              </a:rPr>
              <a:t>la dessiccation d’un </a:t>
            </a:r>
            <a:r>
              <a:rPr lang="fr-FR" dirty="0">
                <a:solidFill>
                  <a:schemeClr val="tx1"/>
                </a:solidFill>
              </a:rPr>
              <a:t>produit préalablement surgelé, </a:t>
            </a:r>
            <a:r>
              <a:rPr lang="fr-FR" dirty="0" smtClean="0">
                <a:solidFill>
                  <a:schemeClr val="tx1"/>
                </a:solidFill>
              </a:rPr>
              <a:t>par sublimation)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7669552-photo-prise-de-cafe-instantane-en-poudre-et-les-grains-de-caf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4" r="17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9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Produits du café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799" y="2240280"/>
            <a:ext cx="4504831" cy="41371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Café décaféiné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 procédé fait appel au </a:t>
            </a:r>
            <a:r>
              <a:rPr lang="fr-FR" b="1" dirty="0" err="1" smtClean="0">
                <a:solidFill>
                  <a:srgbClr val="972109"/>
                </a:solidFill>
              </a:rPr>
              <a:t>dichlorure</a:t>
            </a:r>
            <a:r>
              <a:rPr lang="fr-FR" b="1" dirty="0" smtClean="0">
                <a:solidFill>
                  <a:srgbClr val="972109"/>
                </a:solidFill>
              </a:rPr>
              <a:t> de </a:t>
            </a:r>
            <a:r>
              <a:rPr lang="fr-FR" b="1" dirty="0" err="1" smtClean="0">
                <a:solidFill>
                  <a:srgbClr val="972109"/>
                </a:solidFill>
              </a:rPr>
              <a:t>métane</a:t>
            </a:r>
            <a:r>
              <a:rPr lang="fr-FR" dirty="0" smtClean="0">
                <a:solidFill>
                  <a:schemeClr val="tx1"/>
                </a:solidFill>
              </a:rPr>
              <a:t> (DCM)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grains crus sont </a:t>
            </a:r>
            <a:r>
              <a:rPr lang="fr-FR" b="1" dirty="0" smtClean="0">
                <a:solidFill>
                  <a:srgbClr val="972109"/>
                </a:solidFill>
              </a:rPr>
              <a:t>humidifiés</a:t>
            </a:r>
            <a:r>
              <a:rPr lang="fr-FR" dirty="0" smtClean="0">
                <a:solidFill>
                  <a:schemeClr val="tx1"/>
                </a:solidFill>
              </a:rPr>
              <a:t> à l’eau et sont </a:t>
            </a:r>
            <a:r>
              <a:rPr lang="fr-FR" b="1" dirty="0" smtClean="0">
                <a:solidFill>
                  <a:srgbClr val="972109"/>
                </a:solidFill>
              </a:rPr>
              <a:t>trempés</a:t>
            </a:r>
            <a:r>
              <a:rPr lang="fr-FR" dirty="0" smtClean="0">
                <a:solidFill>
                  <a:schemeClr val="tx1"/>
                </a:solidFill>
              </a:rPr>
              <a:t> pendant 30 min. dans le produit d’extraction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Traitement répété un certain nombre de fois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Après que la </a:t>
            </a:r>
            <a:r>
              <a:rPr lang="fr-FR" b="1" dirty="0" smtClean="0">
                <a:solidFill>
                  <a:srgbClr val="972109"/>
                </a:solidFill>
              </a:rPr>
              <a:t>caféine</a:t>
            </a:r>
            <a:r>
              <a:rPr lang="fr-FR" dirty="0" smtClean="0">
                <a:solidFill>
                  <a:schemeClr val="tx1"/>
                </a:solidFill>
              </a:rPr>
              <a:t> sera dissoute, le DCM est éliminé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grains sont ensuite </a:t>
            </a:r>
            <a:r>
              <a:rPr lang="fr-FR" b="1" dirty="0" smtClean="0">
                <a:solidFill>
                  <a:srgbClr val="972109"/>
                </a:solidFill>
              </a:rPr>
              <a:t>lavés</a:t>
            </a:r>
            <a:r>
              <a:rPr lang="fr-FR" dirty="0" smtClean="0">
                <a:solidFill>
                  <a:schemeClr val="tx1"/>
                </a:solidFill>
              </a:rPr>
              <a:t> longuement à la vapeur, afin d’éliminer des restes éventuels du produit dissolvant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grains sont ensuite </a:t>
            </a:r>
            <a:r>
              <a:rPr lang="fr-FR" b="1" dirty="0" smtClean="0">
                <a:solidFill>
                  <a:srgbClr val="972109"/>
                </a:solidFill>
              </a:rPr>
              <a:t>séchés</a:t>
            </a:r>
            <a:r>
              <a:rPr lang="fr-FR" dirty="0" smtClean="0">
                <a:solidFill>
                  <a:schemeClr val="tx1"/>
                </a:solidFill>
              </a:rPr>
              <a:t> à l’air chaud et refroidis à l’air froid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Pour terminer, le café est </a:t>
            </a:r>
            <a:r>
              <a:rPr lang="fr-FR" b="1" dirty="0" smtClean="0">
                <a:solidFill>
                  <a:srgbClr val="972109"/>
                </a:solidFill>
              </a:rPr>
              <a:t>torréfié</a:t>
            </a:r>
            <a:r>
              <a:rPr lang="fr-FR" dirty="0" smtClean="0">
                <a:solidFill>
                  <a:schemeClr val="tx1"/>
                </a:solidFill>
              </a:rPr>
              <a:t>, moulu et emballé selon la méthode usuelle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cafe-naturelement-decafein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68" b="-40668"/>
          <a:stretch>
            <a:fillRect/>
          </a:stretch>
        </p:blipFill>
        <p:spPr>
          <a:xfrm>
            <a:off x="5459807" y="2240280"/>
            <a:ext cx="3279132" cy="3877056"/>
          </a:xfrm>
        </p:spPr>
      </p:pic>
    </p:spTree>
    <p:extLst>
      <p:ext uri="{BB962C8B-B14F-4D97-AF65-F5344CB8AC3E}">
        <p14:creationId xmlns:p14="http://schemas.microsoft.com/office/powerpoint/2010/main" val="14725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Conseils pratiques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Une fois </a:t>
            </a:r>
            <a:r>
              <a:rPr lang="fr-FR" b="1" dirty="0" smtClean="0">
                <a:solidFill>
                  <a:srgbClr val="972109"/>
                </a:solidFill>
              </a:rPr>
              <a:t>torréfiés</a:t>
            </a:r>
            <a:r>
              <a:rPr lang="fr-FR" dirty="0" smtClean="0"/>
              <a:t>, les grains de café perdent rapidement leur arôme, de sorte qu’un </a:t>
            </a:r>
            <a:r>
              <a:rPr lang="fr-FR" b="1" dirty="0" smtClean="0">
                <a:solidFill>
                  <a:srgbClr val="972109"/>
                </a:solidFill>
              </a:rPr>
              <a:t>paquet ouvert</a:t>
            </a:r>
            <a:r>
              <a:rPr lang="fr-FR" dirty="0" smtClean="0"/>
              <a:t> doit être utilisé rapidement</a:t>
            </a:r>
          </a:p>
          <a:p>
            <a:r>
              <a:rPr lang="fr-FR" dirty="0" smtClean="0"/>
              <a:t>Eviter de moudre les grains à l’avance, et adapter le </a:t>
            </a:r>
            <a:r>
              <a:rPr lang="fr-FR" b="1" dirty="0" smtClean="0">
                <a:solidFill>
                  <a:srgbClr val="972109"/>
                </a:solidFill>
              </a:rPr>
              <a:t>degré de mouture</a:t>
            </a:r>
            <a:r>
              <a:rPr lang="fr-FR" dirty="0" smtClean="0"/>
              <a:t> au mode de préparation</a:t>
            </a:r>
          </a:p>
          <a:p>
            <a:r>
              <a:rPr lang="fr-FR" dirty="0" smtClean="0"/>
              <a:t>Utiliser exclusivement de l’</a:t>
            </a:r>
            <a:r>
              <a:rPr lang="fr-FR" b="1" dirty="0" smtClean="0">
                <a:solidFill>
                  <a:srgbClr val="972109"/>
                </a:solidFill>
              </a:rPr>
              <a:t>eau froide</a:t>
            </a:r>
          </a:p>
          <a:p>
            <a:r>
              <a:rPr lang="fr-FR" dirty="0" smtClean="0"/>
              <a:t>L’eau ne doit jamais bouillir</a:t>
            </a:r>
          </a:p>
          <a:p>
            <a:r>
              <a:rPr lang="fr-FR" dirty="0" smtClean="0"/>
              <a:t>Si elle est trop chaude, le café perd de son </a:t>
            </a:r>
            <a:r>
              <a:rPr lang="fr-FR" b="1" dirty="0" smtClean="0">
                <a:solidFill>
                  <a:srgbClr val="972109"/>
                </a:solidFill>
              </a:rPr>
              <a:t>arôme</a:t>
            </a:r>
            <a:r>
              <a:rPr lang="fr-FR" dirty="0" smtClean="0"/>
              <a:t> et devient </a:t>
            </a:r>
            <a:r>
              <a:rPr lang="fr-FR" b="1" dirty="0" smtClean="0">
                <a:solidFill>
                  <a:srgbClr val="972109"/>
                </a:solidFill>
              </a:rPr>
              <a:t>amer</a:t>
            </a:r>
          </a:p>
        </p:txBody>
      </p:sp>
      <p:pic>
        <p:nvPicPr>
          <p:cNvPr id="5" name="Espace réservé du contenu 4" descr="Tableau-toile-imprimee-cuisine-Cafe-et-grains-40X50cm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r="10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0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Conseils pratiques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Compter 5 g de café torréfié fraîchement moulu par 100 ml pour un </a:t>
            </a:r>
            <a:r>
              <a:rPr lang="fr-FR" b="1" dirty="0" smtClean="0">
                <a:solidFill>
                  <a:srgbClr val="972109"/>
                </a:solidFill>
              </a:rPr>
              <a:t>café filtre</a:t>
            </a:r>
          </a:p>
          <a:p>
            <a:r>
              <a:rPr lang="fr-FR" dirty="0" smtClean="0"/>
              <a:t>Compter 10 g pour un </a:t>
            </a:r>
            <a:r>
              <a:rPr lang="fr-FR" b="1" dirty="0" err="1" smtClean="0">
                <a:solidFill>
                  <a:srgbClr val="972109"/>
                </a:solidFill>
              </a:rPr>
              <a:t>espresso</a:t>
            </a:r>
            <a:r>
              <a:rPr lang="fr-FR" dirty="0" smtClean="0"/>
              <a:t> et 15 g pour un </a:t>
            </a:r>
            <a:r>
              <a:rPr lang="fr-FR" b="1" dirty="0" err="1" smtClean="0">
                <a:solidFill>
                  <a:srgbClr val="972109"/>
                </a:solidFill>
              </a:rPr>
              <a:t>ristretto</a:t>
            </a:r>
            <a:endParaRPr lang="fr-FR" b="1" dirty="0" smtClean="0">
              <a:solidFill>
                <a:srgbClr val="972109"/>
              </a:solidFill>
            </a:endParaRPr>
          </a:p>
          <a:p>
            <a:r>
              <a:rPr lang="fr-FR" dirty="0" smtClean="0"/>
              <a:t>La poudre de café instantané peut aussi se dissoudre à </a:t>
            </a:r>
            <a:r>
              <a:rPr lang="fr-FR" b="1" dirty="0" smtClean="0">
                <a:solidFill>
                  <a:srgbClr val="972109"/>
                </a:solidFill>
              </a:rPr>
              <a:t>froid</a:t>
            </a:r>
          </a:p>
          <a:p>
            <a:r>
              <a:rPr lang="fr-FR" dirty="0" smtClean="0"/>
              <a:t>Elle convient donc très bien pour préparer des entremets à l’arôme </a:t>
            </a:r>
            <a:r>
              <a:rPr lang="fr-FR" b="1" dirty="0" smtClean="0">
                <a:solidFill>
                  <a:srgbClr val="972109"/>
                </a:solidFill>
              </a:rPr>
              <a:t>moka</a:t>
            </a:r>
          </a:p>
        </p:txBody>
      </p:sp>
      <p:pic>
        <p:nvPicPr>
          <p:cNvPr id="6" name="Espace réservé du contenu 5" descr="eclair-caf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172" b="-26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4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Café en cuisine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b="1" dirty="0" smtClean="0">
                <a:solidFill>
                  <a:schemeClr val="accent5"/>
                </a:solidFill>
              </a:rPr>
              <a:t>moka</a:t>
            </a:r>
            <a:r>
              <a:rPr lang="fr-FR" dirty="0" smtClean="0"/>
              <a:t>, une variété de café dont le nom vient du port de </a:t>
            </a:r>
            <a:r>
              <a:rPr lang="fr-FR" b="1" dirty="0" smtClean="0">
                <a:solidFill>
                  <a:srgbClr val="972109"/>
                </a:solidFill>
              </a:rPr>
              <a:t>Yémen</a:t>
            </a:r>
          </a:p>
          <a:p>
            <a:r>
              <a:rPr lang="fr-FR" dirty="0" smtClean="0"/>
              <a:t>Glace moka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Café liégeois (café glacé)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Crème anglaise au café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Tourte moka (crème au beurre)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Vacherin glacé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Eclair au </a:t>
            </a:r>
            <a:r>
              <a:rPr lang="fr-FR" dirty="0" err="1" smtClean="0">
                <a:solidFill>
                  <a:schemeClr val="tx1"/>
                </a:solidFill>
              </a:rPr>
              <a:t>mocca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Bavarois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Tiramisu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Bûche de Noël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Confiserie (chocolats)</a:t>
            </a:r>
          </a:p>
        </p:txBody>
      </p:sp>
      <p:pic>
        <p:nvPicPr>
          <p:cNvPr id="5" name="Espace réservé du contenu 4" descr="img_02063_131001_000_00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1" r="-1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385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plus cher au monde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799" y="2240279"/>
            <a:ext cx="5029201" cy="4183247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Le </a:t>
            </a:r>
            <a:r>
              <a:rPr lang="fr-FR" b="1" dirty="0" err="1">
                <a:solidFill>
                  <a:schemeClr val="accent5"/>
                </a:solidFill>
              </a:rPr>
              <a:t>kopi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err="1">
                <a:solidFill>
                  <a:schemeClr val="accent5"/>
                </a:solidFill>
              </a:rPr>
              <a:t>luwak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dirty="0"/>
              <a:t>est un café récolté dans les excréments d'une </a:t>
            </a:r>
            <a:r>
              <a:rPr lang="fr-FR" b="1" dirty="0">
                <a:solidFill>
                  <a:srgbClr val="972109"/>
                </a:solidFill>
              </a:rPr>
              <a:t>civette asiatique</a:t>
            </a:r>
            <a:r>
              <a:rPr lang="fr-FR" dirty="0"/>
              <a:t>, le </a:t>
            </a:r>
            <a:r>
              <a:rPr lang="fr-FR" dirty="0" err="1"/>
              <a:t>luwak</a:t>
            </a:r>
            <a:r>
              <a:rPr lang="fr-FR" dirty="0"/>
              <a:t> </a:t>
            </a:r>
            <a:r>
              <a:rPr lang="fr-FR" dirty="0" smtClean="0"/>
              <a:t>de </a:t>
            </a:r>
            <a:r>
              <a:rPr lang="fr-FR" dirty="0"/>
              <a:t>la famille des viverridés, du fait d'une digestion quasi </a:t>
            </a:r>
            <a:r>
              <a:rPr lang="fr-FR" dirty="0" smtClean="0"/>
              <a:t>absente</a:t>
            </a:r>
            <a:endParaRPr lang="fr-FR" dirty="0"/>
          </a:p>
          <a:p>
            <a:r>
              <a:rPr lang="fr-FR" dirty="0"/>
              <a:t>La civette consomme </a:t>
            </a:r>
            <a:r>
              <a:rPr lang="fr-FR" dirty="0" smtClean="0"/>
              <a:t>les </a:t>
            </a:r>
            <a:r>
              <a:rPr lang="fr-FR" dirty="0"/>
              <a:t>cerises du </a:t>
            </a:r>
            <a:r>
              <a:rPr lang="fr-FR" b="1" dirty="0">
                <a:solidFill>
                  <a:srgbClr val="972109"/>
                </a:solidFill>
              </a:rPr>
              <a:t>caféier</a:t>
            </a:r>
            <a:r>
              <a:rPr lang="fr-FR" dirty="0"/>
              <a:t>, digérant leur pulpe mais pas leur noyau, qui se retrouve dans ses </a:t>
            </a:r>
            <a:r>
              <a:rPr lang="fr-FR" b="1" dirty="0" smtClean="0">
                <a:solidFill>
                  <a:srgbClr val="972109"/>
                </a:solidFill>
              </a:rPr>
              <a:t>excréments</a:t>
            </a:r>
          </a:p>
          <a:p>
            <a:r>
              <a:rPr lang="fr-FR" dirty="0" smtClean="0"/>
              <a:t>Dans </a:t>
            </a:r>
            <a:r>
              <a:rPr lang="fr-FR" dirty="0"/>
              <a:t>le tube digestif du </a:t>
            </a:r>
            <a:r>
              <a:rPr lang="fr-FR" dirty="0" err="1"/>
              <a:t>Luwak</a:t>
            </a:r>
            <a:r>
              <a:rPr lang="fr-FR" dirty="0"/>
              <a:t>, les </a:t>
            </a:r>
            <a:r>
              <a:rPr lang="fr-FR" b="1" dirty="0">
                <a:solidFill>
                  <a:srgbClr val="972109"/>
                </a:solidFill>
              </a:rPr>
              <a:t>sucs gastriques</a:t>
            </a:r>
            <a:r>
              <a:rPr lang="fr-FR" dirty="0"/>
              <a:t> </a:t>
            </a:r>
            <a:r>
              <a:rPr lang="fr-FR" dirty="0" smtClean="0"/>
              <a:t>(composés </a:t>
            </a:r>
            <a:r>
              <a:rPr lang="fr-FR" dirty="0"/>
              <a:t>d'enzymes qui divisent les chaînes de protéines en chaînes plus petites ou en acides aminés </a:t>
            </a:r>
            <a:r>
              <a:rPr lang="fr-FR" dirty="0" smtClean="0"/>
              <a:t>individuels) font </a:t>
            </a:r>
            <a:r>
              <a:rPr lang="fr-FR" dirty="0"/>
              <a:t>subir une transformation bénéfique aux arômes des grains de </a:t>
            </a:r>
            <a:r>
              <a:rPr lang="fr-FR" dirty="0" smtClean="0"/>
              <a:t>café</a:t>
            </a:r>
            <a:endParaRPr lang="fr-FR" dirty="0"/>
          </a:p>
          <a:p>
            <a:r>
              <a:rPr lang="fr-FR" dirty="0"/>
              <a:t>P</a:t>
            </a:r>
            <a:r>
              <a:rPr lang="fr-FR" dirty="0" smtClean="0"/>
              <a:t>roduit </a:t>
            </a:r>
            <a:r>
              <a:rPr lang="fr-FR" dirty="0"/>
              <a:t>essentiellement dans </a:t>
            </a:r>
            <a:r>
              <a:rPr lang="fr-FR" b="1" dirty="0">
                <a:solidFill>
                  <a:srgbClr val="972109"/>
                </a:solidFill>
              </a:rPr>
              <a:t>l'archipel indonésien</a:t>
            </a:r>
            <a:r>
              <a:rPr lang="fr-FR" dirty="0"/>
              <a:t>, à Sumatra, Java, Bali, Sulawesi, aux Philippines et dans le Timor </a:t>
            </a:r>
            <a:r>
              <a:rPr lang="fr-FR" dirty="0" smtClean="0"/>
              <a:t>oriental</a:t>
            </a:r>
          </a:p>
          <a:p>
            <a:r>
              <a:rPr lang="fr-FR" dirty="0" smtClean="0"/>
              <a:t>Le </a:t>
            </a:r>
            <a:r>
              <a:rPr lang="fr-FR" dirty="0"/>
              <a:t>kilogramme vaut parfois plus de 1 000 US</a:t>
            </a:r>
            <a:r>
              <a:rPr lang="fr-FR" dirty="0" smtClean="0"/>
              <a:t>$</a:t>
            </a:r>
            <a:endParaRPr lang="fr-FR" dirty="0"/>
          </a:p>
        </p:txBody>
      </p:sp>
      <p:pic>
        <p:nvPicPr>
          <p:cNvPr id="5" name="Image 4" descr="220px-Kopi_luwak_090910-0075_lam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21" y="4367466"/>
            <a:ext cx="2360880" cy="2081867"/>
          </a:xfrm>
          <a:prstGeom prst="rect">
            <a:avLst/>
          </a:prstGeom>
        </p:spPr>
      </p:pic>
      <p:pic>
        <p:nvPicPr>
          <p:cNvPr id="6" name="Image 5" descr="220px-Marapatt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21" y="2187077"/>
            <a:ext cx="2360880" cy="196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Une des boissons excitantes les plus </a:t>
            </a:r>
            <a:r>
              <a:rPr lang="fr-FR" b="1" dirty="0" smtClean="0">
                <a:solidFill>
                  <a:schemeClr val="accent5"/>
                </a:solidFill>
              </a:rPr>
              <a:t>anciennes</a:t>
            </a:r>
          </a:p>
          <a:p>
            <a:r>
              <a:rPr lang="fr-FR" dirty="0" smtClean="0"/>
              <a:t>Bien qu’il n’ait aucune valeur nutritive, il fait aujourd’hui partie intégrante de l’offre de denrées alimentaires, avant tout pour le </a:t>
            </a:r>
            <a:r>
              <a:rPr lang="fr-FR" b="1" dirty="0" smtClean="0">
                <a:solidFill>
                  <a:srgbClr val="972109"/>
                </a:solidFill>
              </a:rPr>
              <a:t>plaisir</a:t>
            </a:r>
            <a:r>
              <a:rPr lang="fr-FR" dirty="0" smtClean="0"/>
              <a:t> qu’il procure</a:t>
            </a:r>
            <a:endParaRPr lang="fr-FR" dirty="0"/>
          </a:p>
        </p:txBody>
      </p:sp>
      <p:pic>
        <p:nvPicPr>
          <p:cNvPr id="12" name="Espace réservé du contenu 11" descr="nespresso_300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r="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5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Café vert ou brut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Le café est obtenu à partir des graines du </a:t>
            </a:r>
            <a:r>
              <a:rPr lang="fr-FR" b="1" dirty="0" smtClean="0">
                <a:solidFill>
                  <a:schemeClr val="accent5"/>
                </a:solidFill>
              </a:rPr>
              <a:t>caféier</a:t>
            </a:r>
            <a:r>
              <a:rPr lang="fr-FR" dirty="0" smtClean="0"/>
              <a:t> fermentées, nettoyées, séchées et torréfiées</a:t>
            </a:r>
          </a:p>
          <a:p>
            <a:r>
              <a:rPr lang="fr-FR" dirty="0"/>
              <a:t>O</a:t>
            </a:r>
            <a:r>
              <a:rPr lang="fr-FR" dirty="0" smtClean="0"/>
              <a:t>n plante principalement </a:t>
            </a:r>
            <a:r>
              <a:rPr lang="fr-FR" b="1" dirty="0" smtClean="0">
                <a:solidFill>
                  <a:srgbClr val="972109"/>
                </a:solidFill>
              </a:rPr>
              <a:t>deux variétés </a:t>
            </a:r>
            <a:r>
              <a:rPr lang="fr-FR" dirty="0" smtClean="0"/>
              <a:t>de caféiers dans le monde :</a:t>
            </a:r>
          </a:p>
          <a:p>
            <a:pPr>
              <a:buFont typeface="Wingdings" charset="2"/>
              <a:buChar char="Ø"/>
            </a:pPr>
            <a:r>
              <a:rPr lang="fr-FR" b="1" u="sng" dirty="0" smtClean="0">
                <a:solidFill>
                  <a:srgbClr val="FF0000"/>
                </a:solidFill>
              </a:rPr>
              <a:t>Arabica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  <a:r>
              <a:rPr lang="fr-FR" dirty="0" smtClean="0"/>
              <a:t> arôme léger et saveur équilibrée (3/4 de la production mondiale)</a:t>
            </a:r>
          </a:p>
          <a:p>
            <a:pPr>
              <a:buFont typeface="Wingdings" charset="2"/>
              <a:buChar char="Ø"/>
            </a:pPr>
            <a:r>
              <a:rPr lang="fr-FR" b="1" u="sng" dirty="0" smtClean="0">
                <a:solidFill>
                  <a:srgbClr val="FF0000"/>
                </a:solidFill>
              </a:rPr>
              <a:t>Robusta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  <a:r>
              <a:rPr lang="fr-FR" dirty="0" smtClean="0"/>
              <a:t> saveur plus terreuse et arôme plus rude (1/4 de la production mondiale)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On trouve aussi le </a:t>
            </a:r>
            <a:r>
              <a:rPr lang="fr-FR" b="1" dirty="0" smtClean="0">
                <a:solidFill>
                  <a:schemeClr val="accent5"/>
                </a:solidFill>
              </a:rPr>
              <a:t>Bio</a:t>
            </a:r>
            <a:r>
              <a:rPr lang="fr-FR" dirty="0" smtClean="0"/>
              <a:t> et le </a:t>
            </a:r>
            <a:r>
              <a:rPr lang="fr-FR" b="1" dirty="0" err="1" smtClean="0">
                <a:solidFill>
                  <a:srgbClr val="972109"/>
                </a:solidFill>
              </a:rPr>
              <a:t>Fairtrade</a:t>
            </a:r>
            <a:r>
              <a:rPr lang="fr-FR" dirty="0" smtClean="0"/>
              <a:t> (Max </a:t>
            </a:r>
            <a:r>
              <a:rPr lang="fr-FR" dirty="0" err="1" smtClean="0"/>
              <a:t>Havelaar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" name="Espace réservé du contenu 4" descr="111448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65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Provenance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Le café est </a:t>
            </a:r>
            <a:r>
              <a:rPr lang="fr-FR" b="1" dirty="0" smtClean="0">
                <a:solidFill>
                  <a:srgbClr val="972109"/>
                </a:solidFill>
              </a:rPr>
              <a:t>originaire</a:t>
            </a:r>
            <a:r>
              <a:rPr lang="fr-FR" dirty="0" smtClean="0"/>
              <a:t> d’Ethiopie en Afrique</a:t>
            </a:r>
          </a:p>
          <a:p>
            <a:r>
              <a:rPr lang="fr-FR" dirty="0" smtClean="0"/>
              <a:t>Brésil</a:t>
            </a:r>
          </a:p>
          <a:p>
            <a:r>
              <a:rPr lang="fr-FR" dirty="0" smtClean="0"/>
              <a:t>Guatemala</a:t>
            </a:r>
          </a:p>
          <a:p>
            <a:r>
              <a:rPr lang="fr-FR" dirty="0" smtClean="0"/>
              <a:t>Haïti</a:t>
            </a:r>
          </a:p>
          <a:p>
            <a:r>
              <a:rPr lang="fr-FR" dirty="0" smtClean="0"/>
              <a:t>Kenya</a:t>
            </a:r>
          </a:p>
          <a:p>
            <a:r>
              <a:rPr lang="fr-FR" dirty="0" smtClean="0"/>
              <a:t>Costa Rica</a:t>
            </a:r>
            <a:endParaRPr lang="fr-FR" dirty="0"/>
          </a:p>
        </p:txBody>
      </p:sp>
      <p:pic>
        <p:nvPicPr>
          <p:cNvPr id="5" name="Espace réservé du contenu 4" descr="440px-Carte_Coffea_robusta_arabic.svg.pn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858" b="-52858"/>
          <a:stretch>
            <a:fillRect/>
          </a:stretch>
        </p:blipFill>
        <p:spPr/>
      </p:pic>
      <p:sp>
        <p:nvSpPr>
          <p:cNvPr id="6" name="ZoneTexte 5"/>
          <p:cNvSpPr txBox="1"/>
          <p:nvPr/>
        </p:nvSpPr>
        <p:spPr>
          <a:xfrm>
            <a:off x="4489704" y="5197323"/>
            <a:ext cx="411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/>
              <a:t>Répartition géographique des différentes cultures </a:t>
            </a:r>
            <a:endParaRPr lang="fr-FR" sz="1400" b="1" i="1" dirty="0" smtClean="0"/>
          </a:p>
          <a:p>
            <a:r>
              <a:rPr lang="fr-FR" sz="1400" b="1" i="1" dirty="0" smtClean="0"/>
              <a:t>(</a:t>
            </a:r>
            <a:r>
              <a:rPr lang="fr-FR" sz="1400" b="1" i="1" dirty="0"/>
              <a:t>r : robusta, a : arabica, m : robusta &amp; arabica</a:t>
            </a:r>
            <a:r>
              <a:rPr lang="fr-FR" sz="1400" b="1" i="1" dirty="0" smtClean="0"/>
              <a:t>)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412928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Réception et stockage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Réception</a:t>
            </a:r>
          </a:p>
          <a:p>
            <a:r>
              <a:rPr lang="fr-FR" dirty="0" smtClean="0"/>
              <a:t>Contrôler l’intégrité des </a:t>
            </a:r>
            <a:r>
              <a:rPr lang="fr-FR" b="1" dirty="0" smtClean="0">
                <a:solidFill>
                  <a:schemeClr val="accent5"/>
                </a:solidFill>
              </a:rPr>
              <a:t>emballages</a:t>
            </a:r>
          </a:p>
          <a:p>
            <a:r>
              <a:rPr lang="fr-FR" dirty="0" smtClean="0"/>
              <a:t>Contrôler les </a:t>
            </a:r>
            <a:r>
              <a:rPr lang="fr-FR" b="1" dirty="0" smtClean="0">
                <a:solidFill>
                  <a:srgbClr val="972109"/>
                </a:solidFill>
              </a:rPr>
              <a:t>DLC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Stockage</a:t>
            </a:r>
          </a:p>
          <a:p>
            <a:r>
              <a:rPr lang="fr-FR" b="1" dirty="0" smtClean="0">
                <a:solidFill>
                  <a:srgbClr val="972109"/>
                </a:solidFill>
              </a:rPr>
              <a:t>Economat</a:t>
            </a:r>
          </a:p>
          <a:p>
            <a:r>
              <a:rPr lang="fr-FR" dirty="0" smtClean="0"/>
              <a:t>Ouvert, doit être utilisé rapidement</a:t>
            </a:r>
            <a:endParaRPr lang="fr-FR" dirty="0"/>
          </a:p>
        </p:txBody>
      </p:sp>
      <p:pic>
        <p:nvPicPr>
          <p:cNvPr id="5" name="Espace réservé du contenu 4" descr="boite-en-metal-gourmet-cafe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2" b="-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87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Culture et récolte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</a:t>
            </a:r>
            <a:r>
              <a:rPr lang="fr-FR" b="1" dirty="0" smtClean="0">
                <a:solidFill>
                  <a:srgbClr val="972109"/>
                </a:solidFill>
              </a:rPr>
              <a:t>caféier</a:t>
            </a:r>
            <a:r>
              <a:rPr lang="fr-FR" dirty="0" smtClean="0"/>
              <a:t> est un arbuste à feuilles persistantes qui pousse dans les zones tropicales (entre 600 et 1200 m d’altitude)</a:t>
            </a:r>
          </a:p>
          <a:p>
            <a:r>
              <a:rPr lang="fr-FR" dirty="0" smtClean="0"/>
              <a:t>Il faut attendre </a:t>
            </a:r>
            <a:r>
              <a:rPr lang="fr-FR" b="1" dirty="0" smtClean="0">
                <a:solidFill>
                  <a:srgbClr val="972109"/>
                </a:solidFill>
              </a:rPr>
              <a:t>6 ans </a:t>
            </a:r>
            <a:r>
              <a:rPr lang="fr-FR" dirty="0" smtClean="0"/>
              <a:t>pour obtenir une bonne récolte</a:t>
            </a:r>
          </a:p>
          <a:p>
            <a:r>
              <a:rPr lang="fr-FR" dirty="0" smtClean="0"/>
              <a:t>Après on peut compter généralement </a:t>
            </a:r>
            <a:r>
              <a:rPr lang="fr-FR" b="1" dirty="0" smtClean="0">
                <a:solidFill>
                  <a:srgbClr val="972109"/>
                </a:solidFill>
              </a:rPr>
              <a:t>3 récoltes par an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fruit du caféier est appelé la </a:t>
            </a:r>
            <a:r>
              <a:rPr lang="fr-FR" b="1" dirty="0" smtClean="0">
                <a:solidFill>
                  <a:srgbClr val="972109"/>
                </a:solidFill>
              </a:rPr>
              <a:t>cerise</a:t>
            </a:r>
            <a:endParaRPr lang="fr-FR" b="1" dirty="0">
              <a:solidFill>
                <a:srgbClr val="972109"/>
              </a:solidFill>
            </a:endParaRPr>
          </a:p>
        </p:txBody>
      </p:sp>
      <p:pic>
        <p:nvPicPr>
          <p:cNvPr id="5" name="Espace réservé du contenu 4" descr="495px-Coffee_plant_Uganda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86" r="-57586"/>
          <a:stretch>
            <a:fillRect/>
          </a:stretch>
        </p:blipFill>
        <p:spPr>
          <a:xfrm>
            <a:off x="4645151" y="2240280"/>
            <a:ext cx="4220410" cy="2377478"/>
          </a:xfrm>
        </p:spPr>
      </p:pic>
      <p:pic>
        <p:nvPicPr>
          <p:cNvPr id="6" name="Image 5" descr="cafei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05" y="4748018"/>
            <a:ext cx="2483330" cy="18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Traitement (se fait toujours sur place, après la récolte)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Traitement à sec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(café non lavé)</a:t>
            </a:r>
          </a:p>
          <a:p>
            <a:r>
              <a:rPr lang="fr-FR" dirty="0" smtClean="0"/>
              <a:t>Les cerises de café sont </a:t>
            </a:r>
            <a:r>
              <a:rPr lang="fr-FR" b="1" dirty="0" smtClean="0">
                <a:solidFill>
                  <a:schemeClr val="accent5"/>
                </a:solidFill>
              </a:rPr>
              <a:t>séchées</a:t>
            </a:r>
            <a:r>
              <a:rPr lang="fr-FR" dirty="0" smtClean="0"/>
              <a:t> pendant 2 à 3 semaines au soleil</a:t>
            </a:r>
          </a:p>
          <a:p>
            <a:r>
              <a:rPr lang="fr-FR" dirty="0" smtClean="0"/>
              <a:t>Puis </a:t>
            </a:r>
            <a:r>
              <a:rPr lang="fr-FR" b="1" dirty="0" smtClean="0">
                <a:solidFill>
                  <a:srgbClr val="972109"/>
                </a:solidFill>
              </a:rPr>
              <a:t>broyées</a:t>
            </a:r>
            <a:r>
              <a:rPr lang="fr-FR" dirty="0" smtClean="0"/>
              <a:t> à la machine pour en détacher les grains</a:t>
            </a:r>
          </a:p>
          <a:p>
            <a:r>
              <a:rPr lang="fr-FR" dirty="0" smtClean="0"/>
              <a:t>Le café vert est ensuite </a:t>
            </a:r>
            <a:r>
              <a:rPr lang="fr-FR" b="1" dirty="0" smtClean="0">
                <a:solidFill>
                  <a:srgbClr val="972109"/>
                </a:solidFill>
              </a:rPr>
              <a:t>nettoyé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972109"/>
                </a:solidFill>
              </a:rPr>
              <a:t>trié</a:t>
            </a:r>
            <a:r>
              <a:rPr lang="fr-FR" dirty="0" smtClean="0"/>
              <a:t> selon la taille et la couleur</a:t>
            </a:r>
            <a:endParaRPr lang="fr-FR" dirty="0"/>
          </a:p>
        </p:txBody>
      </p:sp>
      <p:pic>
        <p:nvPicPr>
          <p:cNvPr id="5" name="Espace réservé du contenu 4" descr="traitement_cafe_voie_sech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20" r="-30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62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Traitement (se fait toujours sur place, après la récolte)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Traitement à l’eau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(café lavé)</a:t>
            </a:r>
          </a:p>
          <a:p>
            <a:r>
              <a:rPr lang="fr-FR" dirty="0" smtClean="0"/>
              <a:t>Les cerises de café sont </a:t>
            </a:r>
            <a:r>
              <a:rPr lang="fr-FR" b="1" dirty="0" smtClean="0">
                <a:solidFill>
                  <a:schemeClr val="accent5"/>
                </a:solidFill>
              </a:rPr>
              <a:t>stockées</a:t>
            </a:r>
            <a:r>
              <a:rPr lang="fr-FR" dirty="0" smtClean="0">
                <a:solidFill>
                  <a:schemeClr val="tx1"/>
                </a:solidFill>
              </a:rPr>
              <a:t> une nuit dans des réservoirs d’eau pour gonfler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Puis passées dans une machine pour retirer la pulpe dont les restes sont éliminés par </a:t>
            </a:r>
            <a:r>
              <a:rPr lang="fr-FR" b="1" dirty="0" smtClean="0">
                <a:solidFill>
                  <a:srgbClr val="972109"/>
                </a:solidFill>
              </a:rPr>
              <a:t>fermentation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Cette fermentation a une influence décisive sur l’arôme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grains de café vert ainsi obtenus sont ensuite </a:t>
            </a:r>
            <a:r>
              <a:rPr lang="fr-FR" b="1" dirty="0" smtClean="0">
                <a:solidFill>
                  <a:srgbClr val="972109"/>
                </a:solidFill>
              </a:rPr>
              <a:t>lavés</a:t>
            </a:r>
            <a:r>
              <a:rPr lang="fr-FR" dirty="0" smtClean="0">
                <a:solidFill>
                  <a:schemeClr val="tx1"/>
                </a:solidFill>
              </a:rPr>
              <a:t>, puis </a:t>
            </a:r>
            <a:r>
              <a:rPr lang="fr-FR" b="1" dirty="0" smtClean="0">
                <a:solidFill>
                  <a:srgbClr val="972109"/>
                </a:solidFill>
              </a:rPr>
              <a:t>séchés</a:t>
            </a:r>
            <a:r>
              <a:rPr lang="fr-FR" dirty="0" smtClean="0">
                <a:solidFill>
                  <a:schemeClr val="tx1"/>
                </a:solidFill>
              </a:rPr>
              <a:t> au soleil ou à la machine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 descr="traitement_cafe_voie_humide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28" r="-29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94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Traitement (se fait toujours sur place, après la récolte)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Quel que soit la mode de traitement, les grains de café sont finalement </a:t>
            </a:r>
            <a:r>
              <a:rPr lang="fr-FR" b="1" dirty="0" smtClean="0">
                <a:solidFill>
                  <a:srgbClr val="972109"/>
                </a:solidFill>
              </a:rPr>
              <a:t>décortiqués</a:t>
            </a:r>
            <a:r>
              <a:rPr lang="fr-FR" dirty="0" smtClean="0"/>
              <a:t> pour retirer la couche de parchemin et la pellicule argentée qui les enveloppe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café est mis en </a:t>
            </a:r>
            <a:r>
              <a:rPr lang="fr-FR" b="1" dirty="0" smtClean="0">
                <a:solidFill>
                  <a:srgbClr val="972109"/>
                </a:solidFill>
              </a:rPr>
              <a:t>sacs</a:t>
            </a:r>
            <a:r>
              <a:rPr lang="fr-FR" dirty="0" smtClean="0">
                <a:solidFill>
                  <a:schemeClr val="tx1"/>
                </a:solidFill>
              </a:rPr>
              <a:t> pour être commercialisé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Espace réservé du contenu 4" descr="sac-cafe-grain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93" r="-23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26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vre relié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Livre relié.thmx</Template>
  <TotalTime>142</TotalTime>
  <Words>1007</Words>
  <Application>Microsoft Office PowerPoint</Application>
  <PresentationFormat>Affichage à l'écran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Livre relié</vt:lpstr>
      <vt:lpstr>Café</vt:lpstr>
      <vt:lpstr>Généralités</vt:lpstr>
      <vt:lpstr>Café vert ou brut</vt:lpstr>
      <vt:lpstr>Provenance</vt:lpstr>
      <vt:lpstr>Réception et stockage</vt:lpstr>
      <vt:lpstr>Culture et récolte</vt:lpstr>
      <vt:lpstr>Traitement (se fait toujours sur place, après la récolte)</vt:lpstr>
      <vt:lpstr>Traitement (se fait toujours sur place, après la récolte)</vt:lpstr>
      <vt:lpstr>Traitement (se fait toujours sur place, après la récolte)</vt:lpstr>
      <vt:lpstr>Café</vt:lpstr>
      <vt:lpstr>Composants</vt:lpstr>
      <vt:lpstr>Produits du café</vt:lpstr>
      <vt:lpstr>Produits du café</vt:lpstr>
      <vt:lpstr>Conseils pratiques</vt:lpstr>
      <vt:lpstr>Conseils pratiques</vt:lpstr>
      <vt:lpstr>Café en cuisine</vt:lpstr>
      <vt:lpstr>Le plus cher au monde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</dc:title>
  <dc:creator>Cardinaux Yan</dc:creator>
  <cp:lastModifiedBy>cardinaux</cp:lastModifiedBy>
  <cp:revision>45</cp:revision>
  <dcterms:created xsi:type="dcterms:W3CDTF">2014-01-03T11:08:28Z</dcterms:created>
  <dcterms:modified xsi:type="dcterms:W3CDTF">2015-01-05T07:14:14Z</dcterms:modified>
</cp:coreProperties>
</file>