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smtClean="0"/>
              <a:t>Produits de développement</a:t>
            </a:r>
            <a:endParaRPr lang="fr-CH" u="sng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ctr"/>
            <a:r>
              <a:rPr lang="fr-CH" dirty="0" smtClean="0"/>
              <a:t>Biologiques   = levure de boulangerie</a:t>
            </a:r>
          </a:p>
          <a:p>
            <a:pPr algn="ctr"/>
            <a:endParaRPr lang="fr-CH" dirty="0" smtClean="0"/>
          </a:p>
          <a:p>
            <a:pPr marL="0" indent="0" algn="ctr">
              <a:buNone/>
            </a:pPr>
            <a:endParaRPr lang="fr-CH" dirty="0"/>
          </a:p>
          <a:p>
            <a:pPr algn="ctr"/>
            <a:r>
              <a:rPr lang="fr-CH" dirty="0" smtClean="0"/>
              <a:t>Chimiques = poudre à lever</a:t>
            </a:r>
          </a:p>
          <a:p>
            <a:pPr algn="ctr"/>
            <a:endParaRPr lang="fr-CH" dirty="0" smtClean="0"/>
          </a:p>
          <a:p>
            <a:pPr marL="0" indent="0" algn="ctr">
              <a:buNone/>
            </a:pPr>
            <a:endParaRPr lang="fr-CH" dirty="0"/>
          </a:p>
          <a:p>
            <a:pPr algn="ctr"/>
            <a:r>
              <a:rPr lang="fr-CH" dirty="0" smtClean="0"/>
              <a:t>Physiques = air et eau</a:t>
            </a:r>
          </a:p>
          <a:p>
            <a:pPr algn="ctr"/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005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b="1" u="sng" dirty="0" smtClean="0"/>
              <a:t>Produits de développement biologiques</a:t>
            </a:r>
            <a:br>
              <a:rPr lang="fr-CH" sz="3600" b="1" u="sng" dirty="0" smtClean="0"/>
            </a:br>
            <a:endParaRPr lang="fr-CH" sz="3600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CH" b="1" dirty="0" smtClean="0"/>
              <a:t>Levure de boulangerie</a:t>
            </a:r>
            <a:endParaRPr lang="fr-CH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282236" y="1340768"/>
            <a:ext cx="4754260" cy="5354163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Elle se nourrit </a:t>
            </a:r>
            <a:r>
              <a:rPr lang="fr-FR" sz="2400" u="sng" dirty="0"/>
              <a:t>du sucre et principalement du glucose contenu dans la farine </a:t>
            </a:r>
            <a:r>
              <a:rPr lang="fr-FR" sz="2400" dirty="0"/>
              <a:t>provoquant une réaction chimique. </a:t>
            </a:r>
            <a:endParaRPr lang="fr-FR" sz="2400" dirty="0" smtClean="0"/>
          </a:p>
          <a:p>
            <a:r>
              <a:rPr lang="fr-FR" sz="2400" dirty="0" smtClean="0"/>
              <a:t>Elle </a:t>
            </a:r>
            <a:r>
              <a:rPr lang="fr-FR" sz="2400" dirty="0"/>
              <a:t>n’a pas besoin nécessairement de chaleur pour agir. </a:t>
            </a:r>
            <a:endParaRPr lang="fr-FR" sz="2400" dirty="0" smtClean="0"/>
          </a:p>
          <a:p>
            <a:r>
              <a:rPr lang="fr-FR" sz="2400" dirty="0" smtClean="0"/>
              <a:t>Il </a:t>
            </a:r>
            <a:r>
              <a:rPr lang="fr-FR" sz="2400" dirty="0"/>
              <a:t>suffit de laisser reposer la pâte à </a:t>
            </a:r>
            <a:r>
              <a:rPr lang="fr-FR" sz="2400" u="sng" dirty="0"/>
              <a:t>température </a:t>
            </a:r>
            <a:r>
              <a:rPr lang="fr-FR" sz="2400" u="sng" dirty="0" smtClean="0"/>
              <a:t>ambiante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La </a:t>
            </a:r>
            <a:r>
              <a:rPr lang="fr-FR" sz="2400" dirty="0"/>
              <a:t>levure de boulanger demande un certain temps pour lever : </a:t>
            </a:r>
            <a:r>
              <a:rPr lang="fr-FR" sz="2400" u="sng" dirty="0" smtClean="0"/>
              <a:t>environ </a:t>
            </a:r>
            <a:r>
              <a:rPr lang="fr-FR" sz="2400" u="sng" dirty="0"/>
              <a:t>2 à 3 heures</a:t>
            </a:r>
            <a:r>
              <a:rPr lang="fr-FR" sz="2400" u="sng" dirty="0" smtClean="0"/>
              <a:t>.</a:t>
            </a:r>
          </a:p>
          <a:p>
            <a:r>
              <a:rPr lang="fr-FR" sz="2400" u="sng" dirty="0" smtClean="0"/>
              <a:t>1 cube de 43 g pour 1 kg de farine</a:t>
            </a:r>
          </a:p>
          <a:p>
            <a:r>
              <a:rPr lang="fr-FR" sz="2400" u="sng" dirty="0" smtClean="0"/>
              <a:t>10 à 15 g de poudre pou 1 kg</a:t>
            </a:r>
            <a:endParaRPr lang="fr-CH" sz="2400" u="sng" dirty="0"/>
          </a:p>
          <a:p>
            <a:endParaRPr lang="fr-CH" dirty="0"/>
          </a:p>
        </p:txBody>
      </p:sp>
      <p:pic>
        <p:nvPicPr>
          <p:cNvPr id="6" name="Image 5" descr="Les levures : les connaitre, les choisir, les utilis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0700"/>
            <a:ext cx="2092265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Les levures : les connaitre, les choisir, les utilis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94" y="2624090"/>
            <a:ext cx="1876242" cy="239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03" y="5096478"/>
            <a:ext cx="1474945" cy="12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72202" y="6325599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Ne pas mélanger avec le sel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4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media.meltyfood.fr/article-895426-ajust_930/les-boules-de-berlin-un-gouter-gourman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7" y="295037"/>
            <a:ext cx="4464496" cy="308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http://p0.storage.canalblog.com/09/41/830356/741623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9" y="260648"/>
            <a:ext cx="3160395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l_fi" descr="http://www.tribugourmande.com/photos/recette_1211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682365" cy="27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l_fi" descr="http://www.atelierdupain.fr/wp-content/uploads/2013/07/Pa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15" y="4230325"/>
            <a:ext cx="3570605" cy="2303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1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b="1" u="sng" dirty="0" smtClean="0"/>
              <a:t>Produits de développement chimiques</a:t>
            </a:r>
            <a:endParaRPr lang="fr-CH" sz="3200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H" sz="4000" b="1" dirty="0" smtClean="0"/>
              <a:t>Poudre à lever</a:t>
            </a:r>
          </a:p>
          <a:p>
            <a:endParaRPr lang="fr-CH" sz="2400" b="1" dirty="0"/>
          </a:p>
          <a:p>
            <a:endParaRPr lang="fr-CH" sz="24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5063380" cy="518457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Elle nécessite de </a:t>
            </a:r>
            <a:r>
              <a:rPr lang="fr-FR" u="sng" dirty="0"/>
              <a:t>l’humidité et de la chaleur </a:t>
            </a:r>
            <a:r>
              <a:rPr lang="fr-FR" dirty="0"/>
              <a:t>pour être efficace</a:t>
            </a:r>
            <a:r>
              <a:rPr lang="fr-FR" dirty="0" smtClean="0"/>
              <a:t>. </a:t>
            </a:r>
            <a:endParaRPr lang="fr-CH" dirty="0"/>
          </a:p>
          <a:p>
            <a:r>
              <a:rPr lang="fr-FR" dirty="0"/>
              <a:t>Au contact de la pâte, </a:t>
            </a:r>
            <a:r>
              <a:rPr lang="fr-FR" u="sng" dirty="0"/>
              <a:t>le bicarbonate de soude</a:t>
            </a:r>
            <a:r>
              <a:rPr lang="fr-FR" dirty="0"/>
              <a:t> qui rentre dans la composition de la levure, commence à </a:t>
            </a:r>
            <a:r>
              <a:rPr lang="fr-FR" u="sng" dirty="0"/>
              <a:t>dégager un court instant du gaz carbonique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Il n’attend plus que </a:t>
            </a:r>
            <a:r>
              <a:rPr lang="fr-FR" u="sng" dirty="0"/>
              <a:t>la chaleur du four pour agir</a:t>
            </a:r>
            <a:r>
              <a:rPr lang="fr-FR" dirty="0"/>
              <a:t> totalement et offrir une pâte aérienne par l’apparition de petites bulles.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fois incorporée dans la pâte à gâteau, </a:t>
            </a:r>
            <a:r>
              <a:rPr lang="fr-FR" u="sng" dirty="0"/>
              <a:t>enfournez rapidement sans quoi vous perdriez l’action de la levure</a:t>
            </a:r>
            <a:r>
              <a:rPr lang="fr-FR" dirty="0"/>
              <a:t>.</a:t>
            </a:r>
            <a:endParaRPr lang="fr-CH" dirty="0"/>
          </a:p>
          <a:p>
            <a:r>
              <a:rPr lang="fr-FR" u="sng" dirty="0"/>
              <a:t>2</a:t>
            </a:r>
            <a:r>
              <a:rPr lang="fr-FR" u="sng" dirty="0" smtClean="0"/>
              <a:t>0 </a:t>
            </a:r>
            <a:r>
              <a:rPr lang="fr-FR" u="sng" dirty="0"/>
              <a:t>g de levure chimique pour </a:t>
            </a:r>
            <a:r>
              <a:rPr lang="fr-FR" u="sng" dirty="0" smtClean="0"/>
              <a:t>1kg </a:t>
            </a:r>
            <a:r>
              <a:rPr lang="fr-FR" u="sng" dirty="0"/>
              <a:t>de farine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est préférable de </a:t>
            </a:r>
            <a:r>
              <a:rPr lang="fr-FR" u="sng" dirty="0"/>
              <a:t>mélanger la levure à la farine</a:t>
            </a:r>
            <a:r>
              <a:rPr lang="fr-FR" dirty="0"/>
              <a:t> afin qu’elle se répartisse uniformément dans la pâte et qu’elle agisse de la même manière sur l’ensemble du gâteau</a:t>
            </a:r>
            <a:r>
              <a:rPr lang="fr-FR" dirty="0" smtClean="0"/>
              <a:t>.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649588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3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www.gourmadorzollikofen.ch/img/tourte-au-carotte500x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8" y="548680"/>
            <a:ext cx="343419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lesrecettesdecosette.com/IMG/arton24.jpg?126459437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45638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i.supertoinette.com/u/109142/milanai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4" y="3933056"/>
            <a:ext cx="28098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CH" sz="2800" b="1" u="sng" dirty="0" smtClean="0"/>
              <a:t>Produits de développement physiques </a:t>
            </a:r>
            <a:endParaRPr lang="fr-CH" sz="2800" b="1" u="sng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5776" y="1484784"/>
            <a:ext cx="4040188" cy="639762"/>
          </a:xfrm>
        </p:spPr>
        <p:txBody>
          <a:bodyPr/>
          <a:lstStyle/>
          <a:p>
            <a:pPr algn="ctr"/>
            <a:r>
              <a:rPr lang="fr-CH" u="sng" dirty="0" smtClean="0"/>
              <a:t>Air</a:t>
            </a:r>
            <a:endParaRPr lang="fr-CH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87624" y="2348880"/>
            <a:ext cx="6912768" cy="3951288"/>
          </a:xfrm>
        </p:spPr>
        <p:txBody>
          <a:bodyPr/>
          <a:lstStyle/>
          <a:p>
            <a:pPr algn="ctr"/>
            <a:r>
              <a:rPr lang="fr-CH" dirty="0" smtClean="0"/>
              <a:t>Pour être bien allégées les pâtes doivent être bien battues, mousseuse pour absorber le plus d’air.</a:t>
            </a:r>
          </a:p>
          <a:p>
            <a:pPr marL="0" indent="0" algn="ctr">
              <a:buNone/>
            </a:pPr>
            <a:endParaRPr lang="fr-CH" dirty="0" smtClean="0"/>
          </a:p>
          <a:p>
            <a:pPr algn="ctr"/>
            <a:r>
              <a:rPr lang="fr-CH" dirty="0" smtClean="0"/>
              <a:t>Sous l’effet de la chaleur, l’air se dilate et provoque un allégement.</a:t>
            </a:r>
          </a:p>
          <a:p>
            <a:pPr marL="0" indent="0" algn="ctr">
              <a:buNone/>
            </a:pPr>
            <a:endParaRPr lang="fr-CH" dirty="0" smtClean="0"/>
          </a:p>
          <a:p>
            <a:pPr algn="ctr"/>
            <a:r>
              <a:rPr lang="fr-CH" dirty="0" smtClean="0"/>
              <a:t>Le blanc d’œuf pour que les protéines enferment l’air à l’intérieur.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78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8515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2921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b="1" u="sng" dirty="0" smtClean="0"/>
              <a:t>Produits de développement physiques </a:t>
            </a:r>
            <a:endParaRPr lang="fr-CH" sz="2800" b="1" u="sng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11760" y="1628800"/>
            <a:ext cx="4041775" cy="639762"/>
          </a:xfrm>
        </p:spPr>
        <p:txBody>
          <a:bodyPr/>
          <a:lstStyle/>
          <a:p>
            <a:pPr algn="ctr"/>
            <a:r>
              <a:rPr lang="fr-CH" u="sng" dirty="0" smtClean="0"/>
              <a:t>Eau</a:t>
            </a:r>
            <a:endParaRPr lang="fr-CH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91680" y="2492896"/>
            <a:ext cx="6264696" cy="3951288"/>
          </a:xfrm>
        </p:spPr>
        <p:txBody>
          <a:bodyPr/>
          <a:lstStyle/>
          <a:p>
            <a:pPr algn="ctr"/>
            <a:r>
              <a:rPr lang="fr-CH" dirty="0" smtClean="0"/>
              <a:t>Les liquides d’évaporent lors de la cuisson et développent la pâte.</a:t>
            </a:r>
          </a:p>
          <a:p>
            <a:pPr marL="0" indent="0" algn="ctr">
              <a:buNone/>
            </a:pPr>
            <a:endParaRPr lang="fr-CH" dirty="0" smtClean="0"/>
          </a:p>
          <a:p>
            <a:pPr algn="ctr"/>
            <a:r>
              <a:rPr lang="fr-CH" dirty="0" smtClean="0"/>
              <a:t>Dans une pâte feuilletée c’est le beurre qui fournit l’eau qui fait gonfler.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5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www.cuisine-astuce.com/wp-content/uploads/2013/03/P1000616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41495" cy="311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47" y="3717032"/>
            <a:ext cx="3728255" cy="27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317</Words>
  <Application>Microsoft Office PowerPoint</Application>
  <PresentationFormat>Affichage à l'écran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Produits de développement</vt:lpstr>
      <vt:lpstr>Produits de développement biologiques </vt:lpstr>
      <vt:lpstr>Présentation PowerPoint</vt:lpstr>
      <vt:lpstr>Produits de développement chimiques</vt:lpstr>
      <vt:lpstr>Présentation PowerPoint</vt:lpstr>
      <vt:lpstr>Produits de développement physiques </vt:lpstr>
      <vt:lpstr>Présentation PowerPoint</vt:lpstr>
      <vt:lpstr>Produits de développement physiques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Produits de développement</dc:title>
  <dc:creator>michel</dc:creator>
  <cp:lastModifiedBy>michel</cp:lastModifiedBy>
  <cp:revision>20</cp:revision>
  <dcterms:created xsi:type="dcterms:W3CDTF">2014-01-13T07:42:31Z</dcterms:created>
  <dcterms:modified xsi:type="dcterms:W3CDTF">2014-01-13T08:58:16Z</dcterms:modified>
</cp:coreProperties>
</file>