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45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1D778-B565-4D7E-94D7-64010A445B68}" type="datetimeFigureOut">
              <a:rPr lang="en-US" smtClean="0"/>
              <a:pPr/>
              <a:t>25/12/13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94975E-BCEF-4391-BD3B-0CD9EB125C1E}" type="datetime1">
              <a:rPr lang="fr-FR" smtClean="0"/>
              <a:pPr/>
              <a:t>25/12/13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124766-6A4D-5F43-B5D9-ED6B6CD7E5C3}" type="datetimeFigureOut">
              <a:rPr lang="fr-FR" smtClean="0"/>
              <a:pPr/>
              <a:t>25/12/13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GENERALITES SUR LES VOLAILLES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1669802" y="6442606"/>
            <a:ext cx="1603534" cy="398461"/>
          </a:xfrm>
        </p:spPr>
        <p:txBody>
          <a:bodyPr>
            <a:normAutofit/>
          </a:bodyPr>
          <a:lstStyle/>
          <a:p>
            <a:pPr algn="l"/>
            <a:r>
              <a:rPr lang="fr-FR" sz="1400" b="1" dirty="0" smtClean="0">
                <a:solidFill>
                  <a:schemeClr val="tx2"/>
                </a:solidFill>
              </a:rPr>
              <a:t>Cardinaux Yan</a:t>
            </a:r>
            <a:endParaRPr lang="fr-FR" sz="1400" b="1" dirty="0">
              <a:solidFill>
                <a:schemeClr val="tx2"/>
              </a:solidFill>
            </a:endParaRPr>
          </a:p>
        </p:txBody>
      </p:sp>
      <p:pic>
        <p:nvPicPr>
          <p:cNvPr id="4" name="Image 3" descr="41b8ef5e-558e-11e1-a753-7212b99bdef7-493x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66" y="3810640"/>
            <a:ext cx="4198565" cy="2793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25284"/>
            <a:ext cx="516216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022" y="6280709"/>
            <a:ext cx="693646" cy="4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1574d46e9b4049fe82098b65e1feb3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74" y="1633539"/>
            <a:ext cx="3280001" cy="217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 EVITER TOUTE CONTAMINATION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La volaille fraîche ne doit pas être </a:t>
            </a:r>
            <a:r>
              <a:rPr lang="fr-FR" sz="2400" b="1" dirty="0" smtClean="0">
                <a:solidFill>
                  <a:srgbClr val="FFFF00"/>
                </a:solidFill>
              </a:rPr>
              <a:t>préparée</a:t>
            </a:r>
            <a:r>
              <a:rPr lang="fr-FR" sz="2400" dirty="0" smtClean="0">
                <a:solidFill>
                  <a:srgbClr val="FFFFFF"/>
                </a:solidFill>
              </a:rPr>
              <a:t>, ni </a:t>
            </a:r>
            <a:r>
              <a:rPr lang="fr-FR" sz="2400" b="1" dirty="0" smtClean="0">
                <a:solidFill>
                  <a:srgbClr val="FFFF00"/>
                </a:solidFill>
              </a:rPr>
              <a:t>stockée</a:t>
            </a:r>
            <a:r>
              <a:rPr lang="fr-FR" sz="2400" dirty="0" smtClean="0">
                <a:solidFill>
                  <a:srgbClr val="FFFFFF"/>
                </a:solidFill>
              </a:rPr>
              <a:t> avec la viande de boucherie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Les </a:t>
            </a:r>
            <a:r>
              <a:rPr lang="fr-FR" sz="2400" b="1" dirty="0" smtClean="0">
                <a:solidFill>
                  <a:srgbClr val="FFFF00"/>
                </a:solidFill>
              </a:rPr>
              <a:t>ustensiles</a:t>
            </a:r>
            <a:r>
              <a:rPr lang="fr-FR" sz="2400" dirty="0" smtClean="0">
                <a:solidFill>
                  <a:srgbClr val="FFFFFF"/>
                </a:solidFill>
              </a:rPr>
              <a:t>, </a:t>
            </a:r>
            <a:r>
              <a:rPr lang="fr-FR" sz="2400" b="1" dirty="0" smtClean="0">
                <a:solidFill>
                  <a:srgbClr val="FFFF00"/>
                </a:solidFill>
              </a:rPr>
              <a:t>appareils</a:t>
            </a:r>
            <a:r>
              <a:rPr lang="fr-FR" sz="2400" dirty="0" smtClean="0">
                <a:solidFill>
                  <a:srgbClr val="FFFFFF"/>
                </a:solidFill>
              </a:rPr>
              <a:t>, etc. nécessaires pour préparer la volaille ne doivent pas être utilisés pour préparer d’autres denrées alimentaires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Ils doivent être soigneusement </a:t>
            </a:r>
            <a:r>
              <a:rPr lang="fr-FR" sz="2400" b="1" dirty="0" smtClean="0">
                <a:solidFill>
                  <a:srgbClr val="FFFF00"/>
                </a:solidFill>
              </a:rPr>
              <a:t>nettoyés</a:t>
            </a:r>
            <a:r>
              <a:rPr lang="fr-FR" sz="2400" dirty="0" smtClean="0">
                <a:solidFill>
                  <a:srgbClr val="FFFFFF"/>
                </a:solidFill>
              </a:rPr>
              <a:t> et </a:t>
            </a:r>
            <a:r>
              <a:rPr lang="fr-FR" sz="2400" b="1" dirty="0" smtClean="0">
                <a:solidFill>
                  <a:srgbClr val="FFFF00"/>
                </a:solidFill>
              </a:rPr>
              <a:t>désinfectés</a:t>
            </a:r>
            <a:r>
              <a:rPr lang="fr-FR" sz="2400" dirty="0" smtClean="0">
                <a:solidFill>
                  <a:srgbClr val="FFFFFF"/>
                </a:solidFill>
              </a:rPr>
              <a:t> avant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Utiliser des </a:t>
            </a:r>
            <a:r>
              <a:rPr lang="fr-FR" sz="2400" b="1" dirty="0" smtClean="0">
                <a:solidFill>
                  <a:srgbClr val="FFFF00"/>
                </a:solidFill>
              </a:rPr>
              <a:t>planches à découper </a:t>
            </a:r>
            <a:r>
              <a:rPr lang="fr-FR" sz="2400" dirty="0" smtClean="0">
                <a:solidFill>
                  <a:srgbClr val="FFFFFF"/>
                </a:solidFill>
              </a:rPr>
              <a:t>séparées bien distinctes</a:t>
            </a:r>
          </a:p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Une fois le travail terminé, </a:t>
            </a:r>
            <a:r>
              <a:rPr lang="fr-FR" sz="2400" b="1" dirty="0" smtClean="0">
                <a:solidFill>
                  <a:srgbClr val="FFFF00"/>
                </a:solidFill>
              </a:rPr>
              <a:t>nettoyer</a:t>
            </a:r>
            <a:r>
              <a:rPr lang="fr-FR" sz="2400" dirty="0" smtClean="0">
                <a:solidFill>
                  <a:srgbClr val="FFFFFF"/>
                </a:solidFill>
              </a:rPr>
              <a:t> immédiatement et soigneusement la place de travail, les ustensiles et les mains</a:t>
            </a:r>
          </a:p>
          <a:p>
            <a:pPr>
              <a:buBlip>
                <a:blip r:embed="rId2"/>
              </a:buBlip>
            </a:pP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Sans tit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013" y="267494"/>
            <a:ext cx="2093787" cy="157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STOCKAGE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/>
              <a:t>Comme pour les autres denrées alimentaires délicates, la température de stockage doit être </a:t>
            </a:r>
            <a:r>
              <a:rPr lang="fr-FR" sz="2400" b="1" dirty="0" smtClean="0">
                <a:solidFill>
                  <a:srgbClr val="FFFF00"/>
                </a:solidFill>
              </a:rPr>
              <a:t>strictement respectée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Au frais, à </a:t>
            </a:r>
            <a:r>
              <a:rPr lang="fr-FR" sz="2400" b="1" dirty="0" smtClean="0">
                <a:solidFill>
                  <a:srgbClr val="FFFF00"/>
                </a:solidFill>
              </a:rPr>
              <a:t>2°C</a:t>
            </a:r>
            <a:r>
              <a:rPr lang="fr-FR" sz="2400" dirty="0" smtClean="0"/>
              <a:t> au maximum, surgelée à </a:t>
            </a:r>
            <a:r>
              <a:rPr lang="fr-FR" sz="2400" b="1" dirty="0" smtClean="0">
                <a:solidFill>
                  <a:srgbClr val="FFFF00"/>
                </a:solidFill>
              </a:rPr>
              <a:t>-18°C </a:t>
            </a:r>
            <a:r>
              <a:rPr lang="fr-FR" sz="2400" dirty="0" smtClean="0"/>
              <a:t>au moins</a:t>
            </a:r>
            <a:endParaRPr lang="fr-FR" sz="2400" dirty="0"/>
          </a:p>
        </p:txBody>
      </p:sp>
      <p:pic>
        <p:nvPicPr>
          <p:cNvPr id="7" name="Espace réservé du contenu 6" descr="refrigerateurs-professionnels-double-porte-68498-186768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133" r="-51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CLASSIFICATION</a:t>
            </a:r>
            <a:endParaRPr lang="fr-FR" b="1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1"/>
          </p:nvPr>
        </p:nvGraphicFramePr>
        <p:xfrm>
          <a:off x="457200" y="2123767"/>
          <a:ext cx="8229600" cy="442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VOLAILLE</a:t>
                      </a:r>
                      <a:r>
                        <a:rPr lang="fr-FR" sz="2000" baseline="0" dirty="0" smtClean="0"/>
                        <a:t> A CHAIR BLANCHE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VOLAILLE</a:t>
                      </a:r>
                      <a:r>
                        <a:rPr lang="fr-FR" sz="2000" baseline="0" dirty="0" smtClean="0"/>
                        <a:t> A CHAIR FONCE</a:t>
                      </a:r>
                      <a:endParaRPr lang="fr-FR" sz="2000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Poussin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Autruche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Poulet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Caille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Poularde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Canard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Chapon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Oie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Poule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Pigeon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Dindonneau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Pintade</a:t>
                      </a:r>
                      <a:endParaRPr lang="fr-FR" sz="2400" b="1" dirty="0"/>
                    </a:p>
                  </a:txBody>
                  <a:tcPr/>
                </a:tc>
              </a:tr>
              <a:tr h="55368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Dindon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 flipV="1">
            <a:off x="4117446" y="1366308"/>
            <a:ext cx="50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1" y="136630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Cette différence de couleur tient à des variations de teneur en colorants du sang (hémoglobine) et de la chair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GENERALITES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/>
              <a:t>Parmi les espèces d’oiseaux domestiques que l’être humain utilise, la </a:t>
            </a:r>
            <a:r>
              <a:rPr lang="fr-FR" sz="2400" b="1" dirty="0" smtClean="0">
                <a:solidFill>
                  <a:srgbClr val="FFFF00"/>
                </a:solidFill>
              </a:rPr>
              <a:t>poule</a:t>
            </a:r>
            <a:r>
              <a:rPr lang="fr-FR" sz="2400" dirty="0" smtClean="0"/>
              <a:t> occupe une place particulière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Leur habitat naturel ayant été détruit, les faisans, cailles, etc. sont élevés en </a:t>
            </a:r>
            <a:r>
              <a:rPr lang="fr-FR" sz="2400" b="1" dirty="0" smtClean="0">
                <a:solidFill>
                  <a:srgbClr val="FFFF00"/>
                </a:solidFill>
              </a:rPr>
              <a:t>volières</a:t>
            </a:r>
            <a:r>
              <a:rPr lang="fr-FR" sz="2400" dirty="0" smtClean="0"/>
              <a:t>, puis souvent remis en liberté pour la </a:t>
            </a:r>
            <a:r>
              <a:rPr lang="fr-FR" sz="2400" b="1" dirty="0" smtClean="0">
                <a:solidFill>
                  <a:srgbClr val="FFFF00"/>
                </a:solidFill>
              </a:rPr>
              <a:t>chasse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 descr="la_suzeraine_elevage_volaille_de_madame_canche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818" b="-78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BASES LEGALES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/>
              <a:t>En Suisse, les </a:t>
            </a:r>
            <a:r>
              <a:rPr lang="fr-FR" sz="2400" b="1" dirty="0" smtClean="0">
                <a:solidFill>
                  <a:srgbClr val="FFFF00"/>
                </a:solidFill>
              </a:rPr>
              <a:t>élevages en cage</a:t>
            </a:r>
            <a:r>
              <a:rPr lang="fr-FR" sz="2400" dirty="0" smtClean="0"/>
              <a:t> sont interdits pour les poules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L’adjonction d’</a:t>
            </a:r>
            <a:r>
              <a:rPr lang="fr-FR" sz="2400" b="1" dirty="0" smtClean="0">
                <a:solidFill>
                  <a:srgbClr val="FFFF00"/>
                </a:solidFill>
              </a:rPr>
              <a:t>antibiotiques</a:t>
            </a:r>
            <a:r>
              <a:rPr lang="fr-FR" sz="2400" dirty="0" smtClean="0"/>
              <a:t> dans leur alimentation, l’utilisation d’autres </a:t>
            </a:r>
            <a:r>
              <a:rPr lang="fr-FR" sz="2400" b="1" dirty="0" smtClean="0">
                <a:solidFill>
                  <a:srgbClr val="FFFF00"/>
                </a:solidFill>
              </a:rPr>
              <a:t>substances antimicrobiennes</a:t>
            </a:r>
            <a:r>
              <a:rPr lang="fr-FR" sz="2400" dirty="0" smtClean="0"/>
              <a:t> et/ou </a:t>
            </a:r>
            <a:r>
              <a:rPr lang="fr-FR" sz="2400" b="1" dirty="0" smtClean="0">
                <a:solidFill>
                  <a:srgbClr val="FFFF00"/>
                </a:solidFill>
              </a:rPr>
              <a:t>hormones de croissances </a:t>
            </a:r>
            <a:r>
              <a:rPr lang="fr-FR" sz="2400" dirty="0" smtClean="0"/>
              <a:t>sont interdits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Il faut spécifier sur la viande de volaille </a:t>
            </a:r>
            <a:r>
              <a:rPr lang="fr-FR" sz="2400" b="1" dirty="0" smtClean="0">
                <a:solidFill>
                  <a:srgbClr val="FFFF00"/>
                </a:solidFill>
              </a:rPr>
              <a:t>importée</a:t>
            </a:r>
            <a:r>
              <a:rPr lang="fr-FR" sz="2400" dirty="0" smtClean="0"/>
              <a:t> qu’elle ne contient aucune de ces substances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Elle doit obligatoirement être accompagnée d’une </a:t>
            </a:r>
            <a:r>
              <a:rPr lang="fr-FR" sz="2400" b="1" dirty="0" smtClean="0">
                <a:solidFill>
                  <a:srgbClr val="FFFF00"/>
                </a:solidFill>
              </a:rPr>
              <a:t>déclaration</a:t>
            </a:r>
            <a:r>
              <a:rPr lang="fr-FR" sz="2400" dirty="0" smtClean="0"/>
              <a:t> indiquant que la volaille pourrait contenir des résidus de ces substances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rgbClr val="FFFF00"/>
                </a:solidFill>
              </a:rPr>
              <a:t>pays de production </a:t>
            </a:r>
            <a:r>
              <a:rPr lang="fr-FR" sz="2400" dirty="0" smtClean="0"/>
              <a:t>doit être déclaré</a:t>
            </a:r>
          </a:p>
        </p:txBody>
      </p:sp>
      <p:pic>
        <p:nvPicPr>
          <p:cNvPr id="7" name="Image 6" descr="image-poule-accue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67" y="403751"/>
            <a:ext cx="1875797" cy="124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MODES D’ELEVAGE</a:t>
            </a:r>
            <a:endParaRPr lang="fr-FR" b="1" dirty="0"/>
          </a:p>
        </p:txBody>
      </p:sp>
      <p:pic>
        <p:nvPicPr>
          <p:cNvPr id="6" name="Espace réservé du contenu 5" descr="poules-elevees-en-cages_1329_w4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788" b="-34788"/>
          <a:stretch>
            <a:fillRect/>
          </a:stretch>
        </p:blipFill>
        <p:spPr/>
      </p:pic>
      <p:pic>
        <p:nvPicPr>
          <p:cNvPr id="7" name="Espace réservé du contenu 6" descr="Florida_chicken_hous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2063" b="-32063"/>
          <a:stretch>
            <a:fillRect/>
          </a:stretch>
        </p:blipFill>
        <p:spPr/>
      </p:pic>
      <p:sp>
        <p:nvSpPr>
          <p:cNvPr id="8" name="ZoneTexte 7"/>
          <p:cNvSpPr txBox="1"/>
          <p:nvPr/>
        </p:nvSpPr>
        <p:spPr>
          <a:xfrm>
            <a:off x="1405467" y="5317067"/>
            <a:ext cx="23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Elevage en cage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69467" y="5317067"/>
            <a:ext cx="23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Elevage au sol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MODES D’ELEVAGE</a:t>
            </a:r>
            <a:endParaRPr lang="fr-FR" b="1" dirty="0"/>
          </a:p>
        </p:txBody>
      </p:sp>
      <p:pic>
        <p:nvPicPr>
          <p:cNvPr id="13" name="Espace réservé du contenu 12" descr="agnes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648200" y="1722438"/>
            <a:ext cx="4038600" cy="4525962"/>
          </a:xfrm>
        </p:spPr>
      </p:pic>
      <p:pic>
        <p:nvPicPr>
          <p:cNvPr id="12" name="Espace réservé du contenu 11" descr="poules en plein ai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457200" y="1722437"/>
            <a:ext cx="4038600" cy="4525963"/>
          </a:xfrm>
        </p:spPr>
      </p:pic>
      <p:sp>
        <p:nvSpPr>
          <p:cNvPr id="14" name="ZoneTexte 13"/>
          <p:cNvSpPr txBox="1"/>
          <p:nvPr/>
        </p:nvSpPr>
        <p:spPr>
          <a:xfrm>
            <a:off x="1202267" y="5501733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Elevage en plein air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69467" y="5501733"/>
            <a:ext cx="231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Elevage bio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VALEURS NUTRITIVES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/>
              <a:t>La viande (sans peau) de la plupart des espèces de volailles est </a:t>
            </a:r>
            <a:r>
              <a:rPr lang="fr-FR" sz="2400" b="1" dirty="0" smtClean="0">
                <a:solidFill>
                  <a:srgbClr val="FFFF00"/>
                </a:solidFill>
              </a:rPr>
              <a:t>pauvre en graisses 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>
                <a:solidFill>
                  <a:srgbClr val="FFFF00"/>
                </a:solidFill>
              </a:rPr>
              <a:t>Plus digeste </a:t>
            </a:r>
            <a:r>
              <a:rPr lang="fr-FR" sz="2400" dirty="0" smtClean="0"/>
              <a:t>que la viande de boucherie (faible part de tissu conjonctif)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Contient des </a:t>
            </a:r>
            <a:r>
              <a:rPr lang="fr-FR" sz="2400" b="1" dirty="0" smtClean="0">
                <a:solidFill>
                  <a:srgbClr val="FFFF00"/>
                </a:solidFill>
              </a:rPr>
              <a:t>vitamines</a:t>
            </a:r>
            <a:r>
              <a:rPr lang="fr-FR" sz="2400" dirty="0" smtClean="0"/>
              <a:t> et des </a:t>
            </a:r>
            <a:r>
              <a:rPr lang="fr-FR" sz="2400" b="1" dirty="0" smtClean="0">
                <a:solidFill>
                  <a:srgbClr val="FFFF00"/>
                </a:solidFill>
              </a:rPr>
              <a:t>substances minérales </a:t>
            </a:r>
            <a:r>
              <a:rPr lang="fr-FR" sz="2400" dirty="0" smtClean="0"/>
              <a:t>importantes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Teneur en </a:t>
            </a:r>
            <a:r>
              <a:rPr lang="fr-FR" sz="2400" b="1" dirty="0" smtClean="0">
                <a:solidFill>
                  <a:srgbClr val="FFFF00"/>
                </a:solidFill>
              </a:rPr>
              <a:t>protéines</a:t>
            </a:r>
            <a:r>
              <a:rPr lang="fr-FR" sz="2400" dirty="0" smtClean="0"/>
              <a:t> presque la même pour toutes les sortes de volailles, mais teneur en </a:t>
            </a:r>
            <a:r>
              <a:rPr lang="fr-FR" sz="2400" b="1" dirty="0" smtClean="0">
                <a:solidFill>
                  <a:srgbClr val="FFFF00"/>
                </a:solidFill>
              </a:rPr>
              <a:t>graisse</a:t>
            </a:r>
            <a:r>
              <a:rPr lang="fr-FR" sz="2400" dirty="0" smtClean="0"/>
              <a:t> différente</a:t>
            </a:r>
          </a:p>
          <a:p>
            <a:pPr>
              <a:buBlip>
                <a:blip r:embed="rId2"/>
              </a:buBlip>
            </a:pPr>
            <a:r>
              <a:rPr lang="fr-FR" sz="2400" b="1" dirty="0" smtClean="0">
                <a:solidFill>
                  <a:srgbClr val="FFFF00"/>
                </a:solidFill>
              </a:rPr>
              <a:t>Valeur nutritive </a:t>
            </a:r>
            <a:r>
              <a:rPr lang="fr-FR" sz="2400" dirty="0" smtClean="0"/>
              <a:t>similaire à celle de la viande de boucherie</a:t>
            </a:r>
            <a:endParaRPr lang="fr-FR" sz="2400" dirty="0"/>
          </a:p>
        </p:txBody>
      </p:sp>
      <p:pic>
        <p:nvPicPr>
          <p:cNvPr id="5" name="Image 4" descr="la-volaille-10662572nzzod_2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66" y="267494"/>
            <a:ext cx="1491157" cy="149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CARACTERISITIQUES DE QUALITE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FF00"/>
                </a:solidFill>
              </a:rPr>
              <a:t>La qualité et la saveur de la volaille dépendent :</a:t>
            </a:r>
          </a:p>
          <a:p>
            <a:pPr>
              <a:buNone/>
            </a:pPr>
            <a:endParaRPr lang="fr-FR" sz="2400" dirty="0" smtClean="0"/>
          </a:p>
          <a:p>
            <a:pPr>
              <a:buBlip>
                <a:blip r:embed="rId2"/>
              </a:buBlip>
            </a:pPr>
            <a:r>
              <a:rPr lang="fr-FR" sz="2400" dirty="0" smtClean="0"/>
              <a:t>De l’espèce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De la race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Du sexe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De l’âge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Du mode d’élevage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De l’alimentation</a:t>
            </a:r>
            <a:endParaRPr lang="fr-FR" sz="2400" dirty="0"/>
          </a:p>
        </p:txBody>
      </p:sp>
      <p:pic>
        <p:nvPicPr>
          <p:cNvPr id="6" name="Image 5" descr="3256231_dc8729b0-3cff-11e3-a866-0015178018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867872"/>
            <a:ext cx="4013200" cy="265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CARACTERISITIQUES DE QUALITE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62678"/>
            <a:ext cx="8229600" cy="5195321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/>
              <a:t>La qualité et l’arôme des animaux élevés </a:t>
            </a:r>
            <a:r>
              <a:rPr lang="fr-FR" sz="2400" b="1" dirty="0" smtClean="0">
                <a:solidFill>
                  <a:srgbClr val="FFFF00"/>
                </a:solidFill>
              </a:rPr>
              <a:t>en liberté </a:t>
            </a:r>
            <a:r>
              <a:rPr lang="fr-FR" sz="2400" dirty="0" smtClean="0"/>
              <a:t>sont meilleurs que ceux des animaux d’un </a:t>
            </a:r>
            <a:r>
              <a:rPr lang="fr-FR" sz="2400" b="1" dirty="0" smtClean="0">
                <a:solidFill>
                  <a:srgbClr val="FFFF00"/>
                </a:solidFill>
              </a:rPr>
              <a:t>élevage intensif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La viande des </a:t>
            </a:r>
            <a:r>
              <a:rPr lang="fr-FR" sz="2400" b="1" dirty="0" smtClean="0">
                <a:solidFill>
                  <a:srgbClr val="FFFF00"/>
                </a:solidFill>
              </a:rPr>
              <a:t>animaux jeunes </a:t>
            </a:r>
            <a:r>
              <a:rPr lang="fr-FR" sz="2400" dirty="0" smtClean="0"/>
              <a:t>est tendre, blanche, maigre et à fibres fines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La viande des </a:t>
            </a:r>
            <a:r>
              <a:rPr lang="fr-FR" sz="2400" b="1" dirty="0" smtClean="0">
                <a:solidFill>
                  <a:srgbClr val="FFFF00"/>
                </a:solidFill>
              </a:rPr>
              <a:t>animaux âgés </a:t>
            </a:r>
            <a:r>
              <a:rPr lang="fr-FR" sz="2400" dirty="0" smtClean="0"/>
              <a:t>et gras est plus coriace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Les différences de </a:t>
            </a:r>
            <a:r>
              <a:rPr lang="fr-FR" sz="2400" b="1" dirty="0" smtClean="0">
                <a:solidFill>
                  <a:srgbClr val="FFFF00"/>
                </a:solidFill>
              </a:rPr>
              <a:t>couleur de la viande de poitrine </a:t>
            </a:r>
            <a:r>
              <a:rPr lang="fr-FR" sz="2400" dirty="0" smtClean="0"/>
              <a:t>(blanche ou foncée), ne disent rien de la qualité de la viande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Une volaille </a:t>
            </a:r>
            <a:r>
              <a:rPr lang="fr-FR" sz="2400" b="1" dirty="0" smtClean="0">
                <a:solidFill>
                  <a:srgbClr val="FFFF00"/>
                </a:solidFill>
              </a:rPr>
              <a:t>de bonne qualité </a:t>
            </a:r>
            <a:r>
              <a:rPr lang="fr-FR" sz="2400" dirty="0" smtClean="0"/>
              <a:t>est </a:t>
            </a:r>
            <a:r>
              <a:rPr lang="fr-FR" sz="2400" b="1" dirty="0" smtClean="0">
                <a:solidFill>
                  <a:srgbClr val="FFFF00"/>
                </a:solidFill>
              </a:rPr>
              <a:t>bien en chair</a:t>
            </a:r>
            <a:r>
              <a:rPr lang="fr-FR" sz="2400" dirty="0" smtClean="0"/>
              <a:t>, a une </a:t>
            </a:r>
            <a:r>
              <a:rPr lang="fr-FR" sz="2400" b="1" dirty="0" smtClean="0">
                <a:solidFill>
                  <a:srgbClr val="FFFF00"/>
                </a:solidFill>
              </a:rPr>
              <a:t>poitrine large et bien développée </a:t>
            </a:r>
            <a:r>
              <a:rPr lang="fr-FR" sz="2400" dirty="0" smtClean="0"/>
              <a:t>et un </a:t>
            </a:r>
            <a:r>
              <a:rPr lang="fr-FR" sz="2400" b="1" dirty="0" smtClean="0">
                <a:solidFill>
                  <a:srgbClr val="FFFF00"/>
                </a:solidFill>
              </a:rPr>
              <a:t>taux de graisse régulier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3256231_dc8729b0-3cff-11e3-a866-0015178018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6" y="250561"/>
            <a:ext cx="1849887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HYGIENE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Les volailles peuvent être porteuses de </a:t>
            </a:r>
            <a:r>
              <a:rPr lang="fr-FR" sz="2400" b="1" dirty="0" smtClean="0">
                <a:solidFill>
                  <a:srgbClr val="FFFF00"/>
                </a:solidFill>
              </a:rPr>
              <a:t>salmonelles</a:t>
            </a:r>
            <a:r>
              <a:rPr lang="fr-FR" sz="2400" dirty="0" smtClean="0">
                <a:solidFill>
                  <a:srgbClr val="FFFFFF"/>
                </a:solidFill>
              </a:rPr>
              <a:t> ou de </a:t>
            </a:r>
            <a:r>
              <a:rPr lang="fr-FR" sz="2400" b="1" dirty="0" err="1" smtClean="0">
                <a:solidFill>
                  <a:srgbClr val="FFFF00"/>
                </a:solidFill>
              </a:rPr>
              <a:t>campylobacter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jejuni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2400" dirty="0" smtClean="0">
                <a:solidFill>
                  <a:srgbClr val="FFFFFF"/>
                </a:solidFill>
              </a:rPr>
              <a:t>Ces micro-organismes sont éliminés à la </a:t>
            </a:r>
            <a:r>
              <a:rPr lang="fr-FR" sz="2400" b="1" dirty="0" smtClean="0">
                <a:solidFill>
                  <a:srgbClr val="FFFF00"/>
                </a:solidFill>
              </a:rPr>
              <a:t>cuisson</a:t>
            </a:r>
            <a:r>
              <a:rPr lang="fr-FR" sz="2400" dirty="0" smtClean="0">
                <a:solidFill>
                  <a:srgbClr val="FFFFFF"/>
                </a:solidFill>
              </a:rPr>
              <a:t>, mais ils peuvent être transmis auparavant à d’autres denrées et provoquer des </a:t>
            </a:r>
            <a:r>
              <a:rPr lang="fr-FR" sz="2400" b="1" dirty="0" smtClean="0">
                <a:solidFill>
                  <a:srgbClr val="FFFF00"/>
                </a:solidFill>
              </a:rPr>
              <a:t>infections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bio-volaill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4708" b="-647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248</TotalTime>
  <Words>519</Words>
  <Application>Microsoft Macintosh PowerPoint</Application>
  <PresentationFormat>Présentation à l'écran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Verve</vt:lpstr>
      <vt:lpstr>GENERALITES SUR LES VOLAILLES</vt:lpstr>
      <vt:lpstr>GENERALITES</vt:lpstr>
      <vt:lpstr>BASES LEGALES</vt:lpstr>
      <vt:lpstr>MODES D’ELEVAGE</vt:lpstr>
      <vt:lpstr>MODES D’ELEVAGE</vt:lpstr>
      <vt:lpstr>VALEURS NUTRITIVES</vt:lpstr>
      <vt:lpstr>CARACTERISITIQUES DE QUALITE</vt:lpstr>
      <vt:lpstr>CARACTERISITIQUES DE QUALITE</vt:lpstr>
      <vt:lpstr>HYGIENE</vt:lpstr>
      <vt:lpstr>POUR EVITER TOUTE CONTAMINATION</vt:lpstr>
      <vt:lpstr>STOCKAGE</vt:lpstr>
      <vt:lpstr>CLASSIFICATION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GENERALITES SUR LES VOLAILLES</dc:title>
  <dc:creator>Yan Cardinaux</dc:creator>
  <cp:lastModifiedBy>Yan Cardinaux</cp:lastModifiedBy>
  <cp:revision>48</cp:revision>
  <dcterms:created xsi:type="dcterms:W3CDTF">2013-12-25T20:59:44Z</dcterms:created>
  <dcterms:modified xsi:type="dcterms:W3CDTF">2013-12-25T21:18:37Z</dcterms:modified>
</cp:coreProperties>
</file>