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5"/>
  </p:notesMasterIdLst>
  <p:sldIdLst>
    <p:sldId id="256" r:id="rId2"/>
    <p:sldId id="257" r:id="rId3"/>
    <p:sldId id="307" r:id="rId4"/>
    <p:sldId id="309" r:id="rId5"/>
    <p:sldId id="263" r:id="rId6"/>
    <p:sldId id="310" r:id="rId7"/>
    <p:sldId id="296" r:id="rId8"/>
    <p:sldId id="313" r:id="rId9"/>
    <p:sldId id="298" r:id="rId10"/>
    <p:sldId id="312" r:id="rId11"/>
    <p:sldId id="316" r:id="rId12"/>
    <p:sldId id="315" r:id="rId13"/>
    <p:sldId id="311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7" r:id="rId23"/>
    <p:sldId id="333" r:id="rId24"/>
    <p:sldId id="329" r:id="rId25"/>
    <p:sldId id="330" r:id="rId26"/>
    <p:sldId id="331" r:id="rId27"/>
    <p:sldId id="350" r:id="rId28"/>
    <p:sldId id="337" r:id="rId29"/>
    <p:sldId id="308" r:id="rId30"/>
    <p:sldId id="334" r:id="rId31"/>
    <p:sldId id="335" r:id="rId32"/>
    <p:sldId id="336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267" r:id="rId43"/>
    <p:sldId id="34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711B3-C924-1F40-B9D1-C202EA876CDA}" type="datetimeFigureOut">
              <a:rPr lang="fr-FR" smtClean="0"/>
              <a:t>27/01/2015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92712-2F6B-4244-A2A4-91B9B05BE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370ED-2668-2949-B52A-2AB8DEA855D0}" type="slidenum">
              <a:rPr lang="fr-FR"/>
              <a:pPr/>
              <a:t>15</a:t>
            </a:fld>
            <a:endParaRPr 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370ED-2668-2949-B52A-2AB8DEA855D0}" type="slidenum">
              <a:rPr lang="fr-FR"/>
              <a:pPr/>
              <a:t>27</a:t>
            </a:fld>
            <a:endParaRPr 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541E9-79D2-D941-BC29-6EBDC1BD084D}" type="slidenum">
              <a:rPr lang="fr-FR"/>
              <a:pPr/>
              <a:t>43</a:t>
            </a:fld>
            <a:endParaRPr lang="fr-F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3341" y="240967"/>
            <a:ext cx="6777318" cy="1035616"/>
          </a:xfrm>
        </p:spPr>
        <p:txBody>
          <a:bodyPr/>
          <a:lstStyle/>
          <a:p>
            <a:r>
              <a:rPr lang="fr-FR" b="1" dirty="0" smtClean="0"/>
              <a:t>Cacao et Chocolat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8371" y="5861059"/>
            <a:ext cx="1526606" cy="341728"/>
          </a:xfrm>
        </p:spPr>
        <p:txBody>
          <a:bodyPr>
            <a:normAutofit fontScale="92500"/>
          </a:bodyPr>
          <a:lstStyle/>
          <a:p>
            <a:pPr algn="l"/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3" y="5443095"/>
            <a:ext cx="433102" cy="7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6" y="5828390"/>
            <a:ext cx="577037" cy="3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chocolat-c2a9-syndicat-du-chocolat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06" y="3656481"/>
            <a:ext cx="2782153" cy="2088011"/>
          </a:xfrm>
          <a:prstGeom prst="rect">
            <a:avLst/>
          </a:prstGeom>
        </p:spPr>
      </p:pic>
      <p:pic>
        <p:nvPicPr>
          <p:cNvPr id="5" name="Image 4" descr="caca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1368475"/>
            <a:ext cx="2781547" cy="18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Mucilage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294967295"/>
          </p:nvPr>
        </p:nvSpPr>
        <p:spPr>
          <a:xfrm>
            <a:off x="688490" y="5956841"/>
            <a:ext cx="7756263" cy="6619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fr-CH" sz="2000" dirty="0"/>
              <a:t>L</a:t>
            </a:r>
            <a:r>
              <a:rPr lang="fr-CH" sz="2000" dirty="0" smtClean="0"/>
              <a:t>es </a:t>
            </a:r>
            <a:r>
              <a:rPr lang="fr-CH" sz="2000" b="1" dirty="0" smtClean="0">
                <a:solidFill>
                  <a:srgbClr val="972109"/>
                </a:solidFill>
              </a:rPr>
              <a:t>cabosses fraîches </a:t>
            </a:r>
            <a:r>
              <a:rPr lang="fr-CH" sz="2000" dirty="0" smtClean="0"/>
              <a:t>sont </a:t>
            </a:r>
            <a:r>
              <a:rPr lang="fr-CH" sz="2000" b="1" dirty="0">
                <a:solidFill>
                  <a:srgbClr val="972109"/>
                </a:solidFill>
              </a:rPr>
              <a:t>gluantes</a:t>
            </a:r>
            <a:r>
              <a:rPr lang="fr-CH" sz="2000" dirty="0"/>
              <a:t> car </a:t>
            </a:r>
            <a:r>
              <a:rPr lang="fr-CH" sz="2000" dirty="0" smtClean="0"/>
              <a:t>elles sont entourées </a:t>
            </a:r>
            <a:r>
              <a:rPr lang="fr-CH" sz="2000" dirty="0"/>
              <a:t>d'une pulpe blanche appelée mucilage, celui-ci est sucré, acidulé et constitué à 80 % d'eau, 15 % de glucose et 5 % de pectine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3" name="Image 2" descr="cabosse-mucilage-fevescacao-victoirefina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38" y="2218553"/>
            <a:ext cx="2444760" cy="1833570"/>
          </a:xfrm>
          <a:prstGeom prst="rect">
            <a:avLst/>
          </a:prstGeom>
        </p:spPr>
      </p:pic>
      <p:pic>
        <p:nvPicPr>
          <p:cNvPr id="8" name="Image 7" descr="250px-Cacao-pod-k4636-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38" y="4213882"/>
            <a:ext cx="2444760" cy="1623321"/>
          </a:xfrm>
          <a:prstGeom prst="rect">
            <a:avLst/>
          </a:prstGeom>
        </p:spPr>
      </p:pic>
      <p:pic>
        <p:nvPicPr>
          <p:cNvPr id="9" name="Image 8" descr="PA4_RepDom_Mucilage2_VanessaBOiss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6" y="4213882"/>
            <a:ext cx="2515120" cy="1623321"/>
          </a:xfrm>
          <a:prstGeom prst="rect">
            <a:avLst/>
          </a:prstGeom>
        </p:spPr>
      </p:pic>
      <p:pic>
        <p:nvPicPr>
          <p:cNvPr id="11" name="Image 10" descr="processing_04dehusk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56" y="2218553"/>
            <a:ext cx="1833570" cy="18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Fèves de cacao</a:t>
            </a:r>
            <a:endParaRPr lang="fr-FR" b="1" dirty="0"/>
          </a:p>
        </p:txBody>
      </p:sp>
      <p:pic>
        <p:nvPicPr>
          <p:cNvPr id="12" name="Picture 11" descr="feves_caca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7" y="2778979"/>
            <a:ext cx="3987181" cy="29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cocoa_be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20" y="2778979"/>
            <a:ext cx="3986711" cy="29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3) Fermentation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68316" y="2240279"/>
            <a:ext cx="4221388" cy="4333741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Doit </a:t>
            </a:r>
            <a:r>
              <a:rPr lang="fr-FR" dirty="0">
                <a:solidFill>
                  <a:schemeClr val="tx1"/>
                </a:solidFill>
              </a:rPr>
              <a:t>débuter au plus tard </a:t>
            </a:r>
            <a:r>
              <a:rPr lang="fr-FR" b="1" dirty="0">
                <a:solidFill>
                  <a:srgbClr val="972109"/>
                </a:solidFill>
              </a:rPr>
              <a:t>8 heures </a:t>
            </a:r>
            <a:r>
              <a:rPr lang="fr-FR" dirty="0">
                <a:solidFill>
                  <a:schemeClr val="tx1"/>
                </a:solidFill>
              </a:rPr>
              <a:t>après le </a:t>
            </a:r>
            <a:r>
              <a:rPr lang="fr-FR" dirty="0" smtClean="0">
                <a:solidFill>
                  <a:schemeClr val="tx1"/>
                </a:solidFill>
              </a:rPr>
              <a:t>cabossage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Consiste </a:t>
            </a:r>
            <a:r>
              <a:rPr lang="fr-FR" dirty="0">
                <a:solidFill>
                  <a:schemeClr val="tx1"/>
                </a:solidFill>
              </a:rPr>
              <a:t>à rassembler les fèves pendant </a:t>
            </a:r>
            <a:r>
              <a:rPr lang="fr-FR" b="1" dirty="0">
                <a:solidFill>
                  <a:srgbClr val="972109"/>
                </a:solidFill>
              </a:rPr>
              <a:t>5 à 6 jours</a:t>
            </a:r>
            <a:r>
              <a:rPr lang="fr-FR" dirty="0">
                <a:solidFill>
                  <a:schemeClr val="tx1"/>
                </a:solidFill>
              </a:rPr>
              <a:t>, en tas ou dans des grands paniers ou des caisses en bois de contenance de 100 à 1.000 </a:t>
            </a:r>
            <a:r>
              <a:rPr lang="fr-FR" dirty="0" smtClean="0">
                <a:solidFill>
                  <a:schemeClr val="tx1"/>
                </a:solidFill>
              </a:rPr>
              <a:t>kg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La fermentation des fèves a pour </a:t>
            </a:r>
            <a:r>
              <a:rPr lang="fr-FR" b="1" dirty="0">
                <a:solidFill>
                  <a:srgbClr val="972109"/>
                </a:solidFill>
              </a:rPr>
              <a:t>but</a:t>
            </a:r>
            <a:r>
              <a:rPr lang="fr-FR" dirty="0">
                <a:solidFill>
                  <a:schemeClr val="tx1"/>
                </a:solidFill>
              </a:rPr>
              <a:t> de :</a:t>
            </a:r>
          </a:p>
          <a:p>
            <a:pPr>
              <a:buFont typeface="Wingdings" charset="2"/>
              <a:buChar char="Ø"/>
            </a:pPr>
            <a:r>
              <a:rPr lang="fr-FR" b="1" i="1" dirty="0">
                <a:solidFill>
                  <a:schemeClr val="tx1"/>
                </a:solidFill>
              </a:rPr>
              <a:t>D</a:t>
            </a:r>
            <a:r>
              <a:rPr lang="fr-FR" b="1" i="1" dirty="0" smtClean="0">
                <a:solidFill>
                  <a:schemeClr val="tx1"/>
                </a:solidFill>
              </a:rPr>
              <a:t>ébarrasser </a:t>
            </a:r>
            <a:r>
              <a:rPr lang="fr-FR" b="1" i="1" dirty="0">
                <a:solidFill>
                  <a:schemeClr val="tx1"/>
                </a:solidFill>
              </a:rPr>
              <a:t>les fèves de la pulpe mucilagineuse qui </a:t>
            </a:r>
            <a:r>
              <a:rPr lang="fr-FR" b="1" i="1" dirty="0" smtClean="0">
                <a:solidFill>
                  <a:schemeClr val="tx1"/>
                </a:solidFill>
              </a:rPr>
              <a:t>l’entoure</a:t>
            </a:r>
            <a:endParaRPr lang="fr-FR" b="1" i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i="1" dirty="0">
                <a:solidFill>
                  <a:schemeClr val="tx1"/>
                </a:solidFill>
              </a:rPr>
              <a:t>T</a:t>
            </a:r>
            <a:r>
              <a:rPr lang="fr-FR" b="1" i="1" dirty="0" smtClean="0">
                <a:solidFill>
                  <a:schemeClr val="tx1"/>
                </a:solidFill>
              </a:rPr>
              <a:t>uer </a:t>
            </a:r>
            <a:r>
              <a:rPr lang="fr-FR" b="1" i="1" dirty="0">
                <a:solidFill>
                  <a:schemeClr val="tx1"/>
                </a:solidFill>
              </a:rPr>
              <a:t>l’embryon et anéantir la faculté germinative des fèves pour que l'on puisse les </a:t>
            </a:r>
            <a:r>
              <a:rPr lang="fr-FR" b="1" i="1" dirty="0" smtClean="0">
                <a:solidFill>
                  <a:schemeClr val="tx1"/>
                </a:solidFill>
              </a:rPr>
              <a:t>conserver</a:t>
            </a:r>
            <a:endParaRPr lang="fr-FR" b="1" i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b="1" i="1" dirty="0">
                <a:solidFill>
                  <a:schemeClr val="tx1"/>
                </a:solidFill>
              </a:rPr>
              <a:t>P</a:t>
            </a:r>
            <a:r>
              <a:rPr lang="fr-FR" b="1" i="1" dirty="0" smtClean="0">
                <a:solidFill>
                  <a:schemeClr val="tx1"/>
                </a:solidFill>
              </a:rPr>
              <a:t>rovoquer </a:t>
            </a:r>
            <a:r>
              <a:rPr lang="fr-FR" b="1" i="1" dirty="0">
                <a:solidFill>
                  <a:schemeClr val="tx1"/>
                </a:solidFill>
              </a:rPr>
              <a:t>le développement des précurseurs </a:t>
            </a:r>
            <a:r>
              <a:rPr lang="fr-FR" b="1" i="1" dirty="0" smtClean="0">
                <a:solidFill>
                  <a:schemeClr val="tx1"/>
                </a:solidFill>
              </a:rPr>
              <a:t>d’arôme</a:t>
            </a:r>
            <a:endParaRPr lang="fr-FR" b="1" i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Les fèves de cacao doivent être </a:t>
            </a:r>
            <a:r>
              <a:rPr lang="fr-FR" b="1" dirty="0">
                <a:solidFill>
                  <a:srgbClr val="972109"/>
                </a:solidFill>
              </a:rPr>
              <a:t>brassées</a:t>
            </a:r>
            <a:r>
              <a:rPr lang="fr-FR" dirty="0">
                <a:solidFill>
                  <a:schemeClr val="tx1"/>
                </a:solidFill>
              </a:rPr>
              <a:t> toutes les 24, 48, 96 </a:t>
            </a:r>
            <a:r>
              <a:rPr lang="fr-FR" dirty="0" smtClean="0">
                <a:solidFill>
                  <a:schemeClr val="tx1"/>
                </a:solidFill>
              </a:rPr>
              <a:t>heures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La fermentation des fèves a lieu sous l’action des </a:t>
            </a:r>
            <a:r>
              <a:rPr lang="fr-FR" b="1" dirty="0">
                <a:solidFill>
                  <a:srgbClr val="972109"/>
                </a:solidFill>
              </a:rPr>
              <a:t>levures</a:t>
            </a:r>
            <a:r>
              <a:rPr lang="fr-FR" dirty="0">
                <a:solidFill>
                  <a:schemeClr val="tx1"/>
                </a:solidFill>
              </a:rPr>
              <a:t> apportées par divers contacts (mains des </a:t>
            </a:r>
            <a:r>
              <a:rPr lang="fr-FR" dirty="0" err="1">
                <a:solidFill>
                  <a:schemeClr val="tx1"/>
                </a:solidFill>
              </a:rPr>
              <a:t>écabosseurs</a:t>
            </a:r>
            <a:r>
              <a:rPr lang="fr-FR" dirty="0">
                <a:solidFill>
                  <a:schemeClr val="tx1"/>
                </a:solidFill>
              </a:rPr>
              <a:t>, matériels, insectes, …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C’est </a:t>
            </a:r>
            <a:r>
              <a:rPr lang="fr-FR" dirty="0">
                <a:solidFill>
                  <a:schemeClr val="tx1"/>
                </a:solidFill>
              </a:rPr>
              <a:t>une fermentation </a:t>
            </a:r>
            <a:r>
              <a:rPr lang="fr-FR" b="1" dirty="0">
                <a:solidFill>
                  <a:srgbClr val="972109"/>
                </a:solidFill>
              </a:rPr>
              <a:t>alcoolique </a:t>
            </a:r>
            <a:r>
              <a:rPr lang="fr-FR" dirty="0">
                <a:solidFill>
                  <a:schemeClr val="tx1"/>
                </a:solidFill>
              </a:rPr>
              <a:t>tout d’abord, puis une fermentation </a:t>
            </a:r>
            <a:r>
              <a:rPr lang="fr-FR" b="1" dirty="0">
                <a:solidFill>
                  <a:srgbClr val="972109"/>
                </a:solidFill>
              </a:rPr>
              <a:t>lactique</a:t>
            </a:r>
            <a:r>
              <a:rPr lang="fr-FR" dirty="0">
                <a:solidFill>
                  <a:schemeClr val="tx1"/>
                </a:solidFill>
              </a:rPr>
              <a:t> et enfin une fermentation </a:t>
            </a:r>
            <a:r>
              <a:rPr lang="fr-FR" b="1" dirty="0">
                <a:solidFill>
                  <a:srgbClr val="972109"/>
                </a:solidFill>
              </a:rPr>
              <a:t>acétique</a:t>
            </a:r>
            <a:r>
              <a:rPr lang="fr-FR" dirty="0">
                <a:solidFill>
                  <a:schemeClr val="tx1"/>
                </a:solidFill>
              </a:rPr>
              <a:t> qui ont lieu tour à </a:t>
            </a:r>
            <a:r>
              <a:rPr lang="fr-FR" dirty="0" smtClean="0">
                <a:solidFill>
                  <a:schemeClr val="tx1"/>
                </a:solidFill>
              </a:rPr>
              <a:t>tour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Celui-ci constitue une </a:t>
            </a:r>
            <a:r>
              <a:rPr lang="fr-FR" b="1" dirty="0" smtClean="0">
                <a:solidFill>
                  <a:schemeClr val="accent5"/>
                </a:solidFill>
              </a:rPr>
              <a:t>étape décisive </a:t>
            </a:r>
            <a:r>
              <a:rPr lang="fr-FR" dirty="0" smtClean="0">
                <a:solidFill>
                  <a:schemeClr val="tx1"/>
                </a:solidFill>
              </a:rPr>
              <a:t>pour l’extraction du précieux cacao brut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RTEmagicC_11559_021_txdam30956_9dd4e4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r="17162"/>
          <a:stretch>
            <a:fillRect/>
          </a:stretch>
        </p:blipFill>
        <p:spPr>
          <a:xfrm>
            <a:off x="4645151" y="2490719"/>
            <a:ext cx="3803904" cy="3877056"/>
          </a:xfrm>
        </p:spPr>
      </p:pic>
    </p:spTree>
    <p:extLst>
      <p:ext uri="{BB962C8B-B14F-4D97-AF65-F5344CB8AC3E}">
        <p14:creationId xmlns:p14="http://schemas.microsoft.com/office/powerpoint/2010/main" val="18439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 cacao brut fermenté contient encore </a:t>
            </a:r>
            <a:r>
              <a:rPr lang="fr-FR" b="1" dirty="0" smtClean="0">
                <a:solidFill>
                  <a:srgbClr val="972109"/>
                </a:solidFill>
              </a:rPr>
              <a:t>60 % d’eau</a:t>
            </a:r>
            <a:r>
              <a:rPr lang="fr-FR" dirty="0" smtClean="0">
                <a:solidFill>
                  <a:schemeClr val="tx1"/>
                </a:solidFill>
              </a:rPr>
              <a:t>, raison pour laquelle on l’</a:t>
            </a:r>
            <a:r>
              <a:rPr lang="fr-FR" b="1" dirty="0" smtClean="0">
                <a:solidFill>
                  <a:srgbClr val="972109"/>
                </a:solidFill>
              </a:rPr>
              <a:t>étale</a:t>
            </a:r>
            <a:r>
              <a:rPr lang="fr-FR" dirty="0" smtClean="0">
                <a:solidFill>
                  <a:schemeClr val="tx1"/>
                </a:solidFill>
              </a:rPr>
              <a:t> sur des sols ou des nattes en plein soleil pour le faire </a:t>
            </a:r>
            <a:r>
              <a:rPr lang="fr-FR" b="1" dirty="0" smtClean="0">
                <a:solidFill>
                  <a:srgbClr val="972109"/>
                </a:solidFill>
              </a:rPr>
              <a:t>sécher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Au bout d’</a:t>
            </a:r>
            <a:r>
              <a:rPr lang="fr-FR" b="1" dirty="0" smtClean="0">
                <a:solidFill>
                  <a:srgbClr val="972109"/>
                </a:solidFill>
              </a:rPr>
              <a:t>une semaine</a:t>
            </a:r>
            <a:r>
              <a:rPr lang="fr-FR" dirty="0" smtClean="0">
                <a:solidFill>
                  <a:schemeClr val="tx1"/>
                </a:solidFill>
              </a:rPr>
              <a:t>, l’</a:t>
            </a:r>
            <a:r>
              <a:rPr lang="fr-FR" b="1" dirty="0" smtClean="0">
                <a:solidFill>
                  <a:srgbClr val="972109"/>
                </a:solidFill>
              </a:rPr>
              <a:t>eau</a:t>
            </a:r>
            <a:r>
              <a:rPr lang="fr-FR" dirty="0" smtClean="0">
                <a:solidFill>
                  <a:schemeClr val="tx1"/>
                </a:solidFill>
              </a:rPr>
              <a:t> s’est évaporée, les fèves ont pris une </a:t>
            </a:r>
            <a:r>
              <a:rPr lang="fr-FR" b="1" dirty="0" smtClean="0">
                <a:solidFill>
                  <a:srgbClr val="972109"/>
                </a:solidFill>
              </a:rPr>
              <a:t>couleur</a:t>
            </a:r>
            <a:r>
              <a:rPr lang="fr-FR" dirty="0" smtClean="0">
                <a:solidFill>
                  <a:schemeClr val="tx1"/>
                </a:solidFill>
              </a:rPr>
              <a:t> brune, l’</a:t>
            </a:r>
            <a:r>
              <a:rPr lang="fr-FR" b="1" dirty="0" smtClean="0">
                <a:solidFill>
                  <a:srgbClr val="972109"/>
                </a:solidFill>
              </a:rPr>
              <a:t>arôme</a:t>
            </a:r>
            <a:r>
              <a:rPr lang="fr-FR" dirty="0" smtClean="0">
                <a:solidFill>
                  <a:schemeClr val="tx1"/>
                </a:solidFill>
              </a:rPr>
              <a:t> est devenu plus marqué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fèves sont </a:t>
            </a:r>
            <a:r>
              <a:rPr lang="fr-FR" b="1" dirty="0" smtClean="0">
                <a:solidFill>
                  <a:schemeClr val="accent5"/>
                </a:solidFill>
              </a:rPr>
              <a:t>exportées</a:t>
            </a:r>
            <a:r>
              <a:rPr lang="fr-FR" dirty="0" smtClean="0">
                <a:solidFill>
                  <a:schemeClr val="tx1"/>
                </a:solidFill>
              </a:rPr>
              <a:t> sous cette forme, emballées dans des sacs de jute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Espace réservé du contenu 1" descr="090213_1644_30GRENADE33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r="13112"/>
          <a:stretch>
            <a:fillRect/>
          </a:stretch>
        </p:blipFill>
        <p:spPr/>
      </p:pic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4) Séchage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0424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5) Stockage et transport</a:t>
            </a:r>
            <a:endParaRPr lang="fr-FR" b="1" dirty="0"/>
          </a:p>
        </p:txBody>
      </p:sp>
      <p:pic>
        <p:nvPicPr>
          <p:cNvPr id="8" name="Picture 6" descr="3-sacscaca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r="91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3 (3)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r="390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 descr="17 (1)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16" y="63928"/>
            <a:ext cx="2240755" cy="17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1" name="Picture 9" descr="cabosse-à-grué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4" y="3324262"/>
            <a:ext cx="8807954" cy="30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fr-FR" b="1" dirty="0" smtClean="0"/>
              <a:t>Récapitulation</a:t>
            </a:r>
            <a:endParaRPr lang="fr-FR" b="1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685800" y="2240280"/>
            <a:ext cx="4304885" cy="1552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2200" b="1" dirty="0">
                <a:solidFill>
                  <a:schemeClr val="accent5"/>
                </a:solidFill>
              </a:rPr>
              <a:t>5</a:t>
            </a:r>
            <a:r>
              <a:rPr lang="fr-FR" sz="2200" b="1" dirty="0" smtClean="0">
                <a:solidFill>
                  <a:schemeClr val="accent5"/>
                </a:solidFill>
              </a:rPr>
              <a:t> premières étapes (Avant importation)</a:t>
            </a:r>
          </a:p>
          <a:p>
            <a:r>
              <a:rPr lang="fr-FR" sz="2200" dirty="0" smtClean="0"/>
              <a:t>Cacaoyer / Cabosse (récolte)</a:t>
            </a:r>
          </a:p>
          <a:p>
            <a:r>
              <a:rPr lang="fr-FR" sz="2200" dirty="0" err="1" smtClean="0"/>
              <a:t>Ecabossage</a:t>
            </a:r>
            <a:endParaRPr lang="fr-FR" sz="2200" dirty="0" smtClean="0"/>
          </a:p>
          <a:p>
            <a:r>
              <a:rPr lang="fr-FR" sz="2200" dirty="0" smtClean="0"/>
              <a:t>Fermentation</a:t>
            </a:r>
          </a:p>
          <a:p>
            <a:r>
              <a:rPr lang="fr-FR" sz="2200" dirty="0" smtClean="0"/>
              <a:t>Séchage</a:t>
            </a:r>
          </a:p>
          <a:p>
            <a:r>
              <a:rPr lang="fr-FR" sz="2200" dirty="0" smtClean="0"/>
              <a:t>Stockage / Transport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242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sz="4400" b="1" dirty="0"/>
              <a:t>1</a:t>
            </a:r>
            <a:r>
              <a:rPr lang="fr-FR" sz="4400" b="1" dirty="0" smtClean="0"/>
              <a:t>) Achat / Contrôle et mélange des fèves</a:t>
            </a:r>
            <a:endParaRPr lang="fr-FR" sz="4400" b="1" dirty="0"/>
          </a:p>
        </p:txBody>
      </p:sp>
      <p:pic>
        <p:nvPicPr>
          <p:cNvPr id="4" name="Espace réservé du contenu 3" descr="0492879001369987408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b="2078"/>
          <a:stretch>
            <a:fillRect/>
          </a:stretch>
        </p:blipFill>
        <p:spPr/>
      </p:pic>
      <p:pic>
        <p:nvPicPr>
          <p:cNvPr id="11" name="Picture 8" descr="13 (4)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b="81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Dans les fabriques de chocolat, les fèves de cacao sont </a:t>
            </a:r>
            <a:r>
              <a:rPr lang="fr-FR" b="1" dirty="0" smtClean="0">
                <a:solidFill>
                  <a:srgbClr val="972109"/>
                </a:solidFill>
              </a:rPr>
              <a:t>nettoyés</a:t>
            </a:r>
            <a:r>
              <a:rPr lang="fr-FR" dirty="0" smtClean="0">
                <a:solidFill>
                  <a:schemeClr val="tx1"/>
                </a:solidFill>
              </a:rPr>
              <a:t>, puis </a:t>
            </a:r>
            <a:r>
              <a:rPr lang="fr-FR" b="1" dirty="0" smtClean="0">
                <a:solidFill>
                  <a:srgbClr val="972109"/>
                </a:solidFill>
              </a:rPr>
              <a:t>torréfiées</a:t>
            </a:r>
            <a:r>
              <a:rPr lang="fr-FR" dirty="0" smtClean="0">
                <a:solidFill>
                  <a:schemeClr val="tx1"/>
                </a:solidFill>
              </a:rPr>
              <a:t> à une température de 100 à 140 °C (environ 30 minutes)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Ceci provoque l’apparition de </a:t>
            </a:r>
            <a:r>
              <a:rPr lang="fr-FR" b="1" dirty="0" smtClean="0">
                <a:solidFill>
                  <a:srgbClr val="972109"/>
                </a:solidFill>
              </a:rPr>
              <a:t>substances aromatiques</a:t>
            </a:r>
            <a:endParaRPr lang="fr-FR" b="1" dirty="0">
              <a:solidFill>
                <a:srgbClr val="972109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/>
              <a:t>2</a:t>
            </a:r>
            <a:r>
              <a:rPr lang="fr-FR" b="1" dirty="0" smtClean="0"/>
              <a:t>) Torréfaction</a:t>
            </a:r>
            <a:endParaRPr lang="fr-FR" b="1" dirty="0"/>
          </a:p>
        </p:txBody>
      </p:sp>
      <p:pic>
        <p:nvPicPr>
          <p:cNvPr id="5" name="Espace réservé du contenu 4" descr="Favarger-A016_R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r="13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88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Elles passent ensuite dans des machines qui les </a:t>
            </a:r>
            <a:r>
              <a:rPr lang="fr-FR" b="1" dirty="0" smtClean="0">
                <a:solidFill>
                  <a:srgbClr val="972109"/>
                </a:solidFill>
              </a:rPr>
              <a:t>décortiquent</a:t>
            </a:r>
            <a:r>
              <a:rPr lang="fr-FR" dirty="0" smtClean="0">
                <a:solidFill>
                  <a:schemeClr val="tx1"/>
                </a:solidFill>
              </a:rPr>
              <a:t>, les </a:t>
            </a:r>
            <a:r>
              <a:rPr lang="fr-FR" b="1" dirty="0" smtClean="0">
                <a:solidFill>
                  <a:srgbClr val="972109"/>
                </a:solidFill>
              </a:rPr>
              <a:t>dégerment</a:t>
            </a:r>
            <a:r>
              <a:rPr lang="fr-FR" dirty="0" smtClean="0">
                <a:solidFill>
                  <a:schemeClr val="tx1"/>
                </a:solidFill>
              </a:rPr>
              <a:t> et les </a:t>
            </a:r>
            <a:r>
              <a:rPr lang="fr-FR" b="1" dirty="0" smtClean="0">
                <a:solidFill>
                  <a:srgbClr val="972109"/>
                </a:solidFill>
              </a:rPr>
              <a:t>concassent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 partir de la fève, on </a:t>
            </a:r>
            <a:r>
              <a:rPr lang="fr-FR" b="1" dirty="0" smtClean="0">
                <a:solidFill>
                  <a:srgbClr val="972109"/>
                </a:solidFill>
              </a:rPr>
              <a:t>sépare</a:t>
            </a:r>
            <a:r>
              <a:rPr lang="fr-FR" dirty="0" smtClean="0">
                <a:solidFill>
                  <a:schemeClr val="tx1"/>
                </a:solidFill>
              </a:rPr>
              <a:t> le grain de cacao de la coque</a:t>
            </a:r>
          </a:p>
          <a:p>
            <a:r>
              <a:rPr lang="fr-FR" dirty="0">
                <a:solidFill>
                  <a:schemeClr val="tx1"/>
                </a:solidFill>
              </a:rPr>
              <a:t>Les fèves concassées sont ensuite regroupées selon la qualité et le prix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3) Concassage</a:t>
            </a:r>
            <a:endParaRPr lang="fr-FR" b="1" dirty="0"/>
          </a:p>
        </p:txBody>
      </p:sp>
      <p:pic>
        <p:nvPicPr>
          <p:cNvPr id="6" name="Picture 4" descr="Valrhona24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8"/>
          <a:stretch/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Espace réservé du contenu 9"/>
          <p:cNvSpPr txBox="1">
            <a:spLocks/>
          </p:cNvSpPr>
          <p:nvPr/>
        </p:nvSpPr>
        <p:spPr>
          <a:xfrm>
            <a:off x="4645151" y="6137574"/>
            <a:ext cx="3799602" cy="505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000" dirty="0" err="1" smtClean="0"/>
              <a:t>Grué</a:t>
            </a:r>
            <a:r>
              <a:rPr lang="fr-CH" sz="2000" dirty="0" smtClean="0"/>
              <a:t> : </a:t>
            </a:r>
            <a:r>
              <a:rPr lang="fr-CH" sz="2000" dirty="0" smtClean="0"/>
              <a:t>éclat </a:t>
            </a:r>
            <a:r>
              <a:rPr lang="fr-CH" sz="2000" dirty="0"/>
              <a:t>de fève de cacao torréfié puis concassé</a:t>
            </a:r>
            <a:r>
              <a:rPr lang="fr-CH" sz="2000" dirty="0" smtClean="0"/>
              <a:t> 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Les fèves concassées sont ensuite </a:t>
            </a:r>
            <a:r>
              <a:rPr lang="fr-FR" b="1" dirty="0" smtClean="0">
                <a:solidFill>
                  <a:srgbClr val="972109"/>
                </a:solidFill>
              </a:rPr>
              <a:t>regroupées</a:t>
            </a:r>
            <a:r>
              <a:rPr lang="fr-FR" dirty="0" smtClean="0">
                <a:solidFill>
                  <a:schemeClr val="tx1"/>
                </a:solidFill>
              </a:rPr>
              <a:t> selon la qualité et le prix en </a:t>
            </a:r>
            <a:r>
              <a:rPr lang="fr-FR" b="1" dirty="0" smtClean="0">
                <a:solidFill>
                  <a:srgbClr val="972109"/>
                </a:solidFill>
              </a:rPr>
              <a:t>mélanges spécifiques</a:t>
            </a:r>
            <a:r>
              <a:rPr lang="fr-FR" dirty="0" smtClean="0">
                <a:solidFill>
                  <a:schemeClr val="tx1"/>
                </a:solidFill>
              </a:rPr>
              <a:t>, et </a:t>
            </a:r>
            <a:r>
              <a:rPr lang="fr-FR" b="1" dirty="0" smtClean="0">
                <a:solidFill>
                  <a:srgbClr val="972109"/>
                </a:solidFill>
              </a:rPr>
              <a:t>moulues</a:t>
            </a:r>
            <a:r>
              <a:rPr lang="fr-FR" dirty="0" smtClean="0">
                <a:solidFill>
                  <a:schemeClr val="tx1"/>
                </a:solidFill>
              </a:rPr>
              <a:t> par des cylindres en une </a:t>
            </a:r>
            <a:r>
              <a:rPr lang="fr-FR" b="1" dirty="0" smtClean="0">
                <a:solidFill>
                  <a:srgbClr val="972109"/>
                </a:solidFill>
              </a:rPr>
              <a:t>pâte</a:t>
            </a:r>
            <a:r>
              <a:rPr lang="fr-FR" dirty="0" smtClean="0">
                <a:solidFill>
                  <a:schemeClr val="tx1"/>
                </a:solidFill>
              </a:rPr>
              <a:t> lisse et coulante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Plus le produit fini est moulu finement, plus il est cher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b="1" dirty="0" smtClean="0">
                <a:solidFill>
                  <a:srgbClr val="972109"/>
                </a:solidFill>
              </a:rPr>
              <a:t>pâte de cacao </a:t>
            </a:r>
            <a:r>
              <a:rPr lang="fr-FR" dirty="0" smtClean="0">
                <a:solidFill>
                  <a:schemeClr val="tx1"/>
                </a:solidFill>
              </a:rPr>
              <a:t>ainsi obtenue contient 50 % de matière grasse, le beurre de cacao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Elle constitue le </a:t>
            </a:r>
            <a:r>
              <a:rPr lang="fr-FR" b="1" dirty="0" smtClean="0">
                <a:solidFill>
                  <a:srgbClr val="972109"/>
                </a:solidFill>
              </a:rPr>
              <a:t>produit semi-fabriqué</a:t>
            </a:r>
            <a:r>
              <a:rPr lang="fr-FR" dirty="0" smtClean="0">
                <a:solidFill>
                  <a:schemeClr val="tx1"/>
                </a:solidFill>
              </a:rPr>
              <a:t> qui sera utilisé pour la fabrication de </a:t>
            </a:r>
            <a:r>
              <a:rPr lang="fr-FR" b="1" dirty="0" smtClean="0">
                <a:solidFill>
                  <a:srgbClr val="972109"/>
                </a:solidFill>
              </a:rPr>
              <a:t>poudre de cacao</a:t>
            </a:r>
            <a:r>
              <a:rPr lang="fr-FR" dirty="0" smtClean="0">
                <a:solidFill>
                  <a:schemeClr val="tx1"/>
                </a:solidFill>
              </a:rPr>
              <a:t> et de tous les </a:t>
            </a:r>
            <a:r>
              <a:rPr lang="fr-FR" b="1" dirty="0" smtClean="0">
                <a:solidFill>
                  <a:srgbClr val="972109"/>
                </a:solidFill>
              </a:rPr>
              <a:t>chocolats</a:t>
            </a:r>
            <a:endParaRPr lang="fr-FR" b="1" dirty="0">
              <a:solidFill>
                <a:srgbClr val="972109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/>
              <a:t>4</a:t>
            </a:r>
            <a:r>
              <a:rPr lang="fr-FR" b="1" dirty="0" smtClean="0"/>
              <a:t>) Broyage</a:t>
            </a:r>
            <a:endParaRPr lang="fr-FR" b="1" dirty="0"/>
          </a:p>
        </p:txBody>
      </p:sp>
      <p:pic>
        <p:nvPicPr>
          <p:cNvPr id="10" name="Picture 5" descr="14 (15)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 b="67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9"/>
          <p:cNvSpPr txBox="1">
            <a:spLocks/>
          </p:cNvSpPr>
          <p:nvPr/>
        </p:nvSpPr>
        <p:spPr>
          <a:xfrm>
            <a:off x="4645151" y="6137574"/>
            <a:ext cx="3799602" cy="505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000" dirty="0" smtClean="0"/>
              <a:t>Pâte de cacao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7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 cacao était déjà cultivé par les </a:t>
            </a:r>
            <a:r>
              <a:rPr lang="fr-FR" b="1" dirty="0" smtClean="0">
                <a:solidFill>
                  <a:schemeClr val="accent5"/>
                </a:solidFill>
              </a:rPr>
              <a:t>Mayas</a:t>
            </a:r>
            <a:r>
              <a:rPr lang="fr-FR" dirty="0" smtClean="0"/>
              <a:t> vers </a:t>
            </a:r>
            <a:r>
              <a:rPr lang="fr-FR" b="1" dirty="0" smtClean="0">
                <a:solidFill>
                  <a:srgbClr val="972109"/>
                </a:solidFill>
              </a:rPr>
              <a:t>600 après J.-C. </a:t>
            </a:r>
            <a:r>
              <a:rPr lang="fr-FR" dirty="0" smtClean="0"/>
              <a:t>sur la presqu’île de </a:t>
            </a:r>
            <a:r>
              <a:rPr lang="fr-FR" b="1" dirty="0" smtClean="0">
                <a:solidFill>
                  <a:srgbClr val="972109"/>
                </a:solidFill>
              </a:rPr>
              <a:t>Yucatan (Mexique)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préparation du </a:t>
            </a:r>
            <a:r>
              <a:rPr lang="fr-FR" b="1" dirty="0" smtClean="0">
                <a:solidFill>
                  <a:srgbClr val="972109"/>
                </a:solidFill>
              </a:rPr>
              <a:t>cacao</a:t>
            </a:r>
            <a:r>
              <a:rPr lang="fr-FR" dirty="0" smtClean="0">
                <a:solidFill>
                  <a:schemeClr val="tx1"/>
                </a:solidFill>
              </a:rPr>
              <a:t> n’a vraiment acquis tout son importance que vers le début du </a:t>
            </a:r>
            <a:r>
              <a:rPr lang="fr-FR" b="1" dirty="0" smtClean="0">
                <a:solidFill>
                  <a:srgbClr val="972109"/>
                </a:solidFill>
              </a:rPr>
              <a:t>XIXe siècle</a:t>
            </a:r>
            <a:r>
              <a:rPr lang="fr-FR" dirty="0" smtClean="0">
                <a:solidFill>
                  <a:schemeClr val="tx1"/>
                </a:solidFill>
              </a:rPr>
              <a:t>, lorsqu’on est parvenu à décomposer les </a:t>
            </a:r>
            <a:r>
              <a:rPr lang="fr-FR" b="1" dirty="0" smtClean="0">
                <a:solidFill>
                  <a:srgbClr val="972109"/>
                </a:solidFill>
              </a:rPr>
              <a:t>fèves de cacao</a:t>
            </a:r>
            <a:r>
              <a:rPr lang="fr-FR" dirty="0" smtClean="0">
                <a:solidFill>
                  <a:schemeClr val="tx1"/>
                </a:solidFill>
              </a:rPr>
              <a:t> et à dégraisser partiellement le cacao en </a:t>
            </a:r>
            <a:r>
              <a:rPr lang="fr-FR" b="1" dirty="0" smtClean="0">
                <a:solidFill>
                  <a:srgbClr val="972109"/>
                </a:solidFill>
              </a:rPr>
              <a:t>pâte</a:t>
            </a:r>
            <a:r>
              <a:rPr lang="fr-FR" dirty="0" smtClean="0">
                <a:solidFill>
                  <a:schemeClr val="tx1"/>
                </a:solidFill>
              </a:rPr>
              <a:t> (ou liqueur de cacao)</a:t>
            </a:r>
          </a:p>
        </p:txBody>
      </p:sp>
      <p:pic>
        <p:nvPicPr>
          <p:cNvPr id="5" name="Espace réservé du contenu 4" descr="chocolat-0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5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A partir de la </a:t>
            </a:r>
            <a:r>
              <a:rPr lang="fr-FR" b="1" dirty="0">
                <a:solidFill>
                  <a:srgbClr val="972109"/>
                </a:solidFill>
              </a:rPr>
              <a:t>pâte de cacao</a:t>
            </a:r>
            <a:r>
              <a:rPr lang="fr-FR" dirty="0">
                <a:solidFill>
                  <a:schemeClr val="tx1"/>
                </a:solidFill>
              </a:rPr>
              <a:t>, le pressage sépare la </a:t>
            </a:r>
            <a:r>
              <a:rPr lang="fr-FR" b="1" dirty="0">
                <a:solidFill>
                  <a:srgbClr val="972109"/>
                </a:solidFill>
              </a:rPr>
              <a:t>partie liquide </a:t>
            </a:r>
            <a:r>
              <a:rPr lang="fr-FR" dirty="0">
                <a:solidFill>
                  <a:schemeClr val="tx1"/>
                </a:solidFill>
              </a:rPr>
              <a:t>et la </a:t>
            </a:r>
            <a:r>
              <a:rPr lang="fr-FR" b="1" dirty="0">
                <a:solidFill>
                  <a:srgbClr val="972109"/>
                </a:solidFill>
              </a:rPr>
              <a:t>partie </a:t>
            </a:r>
            <a:r>
              <a:rPr lang="fr-FR" b="1" dirty="0" smtClean="0">
                <a:solidFill>
                  <a:srgbClr val="972109"/>
                </a:solidFill>
              </a:rPr>
              <a:t>solide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Etant donné sa </a:t>
            </a:r>
            <a:r>
              <a:rPr lang="fr-FR" b="1" dirty="0" smtClean="0">
                <a:solidFill>
                  <a:srgbClr val="972109"/>
                </a:solidFill>
              </a:rPr>
              <a:t>forte teneur en graisse</a:t>
            </a:r>
            <a:r>
              <a:rPr lang="fr-FR" dirty="0" smtClean="0">
                <a:solidFill>
                  <a:schemeClr val="tx1"/>
                </a:solidFill>
              </a:rPr>
              <a:t>, la pâte de cacao ne peut être pulvérisée telle quelle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Il faut donc retirer une partie du </a:t>
            </a:r>
            <a:r>
              <a:rPr lang="fr-FR" b="1" dirty="0" smtClean="0">
                <a:solidFill>
                  <a:srgbClr val="972109"/>
                </a:solidFill>
              </a:rPr>
              <a:t>beurre de cacao </a:t>
            </a:r>
            <a:r>
              <a:rPr lang="fr-FR" dirty="0" smtClean="0">
                <a:solidFill>
                  <a:schemeClr val="tx1"/>
                </a:solidFill>
              </a:rPr>
              <a:t>par pressage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masse solide restante est cassée puis finement moulue pour former la </a:t>
            </a:r>
            <a:r>
              <a:rPr lang="fr-FR" b="1" dirty="0" smtClean="0">
                <a:solidFill>
                  <a:schemeClr val="accent5"/>
                </a:solidFill>
              </a:rPr>
              <a:t>poudre de cacao</a:t>
            </a: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5) Pressage / Blutage</a:t>
            </a:r>
            <a:endParaRPr lang="fr-FR" b="1" dirty="0"/>
          </a:p>
        </p:txBody>
      </p:sp>
      <p:sp>
        <p:nvSpPr>
          <p:cNvPr id="8" name="Espace réservé du contenu 9"/>
          <p:cNvSpPr txBox="1">
            <a:spLocks/>
          </p:cNvSpPr>
          <p:nvPr/>
        </p:nvSpPr>
        <p:spPr>
          <a:xfrm>
            <a:off x="4645151" y="6137574"/>
            <a:ext cx="3799602" cy="505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 smtClean="0"/>
              <a:t>Partie solide : tourteau (poudre de cacao)</a:t>
            </a:r>
          </a:p>
          <a:p>
            <a:r>
              <a:rPr lang="fr-CH" sz="2000" dirty="0" smtClean="0">
                <a:solidFill>
                  <a:srgbClr val="000000"/>
                </a:solidFill>
              </a:rPr>
              <a:t>Partie liquide : beurre de cacao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6" name="Image 5" descr="10_12_Natural_Cocoa_Press_Ca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0" y="2240279"/>
            <a:ext cx="2334613" cy="1750960"/>
          </a:xfrm>
          <a:prstGeom prst="rect">
            <a:avLst/>
          </a:prstGeom>
        </p:spPr>
      </p:pic>
      <p:pic>
        <p:nvPicPr>
          <p:cNvPr id="11" name="Image 10" descr="MP0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08" y="4216593"/>
            <a:ext cx="2267636" cy="1764869"/>
          </a:xfrm>
          <a:prstGeom prst="rect">
            <a:avLst/>
          </a:prstGeom>
        </p:spPr>
      </p:pic>
      <p:pic>
        <p:nvPicPr>
          <p:cNvPr id="12" name="Image 11" descr="tourtea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1" y="2231521"/>
            <a:ext cx="1319789" cy="17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Pour obtenir le chocolat, on </a:t>
            </a:r>
            <a:r>
              <a:rPr lang="fr-FR" b="1" dirty="0" smtClean="0">
                <a:solidFill>
                  <a:srgbClr val="972109"/>
                </a:solidFill>
              </a:rPr>
              <a:t>mélange</a:t>
            </a:r>
            <a:r>
              <a:rPr lang="fr-FR" dirty="0" smtClean="0">
                <a:solidFill>
                  <a:schemeClr val="tx1"/>
                </a:solidFill>
              </a:rPr>
              <a:t> dans le pétrin les différents ingrédients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6</a:t>
            </a:r>
            <a:r>
              <a:rPr lang="fr-FR" b="1" dirty="0" smtClean="0"/>
              <a:t>) Malaxage</a:t>
            </a:r>
            <a:endParaRPr lang="fr-FR" b="1" dirty="0"/>
          </a:p>
        </p:txBody>
      </p:sp>
      <p:pic>
        <p:nvPicPr>
          <p:cNvPr id="11" name="Image 10" descr="chocolat-blan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37" y="3405456"/>
            <a:ext cx="2673642" cy="1998120"/>
          </a:xfrm>
          <a:prstGeom prst="rect">
            <a:avLst/>
          </a:prstGeom>
        </p:spPr>
      </p:pic>
      <p:pic>
        <p:nvPicPr>
          <p:cNvPr id="12" name="Image 11" descr="chocolat-noi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" y="3405456"/>
            <a:ext cx="2528086" cy="1998119"/>
          </a:xfrm>
          <a:prstGeom prst="rect">
            <a:avLst/>
          </a:prstGeom>
        </p:spPr>
      </p:pic>
      <p:pic>
        <p:nvPicPr>
          <p:cNvPr id="13" name="Image 12" descr="Chocolat-au-lai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74" y="3405456"/>
            <a:ext cx="2750932" cy="1998119"/>
          </a:xfrm>
          <a:prstGeom prst="rect">
            <a:avLst/>
          </a:prstGeom>
        </p:spPr>
      </p:pic>
      <p:pic>
        <p:nvPicPr>
          <p:cNvPr id="14" name="Image 13" descr="x400_photo_vrac_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78" y="360737"/>
            <a:ext cx="1526772" cy="1135292"/>
          </a:xfrm>
          <a:prstGeom prst="rect">
            <a:avLst/>
          </a:prstGeom>
        </p:spPr>
      </p:pic>
      <p:pic>
        <p:nvPicPr>
          <p:cNvPr id="16" name="Image 15" descr="3D_Cailler_Blanc-Vanille_100gr_NEU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4" y="5641410"/>
            <a:ext cx="2315838" cy="969504"/>
          </a:xfrm>
          <a:prstGeom prst="rect">
            <a:avLst/>
          </a:prstGeom>
        </p:spPr>
      </p:pic>
      <p:pic>
        <p:nvPicPr>
          <p:cNvPr id="17" name="Image 16" descr="Cailler_Lait_100g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03" y="5641410"/>
            <a:ext cx="2314581" cy="969504"/>
          </a:xfrm>
          <a:prstGeom prst="rect">
            <a:avLst/>
          </a:prstGeom>
        </p:spPr>
      </p:pic>
      <p:pic>
        <p:nvPicPr>
          <p:cNvPr id="18" name="Image 17" descr="cailler-crem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0" y="5673508"/>
            <a:ext cx="2314581" cy="9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7</a:t>
            </a:r>
            <a:r>
              <a:rPr lang="fr-FR" b="1" dirty="0" smtClean="0"/>
              <a:t>) Broyage</a:t>
            </a:r>
            <a:endParaRPr lang="fr-FR" b="1" dirty="0"/>
          </a:p>
        </p:txBody>
      </p:sp>
      <p:pic>
        <p:nvPicPr>
          <p:cNvPr id="5" name="Picture 4" descr="Valrhona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80" r="-14580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851647" y="6226000"/>
            <a:ext cx="7745505" cy="622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Pour obtenir une </a:t>
            </a:r>
            <a:r>
              <a:rPr lang="fr-FR" b="1" dirty="0" smtClean="0">
                <a:solidFill>
                  <a:srgbClr val="972109"/>
                </a:solidFill>
              </a:rPr>
              <a:t>pâte fine</a:t>
            </a:r>
            <a:endParaRPr lang="fr-FR" b="1" dirty="0">
              <a:solidFill>
                <a:srgbClr val="9721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Pour rendre le chocolat plus </a:t>
            </a:r>
            <a:r>
              <a:rPr lang="fr-FR" b="1" dirty="0">
                <a:solidFill>
                  <a:srgbClr val="972109"/>
                </a:solidFill>
              </a:rPr>
              <a:t>lisse</a:t>
            </a:r>
            <a:r>
              <a:rPr lang="fr-FR" dirty="0">
                <a:solidFill>
                  <a:schemeClr val="tx1"/>
                </a:solidFill>
              </a:rPr>
              <a:t> et affiner le </a:t>
            </a:r>
            <a:r>
              <a:rPr lang="fr-FR" b="1" dirty="0" smtClean="0">
                <a:solidFill>
                  <a:srgbClr val="972109"/>
                </a:solidFill>
              </a:rPr>
              <a:t>goût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Bien </a:t>
            </a:r>
            <a:r>
              <a:rPr lang="fr-FR" dirty="0">
                <a:solidFill>
                  <a:schemeClr val="tx1"/>
                </a:solidFill>
              </a:rPr>
              <a:t>que la </a:t>
            </a:r>
            <a:r>
              <a:rPr lang="fr-FR" b="1" dirty="0">
                <a:solidFill>
                  <a:srgbClr val="972109"/>
                </a:solidFill>
              </a:rPr>
              <a:t>pâte de cacao </a:t>
            </a:r>
            <a:r>
              <a:rPr lang="fr-FR" dirty="0">
                <a:solidFill>
                  <a:schemeClr val="tx1"/>
                </a:solidFill>
              </a:rPr>
              <a:t>se compose déjà pour moitié de </a:t>
            </a:r>
            <a:r>
              <a:rPr lang="fr-FR" b="1" dirty="0">
                <a:solidFill>
                  <a:srgbClr val="972109"/>
                </a:solidFill>
              </a:rPr>
              <a:t>beurre de cacao</a:t>
            </a:r>
            <a:r>
              <a:rPr lang="fr-FR" dirty="0">
                <a:solidFill>
                  <a:schemeClr val="tx1"/>
                </a:solidFill>
              </a:rPr>
              <a:t>, on ajoute encore </a:t>
            </a:r>
            <a:r>
              <a:rPr lang="fr-FR" dirty="0" smtClean="0">
                <a:solidFill>
                  <a:schemeClr val="tx1"/>
                </a:solidFill>
              </a:rPr>
              <a:t>une </a:t>
            </a:r>
            <a:r>
              <a:rPr lang="fr-FR" dirty="0">
                <a:solidFill>
                  <a:schemeClr val="tx1"/>
                </a:solidFill>
              </a:rPr>
              <a:t>certaine quantité de ce dernier pour obtenir une consistance plus moelleuse et une saveur plus douce</a:t>
            </a:r>
          </a:p>
          <a:p>
            <a:r>
              <a:rPr lang="fr-FR" dirty="0">
                <a:solidFill>
                  <a:schemeClr val="tx1"/>
                </a:solidFill>
              </a:rPr>
              <a:t>On parvient au </a:t>
            </a:r>
            <a:r>
              <a:rPr lang="fr-FR" b="1" dirty="0">
                <a:solidFill>
                  <a:srgbClr val="972109"/>
                </a:solidFill>
              </a:rPr>
              <a:t>moelleux</a:t>
            </a:r>
            <a:r>
              <a:rPr lang="fr-FR" dirty="0">
                <a:solidFill>
                  <a:schemeClr val="tx1"/>
                </a:solidFill>
              </a:rPr>
              <a:t> et à la </a:t>
            </a:r>
            <a:r>
              <a:rPr lang="fr-FR" b="1" dirty="0">
                <a:solidFill>
                  <a:srgbClr val="972109"/>
                </a:solidFill>
              </a:rPr>
              <a:t>douceur</a:t>
            </a:r>
            <a:r>
              <a:rPr lang="fr-FR" dirty="0">
                <a:solidFill>
                  <a:schemeClr val="tx1"/>
                </a:solidFill>
              </a:rPr>
              <a:t> souhaitée en affinant et en cochant encore longuement les ingrédients une fois </a:t>
            </a:r>
            <a:r>
              <a:rPr lang="fr-FR" dirty="0" smtClean="0">
                <a:solidFill>
                  <a:schemeClr val="tx1"/>
                </a:solidFill>
              </a:rPr>
              <a:t>mélangés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/>
              <a:t>8) </a:t>
            </a:r>
            <a:r>
              <a:rPr lang="fr-FR" b="1" dirty="0" err="1"/>
              <a:t>Conchage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sz="2000" b="1" dirty="0"/>
              <a:t>( C’est ici que le savoir–faire du chocolatier se révèle)</a:t>
            </a:r>
          </a:p>
        </p:txBody>
      </p:sp>
      <p:pic>
        <p:nvPicPr>
          <p:cNvPr id="6" name="Espace réservé du contenu 2" descr="1759473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r="17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3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9) </a:t>
            </a:r>
            <a:r>
              <a:rPr lang="fr-FR" b="1" dirty="0" err="1" smtClean="0"/>
              <a:t>Tempérage</a:t>
            </a:r>
            <a:endParaRPr lang="fr-FR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51647" y="6226000"/>
            <a:ext cx="7745505" cy="622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C’est le </a:t>
            </a:r>
            <a:r>
              <a:rPr lang="fr-FR" dirty="0" err="1" smtClean="0">
                <a:solidFill>
                  <a:schemeClr val="tx1"/>
                </a:solidFill>
              </a:rPr>
              <a:t>tempérage</a:t>
            </a:r>
            <a:r>
              <a:rPr lang="fr-FR" dirty="0" smtClean="0">
                <a:solidFill>
                  <a:schemeClr val="tx1"/>
                </a:solidFill>
              </a:rPr>
              <a:t> qui permet une bonne </a:t>
            </a:r>
            <a:r>
              <a:rPr lang="fr-FR" b="1" dirty="0" smtClean="0">
                <a:solidFill>
                  <a:srgbClr val="972109"/>
                </a:solidFill>
              </a:rPr>
              <a:t>cristallisation</a:t>
            </a:r>
            <a:r>
              <a:rPr lang="fr-FR" dirty="0" smtClean="0">
                <a:solidFill>
                  <a:schemeClr val="tx1"/>
                </a:solidFill>
              </a:rPr>
              <a:t> du chocolat en lui donnant un </a:t>
            </a:r>
            <a:r>
              <a:rPr lang="fr-FR" b="1" dirty="0" smtClean="0">
                <a:solidFill>
                  <a:srgbClr val="972109"/>
                </a:solidFill>
              </a:rPr>
              <a:t>aspect</a:t>
            </a:r>
            <a:r>
              <a:rPr lang="fr-FR" dirty="0" smtClean="0">
                <a:solidFill>
                  <a:schemeClr val="tx1"/>
                </a:solidFill>
              </a:rPr>
              <a:t> brillant, une </a:t>
            </a:r>
            <a:r>
              <a:rPr lang="fr-FR" b="1" dirty="0" smtClean="0">
                <a:solidFill>
                  <a:srgbClr val="972109"/>
                </a:solidFill>
              </a:rPr>
              <a:t>texture</a:t>
            </a:r>
            <a:r>
              <a:rPr lang="fr-FR" dirty="0" smtClean="0">
                <a:solidFill>
                  <a:schemeClr val="tx1"/>
                </a:solidFill>
              </a:rPr>
              <a:t> croquante et fondante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temper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02" r="-83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16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10) Mélange</a:t>
            </a:r>
            <a:endParaRPr lang="fr-FR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51647" y="6056060"/>
            <a:ext cx="7745505" cy="622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Le chocolat est </a:t>
            </a:r>
            <a:r>
              <a:rPr lang="fr-FR" b="1" dirty="0" smtClean="0">
                <a:solidFill>
                  <a:srgbClr val="972109"/>
                </a:solidFill>
              </a:rPr>
              <a:t>associé</a:t>
            </a:r>
            <a:r>
              <a:rPr lang="fr-FR" dirty="0" smtClean="0">
                <a:solidFill>
                  <a:schemeClr val="tx1"/>
                </a:solidFill>
              </a:rPr>
              <a:t> selon les goûts aux noisettes, amandes, raisins, fruits confits, céréales, riz soufflé …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Espace réservé du contenu 2" descr="voisin_selection_noisett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00" b="-7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53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11) Moulage / Enrobage</a:t>
            </a:r>
            <a:endParaRPr lang="fr-FR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13189" y="5774335"/>
            <a:ext cx="8335054" cy="622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Tablettes / Moulages / Bonbons de chocolat / Barres / Billes de chocolat / Pâtes à tartiner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Produk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9" y="2628133"/>
            <a:ext cx="4300236" cy="2866824"/>
          </a:xfrm>
          <a:prstGeom prst="rect">
            <a:avLst/>
          </a:prstGeom>
        </p:spPr>
      </p:pic>
      <p:pic>
        <p:nvPicPr>
          <p:cNvPr id="5" name="Image 4" descr="tafelanl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00" y="2628131"/>
            <a:ext cx="3900443" cy="28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 descr="17 (1)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16" y="63928"/>
            <a:ext cx="2240755" cy="17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fr-FR" b="1" dirty="0" smtClean="0"/>
              <a:t>Récapitulation</a:t>
            </a:r>
            <a:endParaRPr lang="fr-FR" b="1" dirty="0"/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688490" y="2258168"/>
            <a:ext cx="4173515" cy="4396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500" b="1" dirty="0" smtClean="0">
                <a:solidFill>
                  <a:srgbClr val="972109"/>
                </a:solidFill>
              </a:rPr>
              <a:t>11 secondes étapes (Après importation)</a:t>
            </a:r>
            <a:endParaRPr lang="fr-FR" sz="1500" b="1" dirty="0">
              <a:solidFill>
                <a:srgbClr val="972109"/>
              </a:solidFill>
            </a:endParaRPr>
          </a:p>
          <a:p>
            <a:r>
              <a:rPr lang="fr-FR" sz="1500" dirty="0" smtClean="0"/>
              <a:t>Achat / Contrôle et mélange des fèves</a:t>
            </a:r>
          </a:p>
          <a:p>
            <a:r>
              <a:rPr lang="fr-FR" sz="1500" dirty="0" smtClean="0"/>
              <a:t>Concassage</a:t>
            </a:r>
          </a:p>
          <a:p>
            <a:r>
              <a:rPr lang="fr-FR" sz="1500" dirty="0" smtClean="0"/>
              <a:t>Torréfaction</a:t>
            </a:r>
          </a:p>
          <a:p>
            <a:r>
              <a:rPr lang="fr-FR" sz="1500" dirty="0" smtClean="0"/>
              <a:t>Broyage</a:t>
            </a:r>
          </a:p>
          <a:p>
            <a:r>
              <a:rPr lang="fr-FR" sz="1500" dirty="0" smtClean="0"/>
              <a:t>Pressage / Blutage</a:t>
            </a:r>
          </a:p>
          <a:p>
            <a:r>
              <a:rPr lang="fr-FR" sz="1500" dirty="0" smtClean="0"/>
              <a:t>Malaxage</a:t>
            </a:r>
          </a:p>
          <a:p>
            <a:r>
              <a:rPr lang="fr-FR" sz="1500" dirty="0" smtClean="0"/>
              <a:t>Broyage</a:t>
            </a:r>
          </a:p>
          <a:p>
            <a:r>
              <a:rPr lang="fr-FR" sz="1500" dirty="0" err="1" smtClean="0"/>
              <a:t>Conchage</a:t>
            </a:r>
            <a:endParaRPr lang="fr-FR" sz="1500" dirty="0" smtClean="0"/>
          </a:p>
          <a:p>
            <a:r>
              <a:rPr lang="fr-FR" sz="1500" dirty="0" smtClean="0"/>
              <a:t>Tempérage</a:t>
            </a:r>
          </a:p>
          <a:p>
            <a:r>
              <a:rPr lang="fr-FR" sz="1500" dirty="0" smtClean="0"/>
              <a:t>Mélange</a:t>
            </a:r>
          </a:p>
          <a:p>
            <a:r>
              <a:rPr lang="fr-FR" sz="1500" dirty="0" smtClean="0"/>
              <a:t>Moulage / Enrobage</a:t>
            </a:r>
          </a:p>
          <a:p>
            <a:endParaRPr lang="fr-FR" sz="1500" dirty="0"/>
          </a:p>
        </p:txBody>
      </p:sp>
      <p:pic>
        <p:nvPicPr>
          <p:cNvPr id="8" name="Picture 4" descr="Valrhona5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38" b="-23338"/>
          <a:stretch>
            <a:fillRect/>
          </a:stretch>
        </p:blipFill>
        <p:spPr>
          <a:xfrm>
            <a:off x="2917894" y="2901276"/>
            <a:ext cx="5817361" cy="29124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3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Du cacao à la tablette </a:t>
            </a:r>
            <a:br>
              <a:rPr lang="fr-FR" sz="4400" b="1" dirty="0" smtClean="0"/>
            </a:br>
            <a:r>
              <a:rPr lang="fr-FR" sz="4400" b="1" dirty="0" smtClean="0"/>
              <a:t>de chocolat</a:t>
            </a:r>
            <a:endParaRPr lang="fr-FR" sz="4400" b="1" dirty="0"/>
          </a:p>
        </p:txBody>
      </p:sp>
      <p:pic>
        <p:nvPicPr>
          <p:cNvPr id="9" name="Picture 4" descr="Valrhona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09" b="-48409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Chocolat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 chocolat est un mélange de </a:t>
            </a:r>
            <a:r>
              <a:rPr lang="fr-FR" b="1" dirty="0" smtClean="0">
                <a:solidFill>
                  <a:srgbClr val="972109"/>
                </a:solidFill>
              </a:rPr>
              <a:t>pâte de cacao </a:t>
            </a:r>
            <a:r>
              <a:rPr lang="fr-FR" dirty="0" smtClean="0">
                <a:solidFill>
                  <a:schemeClr val="tx1"/>
                </a:solidFill>
              </a:rPr>
              <a:t>et de </a:t>
            </a:r>
            <a:r>
              <a:rPr lang="fr-FR" b="1" dirty="0" smtClean="0">
                <a:solidFill>
                  <a:srgbClr val="972109"/>
                </a:solidFill>
              </a:rPr>
              <a:t>sucre</a:t>
            </a:r>
            <a:r>
              <a:rPr lang="fr-FR" dirty="0" smtClean="0">
                <a:solidFill>
                  <a:schemeClr val="tx1"/>
                </a:solidFill>
              </a:rPr>
              <a:t>, auquel on ajoute, suivant la sorte, du beurre de cacao, de la graisse ou huile végétale, des épices, des amandes, des noix, du lait ou d’autres composants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Ceux-ci </a:t>
            </a:r>
            <a:r>
              <a:rPr lang="fr-FR" b="1" dirty="0" smtClean="0">
                <a:solidFill>
                  <a:srgbClr val="972109"/>
                </a:solidFill>
              </a:rPr>
              <a:t>déterminent</a:t>
            </a:r>
            <a:r>
              <a:rPr lang="fr-FR" dirty="0" smtClean="0">
                <a:solidFill>
                  <a:schemeClr val="tx1"/>
                </a:solidFill>
              </a:rPr>
              <a:t> le caractère, l’arôme et le nom du produit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choco-intro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43" b="-40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9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 chocolat et le cacao que l’on préparait à l’époque étaient </a:t>
            </a:r>
            <a:r>
              <a:rPr lang="fr-FR" b="1" dirty="0" smtClean="0">
                <a:solidFill>
                  <a:srgbClr val="972109"/>
                </a:solidFill>
              </a:rPr>
              <a:t>grossiers</a:t>
            </a:r>
            <a:r>
              <a:rPr lang="fr-FR" dirty="0" smtClean="0">
                <a:solidFill>
                  <a:schemeClr val="tx1"/>
                </a:solidFill>
              </a:rPr>
              <a:t>, généralement trop épicés et sablonneux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b="1" dirty="0" smtClean="0">
                <a:solidFill>
                  <a:srgbClr val="972109"/>
                </a:solidFill>
              </a:rPr>
              <a:t>pionniers suisses </a:t>
            </a:r>
            <a:r>
              <a:rPr lang="fr-FR" dirty="0" smtClean="0">
                <a:solidFill>
                  <a:schemeClr val="tx1"/>
                </a:solidFill>
              </a:rPr>
              <a:t>du chocolat ont considérablement amélioré la qualité, créant ainsi les bases pour la </a:t>
            </a:r>
            <a:r>
              <a:rPr lang="fr-FR" b="1" dirty="0" smtClean="0">
                <a:solidFill>
                  <a:srgbClr val="972109"/>
                </a:solidFill>
              </a:rPr>
              <a:t>réputation</a:t>
            </a:r>
            <a:r>
              <a:rPr lang="fr-FR" dirty="0" smtClean="0">
                <a:solidFill>
                  <a:schemeClr val="tx1"/>
                </a:solidFill>
              </a:rPr>
              <a:t> de la Suisse comme pays du chocolat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chocolat-suiss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04" b="-26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74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Stockage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 cacao et le chocolat sont très </a:t>
            </a:r>
            <a:r>
              <a:rPr lang="fr-FR" b="1" dirty="0" smtClean="0">
                <a:solidFill>
                  <a:srgbClr val="972109"/>
                </a:solidFill>
              </a:rPr>
              <a:t>sensibles </a:t>
            </a:r>
            <a:r>
              <a:rPr lang="fr-FR" dirty="0" smtClean="0">
                <a:solidFill>
                  <a:schemeClr val="tx1"/>
                </a:solidFill>
              </a:rPr>
              <a:t>aux </a:t>
            </a:r>
            <a:r>
              <a:rPr lang="fr-FR" b="1" dirty="0" smtClean="0">
                <a:solidFill>
                  <a:srgbClr val="972109"/>
                </a:solidFill>
              </a:rPr>
              <a:t>odeurs</a:t>
            </a:r>
            <a:r>
              <a:rPr lang="fr-FR" dirty="0" smtClean="0">
                <a:solidFill>
                  <a:schemeClr val="tx1"/>
                </a:solidFill>
              </a:rPr>
              <a:t> extérieures, à la </a:t>
            </a:r>
            <a:r>
              <a:rPr lang="fr-FR" b="1" dirty="0" smtClean="0">
                <a:solidFill>
                  <a:srgbClr val="972109"/>
                </a:solidFill>
              </a:rPr>
              <a:t>lumière</a:t>
            </a:r>
            <a:r>
              <a:rPr lang="fr-FR" dirty="0" smtClean="0">
                <a:solidFill>
                  <a:schemeClr val="tx1"/>
                </a:solidFill>
              </a:rPr>
              <a:t> du soleil, à la </a:t>
            </a:r>
            <a:r>
              <a:rPr lang="fr-FR" b="1" dirty="0" smtClean="0">
                <a:solidFill>
                  <a:srgbClr val="972109"/>
                </a:solidFill>
              </a:rPr>
              <a:t>chaleur</a:t>
            </a:r>
            <a:r>
              <a:rPr lang="fr-FR" dirty="0" smtClean="0">
                <a:solidFill>
                  <a:schemeClr val="tx1"/>
                </a:solidFill>
              </a:rPr>
              <a:t>, aux différences de </a:t>
            </a:r>
            <a:r>
              <a:rPr lang="fr-FR" b="1" dirty="0" smtClean="0">
                <a:solidFill>
                  <a:srgbClr val="972109"/>
                </a:solidFill>
              </a:rPr>
              <a:t>température</a:t>
            </a:r>
            <a:r>
              <a:rPr lang="fr-FR" dirty="0" smtClean="0">
                <a:solidFill>
                  <a:schemeClr val="tx1"/>
                </a:solidFill>
              </a:rPr>
              <a:t> et à l’</a:t>
            </a:r>
            <a:r>
              <a:rPr lang="fr-FR" b="1" dirty="0" smtClean="0">
                <a:solidFill>
                  <a:srgbClr val="972109"/>
                </a:solidFill>
              </a:rPr>
              <a:t>humidité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De plus, le cacao peut être attaqué par la </a:t>
            </a:r>
            <a:r>
              <a:rPr lang="fr-FR" b="1" dirty="0" smtClean="0">
                <a:solidFill>
                  <a:srgbClr val="972109"/>
                </a:solidFill>
              </a:rPr>
              <a:t>mite</a:t>
            </a:r>
            <a:r>
              <a:rPr lang="fr-FR" dirty="0" smtClean="0">
                <a:solidFill>
                  <a:schemeClr val="tx1"/>
                </a:solidFill>
              </a:rPr>
              <a:t> de la farine ou du cacao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Espace réservé du contenu 6" descr="chocolatier3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17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96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Substances nutritives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Principalement de la </a:t>
            </a:r>
            <a:r>
              <a:rPr lang="fr-FR" b="1" dirty="0" smtClean="0">
                <a:solidFill>
                  <a:srgbClr val="972109"/>
                </a:solidFill>
              </a:rPr>
              <a:t>graisse</a:t>
            </a:r>
            <a:r>
              <a:rPr lang="fr-FR" dirty="0" smtClean="0">
                <a:solidFill>
                  <a:schemeClr val="tx1"/>
                </a:solidFill>
              </a:rPr>
              <a:t> (beurre de cacao) </a:t>
            </a:r>
          </a:p>
          <a:p>
            <a:r>
              <a:rPr lang="fr-FR" dirty="0">
                <a:solidFill>
                  <a:schemeClr val="tx1"/>
                </a:solidFill>
              </a:rPr>
              <a:t>S</a:t>
            </a:r>
            <a:r>
              <a:rPr lang="fr-FR" dirty="0" smtClean="0">
                <a:solidFill>
                  <a:schemeClr val="tx1"/>
                </a:solidFill>
              </a:rPr>
              <a:t>elon le produit du </a:t>
            </a:r>
            <a:r>
              <a:rPr lang="fr-FR" b="1" dirty="0" smtClean="0">
                <a:solidFill>
                  <a:srgbClr val="972109"/>
                </a:solidFill>
              </a:rPr>
              <a:t>sucre</a:t>
            </a:r>
            <a:r>
              <a:rPr lang="fr-FR" dirty="0" smtClean="0">
                <a:solidFill>
                  <a:schemeClr val="tx1"/>
                </a:solidFill>
              </a:rPr>
              <a:t> (jusqu’à plus de 50 %) </a:t>
            </a:r>
          </a:p>
          <a:p>
            <a:r>
              <a:rPr lang="fr-FR" b="1" dirty="0">
                <a:solidFill>
                  <a:srgbClr val="972109"/>
                </a:solidFill>
              </a:rPr>
              <a:t>Théobromine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(pouvoir </a:t>
            </a:r>
            <a:r>
              <a:rPr lang="fr-FR" dirty="0">
                <a:solidFill>
                  <a:schemeClr val="tx1"/>
                </a:solidFill>
              </a:rPr>
              <a:t>diurétique et </a:t>
            </a:r>
            <a:r>
              <a:rPr lang="fr-FR" dirty="0" smtClean="0">
                <a:solidFill>
                  <a:schemeClr val="tx1"/>
                </a:solidFill>
              </a:rPr>
              <a:t>stimulant) </a:t>
            </a:r>
          </a:p>
          <a:p>
            <a:r>
              <a:rPr lang="fr-FR" b="1" dirty="0">
                <a:solidFill>
                  <a:srgbClr val="972109"/>
                </a:solidFill>
              </a:rPr>
              <a:t>S</a:t>
            </a:r>
            <a:r>
              <a:rPr lang="fr-FR" b="1" dirty="0" smtClean="0">
                <a:solidFill>
                  <a:srgbClr val="972109"/>
                </a:solidFill>
              </a:rPr>
              <a:t>ubstances minérales </a:t>
            </a:r>
          </a:p>
          <a:p>
            <a:r>
              <a:rPr lang="fr-FR" b="1" dirty="0" smtClean="0">
                <a:solidFill>
                  <a:srgbClr val="972109"/>
                </a:solidFill>
              </a:rPr>
              <a:t>Vitamines </a:t>
            </a:r>
          </a:p>
          <a:p>
            <a:r>
              <a:rPr lang="fr-FR" b="1" dirty="0">
                <a:solidFill>
                  <a:srgbClr val="972109"/>
                </a:solidFill>
              </a:rPr>
              <a:t>F</a:t>
            </a:r>
            <a:r>
              <a:rPr lang="fr-FR" b="1" dirty="0" smtClean="0">
                <a:solidFill>
                  <a:srgbClr val="972109"/>
                </a:solidFill>
              </a:rPr>
              <a:t>ibres alimentaires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4" name="Espace réservé du contenu 3" descr="Fotolia_21508898_X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93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Variétés de chocolat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C’est la </a:t>
            </a:r>
            <a:r>
              <a:rPr lang="fr-FR" b="1" dirty="0" smtClean="0">
                <a:solidFill>
                  <a:srgbClr val="972109"/>
                </a:solidFill>
              </a:rPr>
              <a:t>part </a:t>
            </a:r>
            <a:r>
              <a:rPr lang="fr-FR" dirty="0" smtClean="0">
                <a:solidFill>
                  <a:schemeClr val="tx1"/>
                </a:solidFill>
              </a:rPr>
              <a:t>de cacao, de beurre de cacao et de lait qu’ils contiennent qui déterminent la </a:t>
            </a:r>
            <a:r>
              <a:rPr lang="fr-FR" b="1" dirty="0" smtClean="0">
                <a:solidFill>
                  <a:srgbClr val="972109"/>
                </a:solidFill>
              </a:rPr>
              <a:t>couleur </a:t>
            </a:r>
            <a:r>
              <a:rPr lang="fr-FR" dirty="0" smtClean="0">
                <a:solidFill>
                  <a:schemeClr val="tx1"/>
                </a:solidFill>
              </a:rPr>
              <a:t>et la </a:t>
            </a:r>
            <a:r>
              <a:rPr lang="fr-FR" b="1" dirty="0" smtClean="0">
                <a:solidFill>
                  <a:srgbClr val="972109"/>
                </a:solidFill>
              </a:rPr>
              <a:t>saveur</a:t>
            </a:r>
            <a:r>
              <a:rPr lang="fr-FR" dirty="0" smtClean="0">
                <a:solidFill>
                  <a:schemeClr val="tx1"/>
                </a:solidFill>
              </a:rPr>
              <a:t> des chocolats clairs, foncés ou blancs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Fotolia_chocolat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17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5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Produits de cacao et </a:t>
            </a:r>
            <a:br>
              <a:rPr lang="fr-FR" sz="4400" b="1" dirty="0" smtClean="0"/>
            </a:br>
            <a:r>
              <a:rPr lang="fr-FR" sz="4400" b="1" dirty="0" smtClean="0"/>
              <a:t>de chocolat</a:t>
            </a:r>
            <a:endParaRPr lang="fr-FR" sz="4400" b="1" dirty="0"/>
          </a:p>
        </p:txBody>
      </p:sp>
      <p:pic>
        <p:nvPicPr>
          <p:cNvPr id="7" name="Image 6" descr="CaoGesamtrange2013_RGB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" y="2621541"/>
            <a:ext cx="4230179" cy="1716418"/>
          </a:xfrm>
          <a:prstGeom prst="rect">
            <a:avLst/>
          </a:prstGeom>
        </p:spPr>
      </p:pic>
      <p:pic>
        <p:nvPicPr>
          <p:cNvPr id="8" name="Image 7" descr="produits-soins-chocol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72" y="4446963"/>
            <a:ext cx="5223226" cy="1780892"/>
          </a:xfrm>
          <a:prstGeom prst="rect">
            <a:avLst/>
          </a:prstGeom>
        </p:spPr>
      </p:pic>
      <p:pic>
        <p:nvPicPr>
          <p:cNvPr id="9" name="Image 8" descr="cchocolate ba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88" y="2621541"/>
            <a:ext cx="3967290" cy="17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Couverture foncée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Forte proportion de </a:t>
            </a:r>
            <a:r>
              <a:rPr lang="fr-FR" b="1" dirty="0" smtClean="0">
                <a:solidFill>
                  <a:srgbClr val="972109"/>
                </a:solidFill>
              </a:rPr>
              <a:t>cacao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b="1" dirty="0" smtClean="0">
                <a:solidFill>
                  <a:srgbClr val="972109"/>
                </a:solidFill>
              </a:rPr>
              <a:t>sans poudre de lait</a:t>
            </a:r>
            <a:r>
              <a:rPr lang="fr-FR" dirty="0" smtClean="0">
                <a:solidFill>
                  <a:schemeClr val="tx1"/>
                </a:solidFill>
              </a:rPr>
              <a:t>, avec adjonction de graisse de lait pour certaines sortes (retarde la formation de marque de graisse)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Arôme de cacao très marqué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Espace réservé du contenu 6" descr="chocolat-couverture-noir-bio-pistole-barry-2kg-1-400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4" r="-11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50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Couverture au lait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Forte proportion de </a:t>
            </a:r>
            <a:r>
              <a:rPr lang="fr-FR" b="1" dirty="0" smtClean="0">
                <a:solidFill>
                  <a:srgbClr val="972109"/>
                </a:solidFill>
              </a:rPr>
              <a:t>beurre de cacao </a:t>
            </a:r>
            <a:r>
              <a:rPr lang="fr-FR" dirty="0" smtClean="0">
                <a:solidFill>
                  <a:schemeClr val="tx1"/>
                </a:solidFill>
              </a:rPr>
              <a:t>et de </a:t>
            </a:r>
            <a:r>
              <a:rPr lang="fr-FR" b="1" dirty="0" smtClean="0">
                <a:solidFill>
                  <a:srgbClr val="972109"/>
                </a:solidFill>
              </a:rPr>
              <a:t>graisse de lait</a:t>
            </a:r>
            <a:r>
              <a:rPr lang="fr-FR" dirty="0" smtClean="0">
                <a:solidFill>
                  <a:schemeClr val="tx1"/>
                </a:solidFill>
              </a:rPr>
              <a:t>, avec adjonction d’éléments du lait pour certaines sortes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Arôme de lait équilibré à très marqué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ori-chocolat-lactee-barry-35-3-pistoles-5-kg-289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11" r="-20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66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Couverture blanche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 base de </a:t>
            </a:r>
            <a:r>
              <a:rPr lang="fr-FR" b="1" dirty="0" smtClean="0">
                <a:solidFill>
                  <a:srgbClr val="972109"/>
                </a:solidFill>
              </a:rPr>
              <a:t>sucre</a:t>
            </a:r>
            <a:r>
              <a:rPr lang="fr-FR" dirty="0" smtClean="0">
                <a:solidFill>
                  <a:schemeClr val="tx1"/>
                </a:solidFill>
              </a:rPr>
              <a:t>, de </a:t>
            </a:r>
            <a:r>
              <a:rPr lang="fr-FR" b="1" dirty="0" smtClean="0">
                <a:solidFill>
                  <a:srgbClr val="972109"/>
                </a:solidFill>
              </a:rPr>
              <a:t>beurre de cacao </a:t>
            </a:r>
            <a:r>
              <a:rPr lang="fr-FR" dirty="0" smtClean="0">
                <a:solidFill>
                  <a:schemeClr val="tx1"/>
                </a:solidFill>
              </a:rPr>
              <a:t>et de </a:t>
            </a:r>
            <a:r>
              <a:rPr lang="fr-FR" b="1" dirty="0" smtClean="0">
                <a:solidFill>
                  <a:srgbClr val="972109"/>
                </a:solidFill>
              </a:rPr>
              <a:t>poudre de lait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</a:t>
            </a:r>
            <a:r>
              <a:rPr lang="fr-FR" dirty="0" smtClean="0">
                <a:solidFill>
                  <a:schemeClr val="tx1"/>
                </a:solidFill>
              </a:rPr>
              <a:t>rôme de lait très marqué, faible saveur de cacao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chocolat-blanc-satin-pistoles-5-kg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9" r="-17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42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Couverture avec adjonction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Une base de </a:t>
            </a:r>
            <a:r>
              <a:rPr lang="fr-FR" b="1" dirty="0" smtClean="0">
                <a:solidFill>
                  <a:srgbClr val="972109"/>
                </a:solidFill>
              </a:rPr>
              <a:t>couverture de lait ou foncée</a:t>
            </a:r>
            <a:r>
              <a:rPr lang="fr-FR" dirty="0" smtClean="0">
                <a:solidFill>
                  <a:schemeClr val="tx1"/>
                </a:solidFill>
              </a:rPr>
              <a:t>, avec des noisettes, des amandes ou du café torréfiés, etc.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praline-grains-noisette-1-kg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80" r="-21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30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Couverture au chocolat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Contient au plus </a:t>
            </a:r>
            <a:r>
              <a:rPr lang="fr-FR" b="1" dirty="0" smtClean="0">
                <a:solidFill>
                  <a:srgbClr val="972109"/>
                </a:solidFill>
              </a:rPr>
              <a:t>50 % de sucre </a:t>
            </a:r>
            <a:r>
              <a:rPr lang="fr-FR" dirty="0" smtClean="0">
                <a:solidFill>
                  <a:schemeClr val="tx1"/>
                </a:solidFill>
              </a:rPr>
              <a:t>et au moins </a:t>
            </a:r>
            <a:r>
              <a:rPr lang="fr-FR" b="1" dirty="0" smtClean="0">
                <a:solidFill>
                  <a:srgbClr val="972109"/>
                </a:solidFill>
              </a:rPr>
              <a:t>33 % de pâte de cacao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part de </a:t>
            </a:r>
            <a:r>
              <a:rPr lang="fr-FR" b="1" dirty="0" smtClean="0">
                <a:solidFill>
                  <a:srgbClr val="972109"/>
                </a:solidFill>
              </a:rPr>
              <a:t>beurre de cacao </a:t>
            </a:r>
            <a:r>
              <a:rPr lang="fr-FR" dirty="0" smtClean="0">
                <a:solidFill>
                  <a:schemeClr val="tx1"/>
                </a:solidFill>
              </a:rPr>
              <a:t>est d’au moins </a:t>
            </a:r>
            <a:r>
              <a:rPr lang="fr-FR" b="1" dirty="0" smtClean="0">
                <a:solidFill>
                  <a:srgbClr val="972109"/>
                </a:solidFill>
              </a:rPr>
              <a:t>31 %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4" name="Espace réservé du contenu 3" descr="ori-chocolat-de-couverture-excellence-55-pistoles-5kg-287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67" r="-17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1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Chocolat en poudre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Produit homogène fabriqué avec du </a:t>
            </a:r>
            <a:r>
              <a:rPr lang="fr-FR" b="1" dirty="0" smtClean="0">
                <a:solidFill>
                  <a:srgbClr val="972109"/>
                </a:solidFill>
              </a:rPr>
              <a:t>chocolat pulvérisé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4" name="Espace réservé du contenu 3" descr="le-chocolat-en-poudre-nestle-cacao-32-500g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68" r="-29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95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Cacao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On appelle cacao aussi bien les </a:t>
            </a:r>
            <a:r>
              <a:rPr lang="fr-FR" b="1" dirty="0" smtClean="0">
                <a:solidFill>
                  <a:srgbClr val="972109"/>
                </a:solidFill>
              </a:rPr>
              <a:t>fèves du cacaoyer </a:t>
            </a:r>
            <a:r>
              <a:rPr lang="fr-FR" dirty="0" smtClean="0">
                <a:solidFill>
                  <a:schemeClr val="tx1"/>
                </a:solidFill>
              </a:rPr>
              <a:t>que la </a:t>
            </a:r>
            <a:r>
              <a:rPr lang="fr-FR" b="1" dirty="0" smtClean="0">
                <a:solidFill>
                  <a:srgbClr val="972109"/>
                </a:solidFill>
              </a:rPr>
              <a:t>liqueur de cacao </a:t>
            </a:r>
            <a:r>
              <a:rPr lang="fr-FR" dirty="0" smtClean="0">
                <a:solidFill>
                  <a:schemeClr val="tx1"/>
                </a:solidFill>
              </a:rPr>
              <a:t>qu’on produit avec elles, la poudre de cacao ainsi que la </a:t>
            </a:r>
            <a:r>
              <a:rPr lang="fr-FR" b="1" dirty="0" smtClean="0">
                <a:solidFill>
                  <a:srgbClr val="972109"/>
                </a:solidFill>
              </a:rPr>
              <a:t>boisson</a:t>
            </a:r>
            <a:r>
              <a:rPr lang="fr-FR" dirty="0" smtClean="0">
                <a:solidFill>
                  <a:schemeClr val="tx1"/>
                </a:solidFill>
              </a:rPr>
              <a:t> produite avec elles, la </a:t>
            </a:r>
            <a:r>
              <a:rPr lang="fr-FR" b="1" dirty="0" smtClean="0">
                <a:solidFill>
                  <a:srgbClr val="972109"/>
                </a:solidFill>
              </a:rPr>
              <a:t>poudre de cacao</a:t>
            </a:r>
            <a:r>
              <a:rPr lang="fr-FR" dirty="0" smtClean="0">
                <a:solidFill>
                  <a:schemeClr val="tx1"/>
                </a:solidFill>
              </a:rPr>
              <a:t> avec du lait ou de l’eau et du sucre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b="1" dirty="0" smtClean="0">
                <a:solidFill>
                  <a:srgbClr val="972109"/>
                </a:solidFill>
              </a:rPr>
              <a:t>cacao en pâte </a:t>
            </a:r>
            <a:r>
              <a:rPr lang="fr-FR" dirty="0" smtClean="0">
                <a:solidFill>
                  <a:schemeClr val="tx1"/>
                </a:solidFill>
              </a:rPr>
              <a:t>est l’élément de base de la </a:t>
            </a:r>
            <a:r>
              <a:rPr lang="fr-FR" b="1" dirty="0" smtClean="0">
                <a:solidFill>
                  <a:srgbClr val="972109"/>
                </a:solidFill>
              </a:rPr>
              <a:t>poudre de cacao </a:t>
            </a:r>
            <a:r>
              <a:rPr lang="fr-FR" dirty="0" smtClean="0">
                <a:solidFill>
                  <a:schemeClr val="tx1"/>
                </a:solidFill>
              </a:rPr>
              <a:t>et pour la production du </a:t>
            </a:r>
            <a:r>
              <a:rPr lang="fr-FR" b="1" dirty="0" smtClean="0">
                <a:solidFill>
                  <a:srgbClr val="972109"/>
                </a:solidFill>
              </a:rPr>
              <a:t>chocolat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5" name="Espace réservé du contenu 4" descr="raw-cacao-beans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97" b="-26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1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Poudre de cacao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972109"/>
                </a:solidFill>
              </a:rPr>
              <a:t>Tourteau</a:t>
            </a:r>
            <a:r>
              <a:rPr lang="fr-FR" dirty="0" smtClean="0">
                <a:solidFill>
                  <a:schemeClr val="tx1"/>
                </a:solidFill>
              </a:rPr>
              <a:t> de cacao moulu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parts de </a:t>
            </a:r>
            <a:r>
              <a:rPr lang="fr-FR" b="1" dirty="0" smtClean="0">
                <a:solidFill>
                  <a:srgbClr val="972109"/>
                </a:solidFill>
              </a:rPr>
              <a:t>beurre de cacao</a:t>
            </a:r>
            <a:r>
              <a:rPr lang="fr-FR" dirty="0" smtClean="0">
                <a:solidFill>
                  <a:schemeClr val="tx1"/>
                </a:solidFill>
              </a:rPr>
              <a:t> et de </a:t>
            </a:r>
            <a:r>
              <a:rPr lang="fr-FR" b="1" dirty="0" smtClean="0">
                <a:solidFill>
                  <a:srgbClr val="972109"/>
                </a:solidFill>
              </a:rPr>
              <a:t>sucre</a:t>
            </a:r>
            <a:r>
              <a:rPr lang="fr-FR" dirty="0" smtClean="0">
                <a:solidFill>
                  <a:schemeClr val="tx1"/>
                </a:solidFill>
              </a:rPr>
              <a:t> influencent sa couleur, son arôme et sa saveur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3d_packshot_cuisine_poudre_de_cacao_800gr_2__1.pn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1" r="-22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20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Poudre instantanée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Principalement à base de </a:t>
            </a:r>
            <a:r>
              <a:rPr lang="fr-FR" b="1" dirty="0" smtClean="0">
                <a:solidFill>
                  <a:srgbClr val="972109"/>
                </a:solidFill>
              </a:rPr>
              <a:t>sucre</a:t>
            </a:r>
            <a:r>
              <a:rPr lang="fr-FR" dirty="0" smtClean="0">
                <a:solidFill>
                  <a:schemeClr val="tx1"/>
                </a:solidFill>
              </a:rPr>
              <a:t> et de </a:t>
            </a:r>
            <a:r>
              <a:rPr lang="fr-FR" b="1" dirty="0" smtClean="0">
                <a:solidFill>
                  <a:srgbClr val="972109"/>
                </a:solidFill>
              </a:rPr>
              <a:t>cacao</a:t>
            </a:r>
            <a:r>
              <a:rPr lang="fr-FR" dirty="0" smtClean="0">
                <a:solidFill>
                  <a:schemeClr val="tx1"/>
                </a:solidFill>
              </a:rPr>
              <a:t>, se </a:t>
            </a:r>
            <a:r>
              <a:rPr lang="fr-FR" b="1" dirty="0" smtClean="0">
                <a:solidFill>
                  <a:srgbClr val="972109"/>
                </a:solidFill>
              </a:rPr>
              <a:t>dissout</a:t>
            </a:r>
            <a:r>
              <a:rPr lang="fr-FR" dirty="0" smtClean="0">
                <a:solidFill>
                  <a:schemeClr val="tx1"/>
                </a:solidFill>
              </a:rPr>
              <a:t> immédiatement dans un liquide froid ou chaud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poudre-de-cacao-instantanee-nesquik-1kg-135366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8" r="-18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86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Conseils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168725"/>
            <a:ext cx="3803904" cy="4512625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Lorsqu’on utilise de la </a:t>
            </a:r>
            <a:r>
              <a:rPr lang="fr-FR" b="1" dirty="0" smtClean="0">
                <a:solidFill>
                  <a:srgbClr val="972109"/>
                </a:solidFill>
              </a:rPr>
              <a:t>poudre de cacao non sucrée </a:t>
            </a:r>
            <a:r>
              <a:rPr lang="fr-FR" dirty="0" smtClean="0">
                <a:solidFill>
                  <a:schemeClr val="tx1"/>
                </a:solidFill>
              </a:rPr>
              <a:t>pour les entremets, il n’est pas nécessaire d’adapter le </a:t>
            </a:r>
            <a:r>
              <a:rPr lang="fr-FR" b="1" dirty="0" smtClean="0">
                <a:solidFill>
                  <a:srgbClr val="972109"/>
                </a:solidFill>
              </a:rPr>
              <a:t>sucre </a:t>
            </a:r>
            <a:r>
              <a:rPr lang="fr-FR" dirty="0" smtClean="0">
                <a:solidFill>
                  <a:schemeClr val="tx1"/>
                </a:solidFill>
              </a:rPr>
              <a:t>dans la recette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Si on utilise de la </a:t>
            </a:r>
            <a:r>
              <a:rPr lang="fr-FR" b="1" dirty="0" smtClean="0">
                <a:solidFill>
                  <a:srgbClr val="972109"/>
                </a:solidFill>
              </a:rPr>
              <a:t>poudre de cacao</a:t>
            </a:r>
            <a:r>
              <a:rPr lang="fr-FR" dirty="0" smtClean="0">
                <a:solidFill>
                  <a:schemeClr val="tx1"/>
                </a:solidFill>
              </a:rPr>
              <a:t>, il faut diminuer la part de </a:t>
            </a:r>
            <a:r>
              <a:rPr lang="fr-FR" b="1" dirty="0" smtClean="0">
                <a:solidFill>
                  <a:srgbClr val="972109"/>
                </a:solidFill>
              </a:rPr>
              <a:t>farine</a:t>
            </a:r>
            <a:r>
              <a:rPr lang="fr-FR" dirty="0" smtClean="0">
                <a:solidFill>
                  <a:schemeClr val="tx1"/>
                </a:solidFill>
              </a:rPr>
              <a:t> dans la recette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b="1" dirty="0" smtClean="0">
                <a:solidFill>
                  <a:srgbClr val="972109"/>
                </a:solidFill>
              </a:rPr>
              <a:t>cacao</a:t>
            </a:r>
            <a:r>
              <a:rPr lang="fr-FR" dirty="0" smtClean="0">
                <a:solidFill>
                  <a:schemeClr val="tx1"/>
                </a:solidFill>
              </a:rPr>
              <a:t> peut être utilisé pour décorer, saupoudrer, faire des dessins, etc.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Une </a:t>
            </a:r>
            <a:r>
              <a:rPr lang="fr-FR" b="1" dirty="0" smtClean="0">
                <a:solidFill>
                  <a:srgbClr val="972109"/>
                </a:solidFill>
              </a:rPr>
              <a:t>couverture </a:t>
            </a:r>
            <a:r>
              <a:rPr lang="fr-FR" b="1" dirty="0" err="1" smtClean="0">
                <a:solidFill>
                  <a:srgbClr val="972109"/>
                </a:solidFill>
              </a:rPr>
              <a:t>précristallisée</a:t>
            </a:r>
            <a:r>
              <a:rPr lang="fr-FR" dirty="0" smtClean="0">
                <a:solidFill>
                  <a:schemeClr val="tx1"/>
                </a:solidFill>
              </a:rPr>
              <a:t> ne doit pas être tempérée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Lorsqu’on </a:t>
            </a:r>
            <a:r>
              <a:rPr lang="fr-FR" b="1" dirty="0" smtClean="0">
                <a:solidFill>
                  <a:srgbClr val="972109"/>
                </a:solidFill>
              </a:rPr>
              <a:t>travaille </a:t>
            </a:r>
            <a:r>
              <a:rPr lang="fr-FR" dirty="0" smtClean="0">
                <a:solidFill>
                  <a:schemeClr val="tx1"/>
                </a:solidFill>
              </a:rPr>
              <a:t>avec du chocolat (couverture), le </a:t>
            </a:r>
            <a:r>
              <a:rPr lang="fr-FR" b="1" dirty="0" smtClean="0">
                <a:solidFill>
                  <a:srgbClr val="972109"/>
                </a:solidFill>
              </a:rPr>
              <a:t>local </a:t>
            </a:r>
            <a:r>
              <a:rPr lang="fr-FR" dirty="0" smtClean="0">
                <a:solidFill>
                  <a:schemeClr val="tx1"/>
                </a:solidFill>
              </a:rPr>
              <a:t>devrait atteindre une température de 20 à 22°C et être sec. La différence de température entre la couverture et le noyau qui doit être recouvert devrait être aussi faible que possible</a:t>
            </a:r>
          </a:p>
          <a:p>
            <a:endParaRPr lang="fr-FR" b="1" dirty="0" smtClean="0">
              <a:solidFill>
                <a:srgbClr val="972109"/>
              </a:solidFill>
            </a:endParaRPr>
          </a:p>
        </p:txBody>
      </p:sp>
      <p:pic>
        <p:nvPicPr>
          <p:cNvPr id="5" name="Espace réservé du contenu 4" descr="travail_artisanal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r="17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0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68313" y="5734050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i="1" dirty="0">
                <a:solidFill>
                  <a:srgbClr val="CC3300"/>
                </a:solidFill>
              </a:rPr>
              <a:t>15°C</a:t>
            </a:r>
            <a:endParaRPr lang="fr-FR" b="1" i="1" dirty="0">
              <a:solidFill>
                <a:srgbClr val="CC3300"/>
              </a:solidFill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468313" y="4652963"/>
            <a:ext cx="790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i="1" dirty="0">
                <a:solidFill>
                  <a:srgbClr val="CC3300"/>
                </a:solidFill>
              </a:rPr>
              <a:t>27°C</a:t>
            </a:r>
            <a:endParaRPr lang="fr-FR" b="1" i="1" dirty="0">
              <a:solidFill>
                <a:srgbClr val="CC3300"/>
              </a:solidFill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468313" y="3716338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i="1" dirty="0">
                <a:solidFill>
                  <a:srgbClr val="CC3300"/>
                </a:solidFill>
              </a:rPr>
              <a:t>32°C</a:t>
            </a:r>
            <a:endParaRPr lang="fr-FR" b="1" i="1" dirty="0">
              <a:solidFill>
                <a:srgbClr val="CC3300"/>
              </a:solidFill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468313" y="2492375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i="1" dirty="0">
                <a:solidFill>
                  <a:srgbClr val="FFCC99"/>
                </a:solidFill>
              </a:rPr>
              <a:t>45°C</a:t>
            </a:r>
            <a:endParaRPr lang="fr-FR" b="1" i="1" dirty="0">
              <a:solidFill>
                <a:srgbClr val="FFCC99"/>
              </a:solidFill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468313" y="1628775"/>
            <a:ext cx="865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i="1" dirty="0">
                <a:solidFill>
                  <a:srgbClr val="FFCC99"/>
                </a:solidFill>
              </a:rPr>
              <a:t>50°C</a:t>
            </a:r>
            <a:endParaRPr lang="fr-FR" b="1" i="1" dirty="0">
              <a:solidFill>
                <a:srgbClr val="FFCC99"/>
              </a:solidFill>
            </a:endParaRP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468313" y="1628775"/>
            <a:ext cx="0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479425" y="6234186"/>
            <a:ext cx="8207375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501650" y="4999038"/>
            <a:ext cx="8207375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468313" y="2852738"/>
            <a:ext cx="8207375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468313" y="1989138"/>
            <a:ext cx="8207375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501650" y="4064000"/>
            <a:ext cx="8247063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7328" name="Group 48"/>
          <p:cNvGrpSpPr>
            <a:grpSpLocks/>
          </p:cNvGrpSpPr>
          <p:nvPr/>
        </p:nvGrpSpPr>
        <p:grpSpPr bwMode="auto">
          <a:xfrm>
            <a:off x="755650" y="2205038"/>
            <a:ext cx="7704138" cy="3598862"/>
            <a:chOff x="476" y="1389"/>
            <a:chExt cx="4853" cy="2267"/>
          </a:xfrm>
        </p:grpSpPr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 flipV="1">
              <a:off x="476" y="1389"/>
              <a:ext cx="1043" cy="2267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0" name="Line 20"/>
            <p:cNvSpPr>
              <a:spLocks noChangeShapeType="1"/>
            </p:cNvSpPr>
            <p:nvPr/>
          </p:nvSpPr>
          <p:spPr bwMode="auto">
            <a:xfrm>
              <a:off x="1519" y="1389"/>
              <a:ext cx="1044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2562" y="1389"/>
              <a:ext cx="862" cy="1769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 flipV="1">
              <a:off x="3424" y="3158"/>
              <a:ext cx="13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 flipV="1">
              <a:off x="3560" y="2568"/>
              <a:ext cx="409" cy="59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3969" y="2568"/>
              <a:ext cx="136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6588125" y="2492375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CH"/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5075238" y="1700213"/>
            <a:ext cx="367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/>
              <a:t>Couverture foncée 31-</a:t>
            </a:r>
            <a:r>
              <a:rPr lang="fr-CH" b="1" dirty="0" smtClean="0"/>
              <a:t>33°</a:t>
            </a:r>
            <a:r>
              <a:rPr lang="fr-CH" b="1" dirty="0"/>
              <a:t>C </a:t>
            </a:r>
            <a:endParaRPr lang="fr-FR" b="1" dirty="0"/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5076825" y="2097824"/>
            <a:ext cx="3960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>
                <a:solidFill>
                  <a:srgbClr val="990000"/>
                </a:solidFill>
              </a:rPr>
              <a:t>Couverture lait 30-32°C</a:t>
            </a:r>
            <a:endParaRPr lang="fr-FR" b="1" dirty="0">
              <a:solidFill>
                <a:srgbClr val="990000"/>
              </a:solidFill>
            </a:endParaRP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5076825" y="2492375"/>
            <a:ext cx="352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>
                <a:solidFill>
                  <a:srgbClr val="FFFFCC"/>
                </a:solidFill>
              </a:rPr>
              <a:t>Couverture blanche 29 -</a:t>
            </a:r>
            <a:r>
              <a:rPr lang="fr-CH" b="1" dirty="0" smtClean="0">
                <a:solidFill>
                  <a:srgbClr val="FFFFCC"/>
                </a:solidFill>
              </a:rPr>
              <a:t>31°C</a:t>
            </a:r>
            <a:endParaRPr lang="fr-FR" b="1" dirty="0">
              <a:solidFill>
                <a:srgbClr val="FFFFCC"/>
              </a:solidFill>
            </a:endParaRPr>
          </a:p>
        </p:txBody>
      </p:sp>
      <p:grpSp>
        <p:nvGrpSpPr>
          <p:cNvPr id="97335" name="Group 55"/>
          <p:cNvGrpSpPr>
            <a:grpSpLocks/>
          </p:cNvGrpSpPr>
          <p:nvPr/>
        </p:nvGrpSpPr>
        <p:grpSpPr bwMode="auto">
          <a:xfrm>
            <a:off x="827088" y="2492375"/>
            <a:ext cx="7632700" cy="3313113"/>
            <a:chOff x="521" y="1570"/>
            <a:chExt cx="4808" cy="2087"/>
          </a:xfrm>
        </p:grpSpPr>
        <p:sp>
          <p:nvSpPr>
            <p:cNvPr id="97329" name="Line 49"/>
            <p:cNvSpPr>
              <a:spLocks noChangeShapeType="1"/>
            </p:cNvSpPr>
            <p:nvPr/>
          </p:nvSpPr>
          <p:spPr bwMode="auto">
            <a:xfrm flipV="1">
              <a:off x="521" y="1570"/>
              <a:ext cx="953" cy="208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0" name="Line 50"/>
            <p:cNvSpPr>
              <a:spLocks noChangeShapeType="1"/>
            </p:cNvSpPr>
            <p:nvPr/>
          </p:nvSpPr>
          <p:spPr bwMode="auto">
            <a:xfrm>
              <a:off x="1474" y="1570"/>
              <a:ext cx="113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1" name="Line 51"/>
            <p:cNvSpPr>
              <a:spLocks noChangeShapeType="1"/>
            </p:cNvSpPr>
            <p:nvPr/>
          </p:nvSpPr>
          <p:spPr bwMode="auto">
            <a:xfrm>
              <a:off x="2608" y="1570"/>
              <a:ext cx="816" cy="163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2" name="Line 52"/>
            <p:cNvSpPr>
              <a:spLocks noChangeShapeType="1"/>
            </p:cNvSpPr>
            <p:nvPr/>
          </p:nvSpPr>
          <p:spPr bwMode="auto">
            <a:xfrm>
              <a:off x="3424" y="3203"/>
              <a:ext cx="13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3" name="Line 53"/>
            <p:cNvSpPr>
              <a:spLocks noChangeShapeType="1"/>
            </p:cNvSpPr>
            <p:nvPr/>
          </p:nvSpPr>
          <p:spPr bwMode="auto">
            <a:xfrm flipV="1">
              <a:off x="3560" y="2614"/>
              <a:ext cx="409" cy="589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4" name="Line 54"/>
            <p:cNvSpPr>
              <a:spLocks noChangeShapeType="1"/>
            </p:cNvSpPr>
            <p:nvPr/>
          </p:nvSpPr>
          <p:spPr bwMode="auto">
            <a:xfrm>
              <a:off x="3969" y="2614"/>
              <a:ext cx="136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7343" name="Group 63"/>
          <p:cNvGrpSpPr>
            <a:grpSpLocks/>
          </p:cNvGrpSpPr>
          <p:nvPr/>
        </p:nvGrpSpPr>
        <p:grpSpPr bwMode="auto">
          <a:xfrm>
            <a:off x="900113" y="2924175"/>
            <a:ext cx="7559675" cy="2881313"/>
            <a:chOff x="567" y="1842"/>
            <a:chExt cx="4762" cy="1815"/>
          </a:xfrm>
        </p:grpSpPr>
        <p:sp>
          <p:nvSpPr>
            <p:cNvPr id="97336" name="Line 56"/>
            <p:cNvSpPr>
              <a:spLocks noChangeShapeType="1"/>
            </p:cNvSpPr>
            <p:nvPr/>
          </p:nvSpPr>
          <p:spPr bwMode="auto">
            <a:xfrm flipV="1">
              <a:off x="567" y="1842"/>
              <a:ext cx="816" cy="1815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7" name="Line 57"/>
            <p:cNvSpPr>
              <a:spLocks noChangeShapeType="1"/>
            </p:cNvSpPr>
            <p:nvPr/>
          </p:nvSpPr>
          <p:spPr bwMode="auto">
            <a:xfrm>
              <a:off x="1383" y="1842"/>
              <a:ext cx="1316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8" name="Line 58"/>
            <p:cNvSpPr>
              <a:spLocks noChangeShapeType="1"/>
            </p:cNvSpPr>
            <p:nvPr/>
          </p:nvSpPr>
          <p:spPr bwMode="auto">
            <a:xfrm>
              <a:off x="2699" y="1842"/>
              <a:ext cx="680" cy="1361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40" name="Line 60"/>
            <p:cNvSpPr>
              <a:spLocks noChangeShapeType="1"/>
            </p:cNvSpPr>
            <p:nvPr/>
          </p:nvSpPr>
          <p:spPr bwMode="auto">
            <a:xfrm>
              <a:off x="3379" y="3203"/>
              <a:ext cx="227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41" name="Line 61"/>
            <p:cNvSpPr>
              <a:spLocks noChangeShapeType="1"/>
            </p:cNvSpPr>
            <p:nvPr/>
          </p:nvSpPr>
          <p:spPr bwMode="auto">
            <a:xfrm flipV="1">
              <a:off x="3606" y="2659"/>
              <a:ext cx="363" cy="54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42" name="Line 62"/>
            <p:cNvSpPr>
              <a:spLocks noChangeShapeType="1"/>
            </p:cNvSpPr>
            <p:nvPr/>
          </p:nvSpPr>
          <p:spPr bwMode="auto">
            <a:xfrm>
              <a:off x="3969" y="2659"/>
              <a:ext cx="1360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7352" name="Picture 72" descr="MCj011280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3284538"/>
            <a:ext cx="9699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61" name="Picture 81" descr="bassine-détouré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8636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17" name="Picture 37" descr="MCj0112808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2825"/>
            <a:ext cx="969963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7355" name="AutoShape 75"/>
          <p:cNvSpPr>
            <a:spLocks noChangeArrowheads="1"/>
          </p:cNvSpPr>
          <p:nvPr/>
        </p:nvSpPr>
        <p:spPr bwMode="auto">
          <a:xfrm>
            <a:off x="5292725" y="4941888"/>
            <a:ext cx="144463" cy="2159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357" name="AutoShape 77"/>
          <p:cNvSpPr>
            <a:spLocks noChangeArrowheads="1"/>
          </p:cNvSpPr>
          <p:nvPr/>
        </p:nvSpPr>
        <p:spPr bwMode="auto">
          <a:xfrm>
            <a:off x="5435600" y="4868863"/>
            <a:ext cx="144463" cy="2159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358" name="AutoShape 78"/>
          <p:cNvSpPr>
            <a:spLocks noChangeArrowheads="1"/>
          </p:cNvSpPr>
          <p:nvPr/>
        </p:nvSpPr>
        <p:spPr bwMode="auto">
          <a:xfrm>
            <a:off x="5219700" y="5013325"/>
            <a:ext cx="144463" cy="2159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360" name="AutoShape 80"/>
          <p:cNvSpPr>
            <a:spLocks noChangeArrowheads="1"/>
          </p:cNvSpPr>
          <p:nvPr/>
        </p:nvSpPr>
        <p:spPr bwMode="auto">
          <a:xfrm>
            <a:off x="5364163" y="4724400"/>
            <a:ext cx="144462" cy="2159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356" name="AutoShape 76"/>
          <p:cNvSpPr>
            <a:spLocks noChangeArrowheads="1"/>
          </p:cNvSpPr>
          <p:nvPr/>
        </p:nvSpPr>
        <p:spPr bwMode="auto">
          <a:xfrm>
            <a:off x="5219700" y="4797425"/>
            <a:ext cx="144463" cy="2159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359" name="AutoShape 79"/>
          <p:cNvSpPr>
            <a:spLocks noChangeArrowheads="1"/>
          </p:cNvSpPr>
          <p:nvPr/>
        </p:nvSpPr>
        <p:spPr bwMode="auto">
          <a:xfrm>
            <a:off x="5076825" y="4868863"/>
            <a:ext cx="144463" cy="2159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7362" name="Picture 82" descr="bassine-AVEC-CRISTEAUX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6625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itre 1"/>
          <p:cNvSpPr txBox="1">
            <a:spLocks/>
          </p:cNvSpPr>
          <p:nvPr/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b="1" dirty="0" err="1" smtClean="0"/>
              <a:t>Tempérage</a:t>
            </a:r>
            <a:r>
              <a:rPr lang="fr-FR" sz="4000" b="1" dirty="0" smtClean="0"/>
              <a:t> / </a:t>
            </a:r>
            <a:r>
              <a:rPr lang="fr-FR" sz="4000" b="1" dirty="0" err="1" smtClean="0"/>
              <a:t>Précristallisation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6102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396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 dirty="0" smtClean="0">
                <a:solidFill>
                  <a:schemeClr val="accent5"/>
                </a:solidFill>
              </a:rPr>
              <a:t>5 premières étapes</a:t>
            </a:r>
          </a:p>
          <a:p>
            <a:pPr marL="0" indent="0" algn="ctr">
              <a:buNone/>
            </a:pPr>
            <a:r>
              <a:rPr lang="fr-FR" sz="2200" b="1" dirty="0" smtClean="0">
                <a:solidFill>
                  <a:schemeClr val="accent5"/>
                </a:solidFill>
              </a:rPr>
              <a:t>(Avant importation)</a:t>
            </a:r>
          </a:p>
          <a:p>
            <a:r>
              <a:rPr lang="fr-FR" sz="2200" dirty="0" smtClean="0"/>
              <a:t>Cacaoyer / Cabosse (récolte)</a:t>
            </a:r>
          </a:p>
          <a:p>
            <a:r>
              <a:rPr lang="fr-FR" sz="2200" dirty="0" err="1" smtClean="0"/>
              <a:t>Ecabossage</a:t>
            </a:r>
            <a:endParaRPr lang="fr-FR" sz="2200" dirty="0" smtClean="0"/>
          </a:p>
          <a:p>
            <a:r>
              <a:rPr lang="fr-FR" sz="2200" dirty="0" smtClean="0"/>
              <a:t>Fermentation</a:t>
            </a:r>
          </a:p>
          <a:p>
            <a:r>
              <a:rPr lang="fr-FR" sz="2200" dirty="0" smtClean="0"/>
              <a:t>Séchage</a:t>
            </a:r>
          </a:p>
          <a:p>
            <a:r>
              <a:rPr lang="fr-FR" sz="2200" dirty="0" smtClean="0"/>
              <a:t>Stockage / Transport</a:t>
            </a:r>
          </a:p>
          <a:p>
            <a:endParaRPr lang="fr-FR" dirty="0" smtClean="0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Traitement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645151" y="2249224"/>
            <a:ext cx="3803904" cy="43963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972109"/>
                </a:solidFill>
              </a:rPr>
              <a:t>11 secondes étapes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972109"/>
                </a:solidFill>
              </a:rPr>
              <a:t>(Après importation)</a:t>
            </a:r>
            <a:endParaRPr lang="fr-FR" b="1" dirty="0">
              <a:solidFill>
                <a:srgbClr val="972109"/>
              </a:solidFill>
            </a:endParaRPr>
          </a:p>
          <a:p>
            <a:r>
              <a:rPr lang="fr-FR" dirty="0" smtClean="0"/>
              <a:t>Achat / Contrôle et mélange des fèves</a:t>
            </a:r>
          </a:p>
          <a:p>
            <a:r>
              <a:rPr lang="fr-FR" dirty="0" smtClean="0"/>
              <a:t>Concassage</a:t>
            </a:r>
          </a:p>
          <a:p>
            <a:r>
              <a:rPr lang="fr-FR" dirty="0" smtClean="0"/>
              <a:t>Torréfaction</a:t>
            </a:r>
          </a:p>
          <a:p>
            <a:r>
              <a:rPr lang="fr-FR" dirty="0" smtClean="0"/>
              <a:t>Broyage</a:t>
            </a:r>
          </a:p>
          <a:p>
            <a:r>
              <a:rPr lang="fr-FR" dirty="0" smtClean="0"/>
              <a:t>Pressage / Blutage</a:t>
            </a:r>
          </a:p>
          <a:p>
            <a:r>
              <a:rPr lang="fr-FR" dirty="0" smtClean="0"/>
              <a:t>Malaxage</a:t>
            </a:r>
          </a:p>
          <a:p>
            <a:r>
              <a:rPr lang="fr-FR" dirty="0" smtClean="0"/>
              <a:t>Broyage</a:t>
            </a:r>
          </a:p>
          <a:p>
            <a:r>
              <a:rPr lang="fr-FR" dirty="0" err="1" smtClean="0"/>
              <a:t>Conchage</a:t>
            </a:r>
            <a:endParaRPr lang="fr-FR" dirty="0" smtClean="0"/>
          </a:p>
          <a:p>
            <a:r>
              <a:rPr lang="fr-FR" dirty="0" smtClean="0"/>
              <a:t>Tempérage</a:t>
            </a:r>
          </a:p>
          <a:p>
            <a:r>
              <a:rPr lang="fr-FR" dirty="0" smtClean="0"/>
              <a:t>Mélange</a:t>
            </a:r>
          </a:p>
          <a:p>
            <a:r>
              <a:rPr lang="fr-FR" dirty="0" smtClean="0"/>
              <a:t>Moulage / Enrobage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3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1) Culture et récolte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H" dirty="0"/>
              <a:t>Le </a:t>
            </a:r>
            <a:r>
              <a:rPr lang="fr-CH" b="1" dirty="0">
                <a:solidFill>
                  <a:schemeClr val="accent5"/>
                </a:solidFill>
              </a:rPr>
              <a:t>cacaoyer</a:t>
            </a:r>
            <a:r>
              <a:rPr lang="fr-CH" dirty="0"/>
              <a:t> ne croît que dans les zones les plus chaudes du globe en </a:t>
            </a:r>
            <a:r>
              <a:rPr lang="fr-CH" b="1" dirty="0">
                <a:solidFill>
                  <a:srgbClr val="972109"/>
                </a:solidFill>
              </a:rPr>
              <a:t>Amérique centrale</a:t>
            </a:r>
            <a:r>
              <a:rPr lang="fr-CH" dirty="0"/>
              <a:t>, en </a:t>
            </a:r>
            <a:r>
              <a:rPr lang="fr-CH" b="1" dirty="0">
                <a:solidFill>
                  <a:srgbClr val="972109"/>
                </a:solidFill>
              </a:rPr>
              <a:t>Amérique du Sud</a:t>
            </a:r>
            <a:r>
              <a:rPr lang="fr-CH" dirty="0"/>
              <a:t>, en </a:t>
            </a:r>
            <a:r>
              <a:rPr lang="fr-CH" b="1" dirty="0">
                <a:solidFill>
                  <a:srgbClr val="972109"/>
                </a:solidFill>
              </a:rPr>
              <a:t>Afrique</a:t>
            </a:r>
            <a:r>
              <a:rPr lang="fr-CH" dirty="0"/>
              <a:t> et en </a:t>
            </a:r>
            <a:r>
              <a:rPr lang="fr-CH" b="1" dirty="0" smtClean="0">
                <a:solidFill>
                  <a:srgbClr val="972109"/>
                </a:solidFill>
              </a:rPr>
              <a:t>Asie</a:t>
            </a:r>
          </a:p>
          <a:p>
            <a:r>
              <a:rPr lang="fr-CH" dirty="0" smtClean="0">
                <a:solidFill>
                  <a:schemeClr val="tx1"/>
                </a:solidFill>
              </a:rPr>
              <a:t>2 récoltes par année</a:t>
            </a:r>
            <a:endParaRPr lang="fr-CH" dirty="0">
              <a:solidFill>
                <a:schemeClr val="tx1"/>
              </a:solidFill>
            </a:endParaRPr>
          </a:p>
          <a:p>
            <a:r>
              <a:rPr lang="fr-CH" dirty="0">
                <a:solidFill>
                  <a:srgbClr val="000000"/>
                </a:solidFill>
              </a:rPr>
              <a:t>Il porte </a:t>
            </a:r>
            <a:r>
              <a:rPr lang="fr-CH" dirty="0" smtClean="0">
                <a:solidFill>
                  <a:srgbClr val="000000"/>
                </a:solidFill>
              </a:rPr>
              <a:t>en </a:t>
            </a:r>
            <a:r>
              <a:rPr lang="fr-CH" dirty="0">
                <a:solidFill>
                  <a:srgbClr val="000000"/>
                </a:solidFill>
              </a:rPr>
              <a:t>même temps des </a:t>
            </a:r>
            <a:r>
              <a:rPr lang="fr-CH" b="1" dirty="0">
                <a:solidFill>
                  <a:srgbClr val="972109"/>
                </a:solidFill>
              </a:rPr>
              <a:t>fleurs </a:t>
            </a:r>
            <a:r>
              <a:rPr lang="fr-CH" dirty="0">
                <a:solidFill>
                  <a:srgbClr val="000000"/>
                </a:solidFill>
              </a:rPr>
              <a:t>et des </a:t>
            </a:r>
            <a:r>
              <a:rPr lang="fr-CH" b="1" dirty="0">
                <a:solidFill>
                  <a:srgbClr val="972109"/>
                </a:solidFill>
              </a:rPr>
              <a:t>fruits (cabosses) </a:t>
            </a:r>
            <a:r>
              <a:rPr lang="fr-CH" dirty="0">
                <a:solidFill>
                  <a:srgbClr val="000000"/>
                </a:solidFill>
              </a:rPr>
              <a:t>à différents niveaux de </a:t>
            </a:r>
            <a:r>
              <a:rPr lang="fr-CH" dirty="0" smtClean="0">
                <a:solidFill>
                  <a:srgbClr val="000000"/>
                </a:solidFill>
              </a:rPr>
              <a:t>maturité</a:t>
            </a:r>
            <a:r>
              <a:rPr lang="fr-CH" dirty="0">
                <a:solidFill>
                  <a:srgbClr val="000000"/>
                </a:solidFill>
              </a:rPr>
              <a:t>, et cela tout au long de l’année</a:t>
            </a:r>
          </a:p>
          <a:p>
            <a:r>
              <a:rPr lang="fr-CH" dirty="0">
                <a:solidFill>
                  <a:srgbClr val="000000"/>
                </a:solidFill>
              </a:rPr>
              <a:t>La </a:t>
            </a:r>
            <a:r>
              <a:rPr lang="fr-CH" b="1" dirty="0">
                <a:solidFill>
                  <a:srgbClr val="972109"/>
                </a:solidFill>
              </a:rPr>
              <a:t>récolte</a:t>
            </a:r>
            <a:r>
              <a:rPr lang="fr-CH" dirty="0">
                <a:solidFill>
                  <a:srgbClr val="000000"/>
                </a:solidFill>
              </a:rPr>
              <a:t> est très délicate </a:t>
            </a:r>
            <a:r>
              <a:rPr lang="fr-CH" dirty="0" smtClean="0">
                <a:solidFill>
                  <a:srgbClr val="000000"/>
                </a:solidFill>
              </a:rPr>
              <a:t>car il </a:t>
            </a:r>
            <a:r>
              <a:rPr lang="fr-CH" dirty="0">
                <a:solidFill>
                  <a:srgbClr val="000000"/>
                </a:solidFill>
              </a:rPr>
              <a:t>faut </a:t>
            </a:r>
            <a:r>
              <a:rPr lang="fr-CH" dirty="0" smtClean="0">
                <a:solidFill>
                  <a:srgbClr val="000000"/>
                </a:solidFill>
              </a:rPr>
              <a:t>veiller à n’abîmer ni les fleurs ni les cabosses encore vertes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Espace réservé du contenu 3" descr="3k5f7-repartiotion_cacao_monde.bmp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52" b="-17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59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1) Culture et récolte</a:t>
            </a:r>
            <a:endParaRPr lang="fr-FR" b="1" dirty="0"/>
          </a:p>
        </p:txBody>
      </p:sp>
      <p:pic>
        <p:nvPicPr>
          <p:cNvPr id="4" name="Image 3" descr="Cacaoyer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59" y="4740453"/>
            <a:ext cx="2388047" cy="1735549"/>
          </a:xfrm>
          <a:prstGeom prst="rect">
            <a:avLst/>
          </a:prstGeom>
        </p:spPr>
      </p:pic>
      <p:pic>
        <p:nvPicPr>
          <p:cNvPr id="5" name="Image 4" descr="RTEmagicC_11558_023_txdam30952_9dd4e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59" y="2110839"/>
            <a:ext cx="2388047" cy="2481088"/>
          </a:xfrm>
          <a:prstGeom prst="rect">
            <a:avLst/>
          </a:prstGeom>
        </p:spPr>
      </p:pic>
      <p:pic>
        <p:nvPicPr>
          <p:cNvPr id="6" name="Image 5" descr="production-durable-de-cacao-s-inspirer-de-l-agroforester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62" y="4287186"/>
            <a:ext cx="3121152" cy="2340864"/>
          </a:xfrm>
          <a:prstGeom prst="rect">
            <a:avLst/>
          </a:prstGeom>
        </p:spPr>
      </p:pic>
      <p:pic>
        <p:nvPicPr>
          <p:cNvPr id="7" name="Image 6" descr="History Cacaobaum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74" y="2110839"/>
            <a:ext cx="3122040" cy="2039290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quarter" idx="4294967295"/>
          </p:nvPr>
        </p:nvSpPr>
        <p:spPr>
          <a:xfrm>
            <a:off x="1404159" y="6460095"/>
            <a:ext cx="2388047" cy="5056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H" sz="2000" dirty="0" smtClean="0"/>
              <a:t>Cabosse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164756"/>
              </p:ext>
            </p:extLst>
          </p:nvPr>
        </p:nvGraphicFramePr>
        <p:xfrm>
          <a:off x="698500" y="2265789"/>
          <a:ext cx="7747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32"/>
                <a:gridCol w="66656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Variétés</a:t>
                      </a:r>
                      <a:endParaRPr lang="fr-FR" sz="1400" dirty="0"/>
                    </a:p>
                  </a:txBody>
                  <a:tcPr marL="186238" marR="186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Définitions</a:t>
                      </a:r>
                      <a:endParaRPr lang="fr-FR" sz="1400" dirty="0"/>
                    </a:p>
                  </a:txBody>
                  <a:tcPr marL="186238" marR="1862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dirty="0" err="1" smtClean="0"/>
                        <a:t>Forastero</a:t>
                      </a:r>
                      <a:endParaRPr lang="fr-FR" sz="1200" b="1" i="1" dirty="0"/>
                    </a:p>
                  </a:txBody>
                  <a:tcPr marL="186238" marR="18623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Ont des fèves violettes et des cabosses le plus souvent vertes et jaunes à maturité. 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Ils proviennent de l’Amazonie.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 C’est le cacao le plus produit dans le monde (75 %)</a:t>
                      </a:r>
                    </a:p>
                  </a:txBody>
                  <a:tcPr marL="186238" marR="1862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dirty="0" err="1" smtClean="0"/>
                        <a:t>Criollo</a:t>
                      </a:r>
                      <a:endParaRPr lang="fr-FR" sz="1200" b="1" i="1" dirty="0"/>
                    </a:p>
                  </a:txBody>
                  <a:tcPr marL="186238" marR="18623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Donnent des cacaos fins 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Sont originaire d’Amérique centrale et du Mexique. 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Ses fèves sont grosses, claires, ses cabosses vertes, orangées à maturité. 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Il ne correspond cependant qu’à 7 % de la production mondiale car il est fragile et sensible aux maladies</a:t>
                      </a:r>
                    </a:p>
                  </a:txBody>
                  <a:tcPr marL="186238" marR="1862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dirty="0" err="1" smtClean="0"/>
                        <a:t>Trinitario</a:t>
                      </a:r>
                      <a:endParaRPr lang="fr-FR" sz="1200" b="1" i="1" dirty="0"/>
                    </a:p>
                  </a:txBody>
                  <a:tcPr marL="186238" marR="18623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Sont des hybrides entre les 2 groupes précédents. Il ont  été identifié à Trinidad. 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Représente 15 % de la production mondiale </a:t>
                      </a:r>
                    </a:p>
                  </a:txBody>
                  <a:tcPr marL="186238" marR="1862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National</a:t>
                      </a:r>
                      <a:endParaRPr lang="fr-FR" sz="1200" b="1" i="1" dirty="0"/>
                    </a:p>
                  </a:txBody>
                  <a:tcPr marL="186238" marR="18623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Est considéré part certains comme une variété à part entière</a:t>
                      </a:r>
                    </a:p>
                    <a:p>
                      <a:pPr marL="171450" indent="-171450">
                        <a:buFont typeface="Wingdings" charset="2"/>
                        <a:buChar char="Ø"/>
                      </a:pPr>
                      <a:r>
                        <a:rPr lang="fr-FR" sz="1200" dirty="0" smtClean="0"/>
                        <a:t>Les fèves ont la particularité d’êtres violettes comme les </a:t>
                      </a:r>
                      <a:r>
                        <a:rPr lang="fr-FR" sz="1200" dirty="0" err="1" smtClean="0"/>
                        <a:t>forasteros</a:t>
                      </a:r>
                      <a:r>
                        <a:rPr lang="fr-FR" sz="1200" dirty="0" smtClean="0"/>
                        <a:t>, mais elles fermentent rapidement comme les </a:t>
                      </a:r>
                      <a:r>
                        <a:rPr lang="fr-FR" sz="1200" dirty="0" err="1" smtClean="0"/>
                        <a:t>criollos</a:t>
                      </a:r>
                      <a:endParaRPr lang="fr-FR" sz="1200" dirty="0" smtClean="0"/>
                    </a:p>
                  </a:txBody>
                  <a:tcPr marL="186238" marR="186238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variétés</a:t>
            </a:r>
            <a:endParaRPr lang="fr-FR" b="1" dirty="0"/>
          </a:p>
        </p:txBody>
      </p:sp>
      <p:pic>
        <p:nvPicPr>
          <p:cNvPr id="13" name="Image 12" descr="Variétés caca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91" y="5424550"/>
            <a:ext cx="3905998" cy="13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120728"/>
            <a:ext cx="3803904" cy="4617721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b="1" dirty="0">
                <a:solidFill>
                  <a:srgbClr val="972109"/>
                </a:solidFill>
              </a:rPr>
              <a:t>rendement</a:t>
            </a:r>
            <a:r>
              <a:rPr lang="fr-FR" dirty="0">
                <a:solidFill>
                  <a:schemeClr val="tx1"/>
                </a:solidFill>
              </a:rPr>
              <a:t> : 1500 cabosses par homme et par jour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Il </a:t>
            </a:r>
            <a:r>
              <a:rPr lang="fr-FR" dirty="0">
                <a:solidFill>
                  <a:schemeClr val="tx1"/>
                </a:solidFill>
              </a:rPr>
              <a:t>a lieu au maximum dans les </a:t>
            </a:r>
            <a:r>
              <a:rPr lang="fr-FR" b="1" dirty="0">
                <a:solidFill>
                  <a:srgbClr val="972109"/>
                </a:solidFill>
              </a:rPr>
              <a:t>2 à 4 jours</a:t>
            </a:r>
            <a:r>
              <a:rPr lang="fr-FR" dirty="0">
                <a:solidFill>
                  <a:schemeClr val="tx1"/>
                </a:solidFill>
              </a:rPr>
              <a:t> qui suivent la </a:t>
            </a:r>
            <a:r>
              <a:rPr lang="fr-FR" b="1" dirty="0" smtClean="0">
                <a:solidFill>
                  <a:srgbClr val="972109"/>
                </a:solidFill>
              </a:rPr>
              <a:t>cueillette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cabosses sont ouvertes s</a:t>
            </a:r>
            <a:r>
              <a:rPr lang="fr-FR" dirty="0" smtClean="0">
                <a:solidFill>
                  <a:schemeClr val="tx1"/>
                </a:solidFill>
              </a:rPr>
              <a:t>ur </a:t>
            </a:r>
            <a:r>
              <a:rPr lang="fr-FR" dirty="0">
                <a:solidFill>
                  <a:schemeClr val="tx1"/>
                </a:solidFill>
              </a:rPr>
              <a:t>place dès la récolte, on transporte ensuite uniquement les </a:t>
            </a:r>
            <a:r>
              <a:rPr lang="fr-FR" b="1" dirty="0" smtClean="0">
                <a:solidFill>
                  <a:srgbClr val="972109"/>
                </a:solidFill>
              </a:rPr>
              <a:t>fèves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C’est </a:t>
            </a:r>
            <a:r>
              <a:rPr lang="fr-FR" dirty="0">
                <a:solidFill>
                  <a:schemeClr val="tx1"/>
                </a:solidFill>
              </a:rPr>
              <a:t>une opération </a:t>
            </a:r>
            <a:r>
              <a:rPr lang="fr-FR" b="1" dirty="0">
                <a:solidFill>
                  <a:srgbClr val="972109"/>
                </a:solidFill>
              </a:rPr>
              <a:t>manuelle</a:t>
            </a:r>
            <a:r>
              <a:rPr lang="fr-FR" dirty="0">
                <a:solidFill>
                  <a:schemeClr val="tx1"/>
                </a:solidFill>
              </a:rPr>
              <a:t>. Tous les essais de mécanisation se sont révélés </a:t>
            </a:r>
            <a:r>
              <a:rPr lang="fr-FR" dirty="0" smtClean="0">
                <a:solidFill>
                  <a:schemeClr val="tx1"/>
                </a:solidFill>
              </a:rPr>
              <a:t>décevants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On </a:t>
            </a:r>
            <a:r>
              <a:rPr lang="fr-FR" b="1" dirty="0" smtClean="0">
                <a:solidFill>
                  <a:srgbClr val="972109"/>
                </a:solidFill>
              </a:rPr>
              <a:t>procède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avec un couteau dans le sens de la longueur ou perpendiculairement au grand axe en frappant les cabosses sur une pierre ou une bille en </a:t>
            </a:r>
            <a:r>
              <a:rPr lang="fr-FR" dirty="0" smtClean="0">
                <a:solidFill>
                  <a:schemeClr val="tx1"/>
                </a:solidFill>
              </a:rPr>
              <a:t>bois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On </a:t>
            </a:r>
            <a:r>
              <a:rPr lang="fr-FR" b="1" dirty="0">
                <a:solidFill>
                  <a:srgbClr val="972109"/>
                </a:solidFill>
              </a:rPr>
              <a:t>racle</a:t>
            </a:r>
            <a:r>
              <a:rPr lang="fr-FR" dirty="0">
                <a:solidFill>
                  <a:schemeClr val="tx1"/>
                </a:solidFill>
              </a:rPr>
              <a:t> l’intérieur des cabosses pour en retirer, avec la pulpe qui les entoure, les fèves auxquelles on fait subir un processus de fermentation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2) </a:t>
            </a:r>
            <a:r>
              <a:rPr lang="fr-FR" b="1" dirty="0" err="1" smtClean="0"/>
              <a:t>Ecabossage</a:t>
            </a:r>
            <a:endParaRPr lang="fr-FR" b="1" dirty="0"/>
          </a:p>
        </p:txBody>
      </p:sp>
      <p:pic>
        <p:nvPicPr>
          <p:cNvPr id="8" name="Image 7" descr="ecabossage-cacao-cameroun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8" y="2035356"/>
            <a:ext cx="2761905" cy="2761905"/>
          </a:xfrm>
          <a:prstGeom prst="rect">
            <a:avLst/>
          </a:prstGeom>
        </p:spPr>
      </p:pic>
      <p:pic>
        <p:nvPicPr>
          <p:cNvPr id="9" name="Image 8" descr="cacao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7" y="4887207"/>
            <a:ext cx="2761905" cy="18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Livre relié.thmx</Template>
  <TotalTime>2128</TotalTime>
  <Words>1826</Words>
  <Application>Microsoft Office PowerPoint</Application>
  <PresentationFormat>Affichage à l'écran (4:3)</PresentationFormat>
  <Paragraphs>195</Paragraphs>
  <Slides>43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Livre relié</vt:lpstr>
      <vt:lpstr>Cacao et Chocolat</vt:lpstr>
      <vt:lpstr>Généralités</vt:lpstr>
      <vt:lpstr>Généralités</vt:lpstr>
      <vt:lpstr>Cacao</vt:lpstr>
      <vt:lpstr>Traitement</vt:lpstr>
      <vt:lpstr>1) Culture et récolte</vt:lpstr>
      <vt:lpstr>1) Culture et récolte</vt:lpstr>
      <vt:lpstr>Les variétés</vt:lpstr>
      <vt:lpstr>2) Ecabossage</vt:lpstr>
      <vt:lpstr>Mucilage</vt:lpstr>
      <vt:lpstr>Fèves de cacao</vt:lpstr>
      <vt:lpstr>3) Fermentation</vt:lpstr>
      <vt:lpstr>4) Séchage</vt:lpstr>
      <vt:lpstr>5) Stockage et transport</vt:lpstr>
      <vt:lpstr>Récapitulation</vt:lpstr>
      <vt:lpstr>1) Achat / Contrôle et mélange des fèves</vt:lpstr>
      <vt:lpstr>2) Torréfaction</vt:lpstr>
      <vt:lpstr>3) Concassage</vt:lpstr>
      <vt:lpstr>4) Broyage</vt:lpstr>
      <vt:lpstr>5) Pressage / Blutage</vt:lpstr>
      <vt:lpstr>6) Malaxage</vt:lpstr>
      <vt:lpstr>7) Broyage</vt:lpstr>
      <vt:lpstr>8) Conchage  ( C’est ici que le savoir–faire du chocolatier se révèle)</vt:lpstr>
      <vt:lpstr>9) Tempérage</vt:lpstr>
      <vt:lpstr>10) Mélange</vt:lpstr>
      <vt:lpstr>11) Moulage / Enrobage</vt:lpstr>
      <vt:lpstr>Récapitulation</vt:lpstr>
      <vt:lpstr>Du cacao à la tablette  de chocolat</vt:lpstr>
      <vt:lpstr>Chocolat</vt:lpstr>
      <vt:lpstr>Stockage</vt:lpstr>
      <vt:lpstr>Substances nutritives</vt:lpstr>
      <vt:lpstr>Variétés de chocolat</vt:lpstr>
      <vt:lpstr>Produits de cacao et  de chocolat</vt:lpstr>
      <vt:lpstr>Couverture foncée</vt:lpstr>
      <vt:lpstr>Couverture au lait</vt:lpstr>
      <vt:lpstr>Couverture blanche</vt:lpstr>
      <vt:lpstr>Couverture avec adjonction</vt:lpstr>
      <vt:lpstr>Couverture au chocolat</vt:lpstr>
      <vt:lpstr>Chocolat en poudre</vt:lpstr>
      <vt:lpstr>Poudre de cacao</vt:lpstr>
      <vt:lpstr>Poudre instantanée</vt:lpstr>
      <vt:lpstr>Conseils pratiques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</dc:title>
  <dc:creator>Cardinaux Yan</dc:creator>
  <cp:lastModifiedBy>cardinaux</cp:lastModifiedBy>
  <cp:revision>242</cp:revision>
  <cp:lastPrinted>2014-01-21T20:00:34Z</cp:lastPrinted>
  <dcterms:created xsi:type="dcterms:W3CDTF">2014-01-03T11:08:28Z</dcterms:created>
  <dcterms:modified xsi:type="dcterms:W3CDTF">2015-01-27T06:58:56Z</dcterms:modified>
</cp:coreProperties>
</file>