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2" r:id="rId6"/>
    <p:sldId id="265" r:id="rId7"/>
    <p:sldId id="266" r:id="rId8"/>
    <p:sldId id="267" r:id="rId9"/>
    <p:sldId id="268" r:id="rId10"/>
    <p:sldId id="270" r:id="rId11"/>
    <p:sldId id="272" r:id="rId12"/>
    <p:sldId id="273" r:id="rId13"/>
    <p:sldId id="274" r:id="rId14"/>
    <p:sldId id="275" r:id="rId15"/>
    <p:sldId id="276" r:id="rId16"/>
    <p:sldId id="279" r:id="rId17"/>
    <p:sldId id="277" r:id="rId18"/>
    <p:sldId id="27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2" d="100"/>
          <a:sy n="142" d="100"/>
        </p:scale>
        <p:origin x="-120" y="-10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fr-CH" smtClean="0"/>
              <a:t>Cliquez et modifiez le titre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08.02.15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fr-CH" smtClean="0"/>
              <a:t>Cliquez et modifiez le titre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H" smtClean="0"/>
              <a:t>Faire glisser l'image vers l'espace réservé ou cliquer sur l'icône pour l'ajouter</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fr-CH" smtClean="0"/>
              <a:t>Cliquez pour modifier les styles du texte du masque</a:t>
            </a:r>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08.02.15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au-dessus de légende">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fr-CH" smtClean="0"/>
              <a:t>Cliquez et modifiez le titre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08.02.15</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fr-CH" smtClean="0"/>
              <a:t>Faire glisser l'image vers l'espace réservé ou cliquer sur l'icône pour l'ajouter</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images avec légende">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fr-CH" smtClean="0"/>
              <a:t>Cliquez et modifiez le titre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dirty="0"/>
          </a:p>
        </p:txBody>
      </p:sp>
      <p:sp>
        <p:nvSpPr>
          <p:cNvPr id="4" name="Date Placeholder 3"/>
          <p:cNvSpPr>
            <a:spLocks noGrp="1"/>
          </p:cNvSpPr>
          <p:nvPr>
            <p:ph type="dt" sz="half" idx="10"/>
          </p:nvPr>
        </p:nvSpPr>
        <p:spPr>
          <a:xfrm>
            <a:off x="6580094" y="188259"/>
            <a:ext cx="2133600" cy="365125"/>
          </a:xfrm>
        </p:spPr>
        <p:txBody>
          <a:bodyPr/>
          <a:lstStyle/>
          <a:p>
            <a:fld id="{70FAA508-F0CD-46EA-95FB-26B559A0B5D9}" type="datetimeFigureOut">
              <a:rPr lang="en-US" smtClean="0"/>
              <a:t>08.02.15</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fr-CH" smtClean="0"/>
              <a:t>Faire glisser l'image vers l'espace réservé ou cliquer sur l'icône pour l'ajouter</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fr-CH" smtClean="0"/>
              <a:t>Faire glisser l'image vers l'espace réservé ou cliquer sur l'icône pour l'ajouter</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images avec légende">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fr-CH" smtClean="0"/>
              <a:t>Cliquez et modifiez le titre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a:p>
        </p:txBody>
      </p:sp>
      <p:sp>
        <p:nvSpPr>
          <p:cNvPr id="4" name="Date Placeholder 3"/>
          <p:cNvSpPr>
            <a:spLocks noGrp="1"/>
          </p:cNvSpPr>
          <p:nvPr>
            <p:ph type="dt" sz="half" idx="10"/>
          </p:nvPr>
        </p:nvSpPr>
        <p:spPr>
          <a:xfrm>
            <a:off x="6580094" y="188259"/>
            <a:ext cx="2133600" cy="365125"/>
          </a:xfrm>
        </p:spPr>
        <p:txBody>
          <a:bodyPr/>
          <a:lstStyle/>
          <a:p>
            <a:fld id="{70FAA508-F0CD-46EA-95FB-26B559A0B5D9}" type="datetimeFigureOut">
              <a:rPr lang="en-US" smtClean="0"/>
              <a:t>08.02.15</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fr-CH" smtClean="0"/>
              <a:t>Faire glisser l'image vers l'espace réservé ou cliquer sur l'icône pour l'ajouter</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fr-CH" smtClean="0"/>
              <a:t>Faire glisser l'image vers l'espace réservé ou cliquer sur l'icône pour l'ajouter</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fr-CH" smtClean="0"/>
              <a:t>Faire glisser l'image vers l'espace réservé ou cliquer sur l'icône pour l'ajouter</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08.02.15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fr-CH" smtClean="0"/>
              <a:t>Cliquez et modifiez le titre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08.02.15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08.02.15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imag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fr-CH" smtClean="0"/>
              <a:t>Cliquez et modifiez le titre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08.02.15</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fr-CH" smtClean="0"/>
              <a:t>Faire glisser l'image vers l'espace réservé ou cliquer sur l'icône pour l'ajouter</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fr-CH" smtClean="0"/>
              <a:t>Cliquez et modifiez le titre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Cliquez pour modifier les styles du texte du masque</a:t>
            </a:r>
          </a:p>
        </p:txBody>
      </p:sp>
      <p:sp>
        <p:nvSpPr>
          <p:cNvPr id="4" name="Date Placeholder 3"/>
          <p:cNvSpPr>
            <a:spLocks noGrp="1"/>
          </p:cNvSpPr>
          <p:nvPr>
            <p:ph type="dt" sz="half" idx="10"/>
          </p:nvPr>
        </p:nvSpPr>
        <p:spPr/>
        <p:txBody>
          <a:bodyPr/>
          <a:lstStyle/>
          <a:p>
            <a:fld id="{70FAA508-F0CD-46EA-95FB-26B559A0B5D9}" type="datetimeFigureOut">
              <a:rPr lang="en-US" smtClean="0"/>
              <a:t>08.02.15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Cliquez et modifiez le titre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dirty="0"/>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08.02.15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smtClean="0"/>
              <a:t>Cliquez et modifiez le titre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dirty="0"/>
          </a:p>
        </p:txBody>
      </p:sp>
      <p:sp>
        <p:nvSpPr>
          <p:cNvPr id="7" name="Date Placeholder 6"/>
          <p:cNvSpPr>
            <a:spLocks noGrp="1"/>
          </p:cNvSpPr>
          <p:nvPr>
            <p:ph type="dt" sz="half" idx="10"/>
          </p:nvPr>
        </p:nvSpPr>
        <p:spPr>
          <a:xfrm>
            <a:off x="6580094" y="188259"/>
            <a:ext cx="2133600" cy="365125"/>
          </a:xfrm>
        </p:spPr>
        <p:txBody>
          <a:bodyPr/>
          <a:lstStyle/>
          <a:p>
            <a:fld id="{70FAA508-F0CD-46EA-95FB-26B559A0B5D9}" type="datetimeFigureOut">
              <a:rPr lang="en-US" smtClean="0"/>
              <a:t>08.02.15</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4A822907-8A9D-4F6B-98F6-913902AD56B5}"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Cliquez et modifiez le titre</a:t>
            </a:r>
            <a:endParaRPr/>
          </a:p>
        </p:txBody>
      </p:sp>
      <p:sp>
        <p:nvSpPr>
          <p:cNvPr id="3" name="Date Placeholder 2"/>
          <p:cNvSpPr>
            <a:spLocks noGrp="1"/>
          </p:cNvSpPr>
          <p:nvPr>
            <p:ph type="dt" sz="half" idx="10"/>
          </p:nvPr>
        </p:nvSpPr>
        <p:spPr/>
        <p:txBody>
          <a:bodyPr/>
          <a:lstStyle/>
          <a:p>
            <a:fld id="{70FAA508-F0CD-46EA-95FB-26B559A0B5D9}" type="datetimeFigureOut">
              <a:rPr lang="en-US" smtClean="0"/>
              <a:t>08.02.15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AA508-F0CD-46EA-95FB-26B559A0B5D9}" type="datetimeFigureOut">
              <a:rPr lang="en-US" smtClean="0"/>
              <a:t>08.02.15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fr-CH" smtClean="0"/>
              <a:t>Cliquez et modifiez le titre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08.02.15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fr-CH" smtClean="0"/>
              <a:t>Cliquez et modifiez le titre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0FAA508-F0CD-46EA-95FB-26B559A0B5D9}" type="datetimeFigureOut">
              <a:rPr lang="en-US" smtClean="0"/>
              <a:t>08.02.15</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5"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jpg"/><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3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17.jpg"/><Relationship Id="rId5"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Produits semi-finis de pâtisserie	</a:t>
            </a:r>
            <a:endParaRPr lang="fr-FR" dirty="0"/>
          </a:p>
        </p:txBody>
      </p:sp>
      <p:sp>
        <p:nvSpPr>
          <p:cNvPr id="3" name="Sous-titre 2"/>
          <p:cNvSpPr>
            <a:spLocks noGrp="1"/>
          </p:cNvSpPr>
          <p:nvPr>
            <p:ph type="subTitle" idx="1"/>
          </p:nvPr>
        </p:nvSpPr>
        <p:spPr/>
        <p:txBody>
          <a:bodyPr>
            <a:normAutofit fontScale="92500" lnSpcReduction="20000"/>
          </a:bodyPr>
          <a:lstStyle/>
          <a:p>
            <a:endParaRPr lang="fr-FR" dirty="0" smtClean="0"/>
          </a:p>
          <a:p>
            <a:endParaRPr lang="fr-FR" dirty="0"/>
          </a:p>
          <a:p>
            <a:endParaRPr lang="fr-FR" dirty="0" smtClean="0"/>
          </a:p>
          <a:p>
            <a:endParaRPr lang="fr-FR" dirty="0"/>
          </a:p>
          <a:p>
            <a:r>
              <a:rPr lang="fr-FR" dirty="0" smtClean="0"/>
              <a:t>                </a:t>
            </a:r>
          </a:p>
          <a:p>
            <a:endParaRPr lang="fr-FR" dirty="0"/>
          </a:p>
          <a:p>
            <a:r>
              <a:rPr lang="fr-FR" dirty="0" smtClean="0"/>
              <a:t>              </a:t>
            </a:r>
          </a:p>
          <a:p>
            <a:r>
              <a:rPr lang="fr-FR" dirty="0"/>
              <a:t> </a:t>
            </a:r>
            <a:r>
              <a:rPr lang="fr-FR" dirty="0" smtClean="0"/>
              <a:t>             </a:t>
            </a:r>
            <a:r>
              <a:rPr lang="fr-FR" dirty="0" smtClean="0"/>
              <a:t>Cardinaux </a:t>
            </a:r>
            <a:r>
              <a:rPr lang="fr-FR" dirty="0" smtClean="0"/>
              <a:t>Yan</a:t>
            </a:r>
            <a:endParaRPr lang="fr-FR" dirty="0"/>
          </a:p>
        </p:txBody>
      </p:sp>
      <p:pic>
        <p:nvPicPr>
          <p:cNvPr id="5" name="Image 4" descr="Gelée abricot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6223" y="420379"/>
            <a:ext cx="1328511" cy="1394429"/>
          </a:xfrm>
          <a:prstGeom prst="rect">
            <a:avLst/>
          </a:prstGeom>
        </p:spPr>
      </p:pic>
      <p:pic>
        <p:nvPicPr>
          <p:cNvPr id="6" name="Image 5" descr="Tartelett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8047" y="555278"/>
            <a:ext cx="2017337" cy="1232817"/>
          </a:xfrm>
          <a:prstGeom prst="rect">
            <a:avLst/>
          </a:prstGeom>
        </p:spPr>
      </p:pic>
      <p:pic>
        <p:nvPicPr>
          <p:cNvPr id="7" name="Image 6" descr="Mélanges prêts à enfourner 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1426" y="286216"/>
            <a:ext cx="1360572" cy="1719763"/>
          </a:xfrm>
          <a:prstGeom prst="rect">
            <a:avLst/>
          </a:prstGeom>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385" y="5827698"/>
            <a:ext cx="433102" cy="752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0487" y="6213543"/>
            <a:ext cx="577037" cy="36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9" descr="Gianduja.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61374" y="3559214"/>
            <a:ext cx="2749403" cy="2268484"/>
          </a:xfrm>
          <a:prstGeom prst="rect">
            <a:avLst/>
          </a:prstGeom>
        </p:spPr>
      </p:pic>
    </p:spTree>
    <p:extLst>
      <p:ext uri="{BB962C8B-B14F-4D97-AF65-F5344CB8AC3E}">
        <p14:creationId xmlns:p14="http://schemas.microsoft.com/office/powerpoint/2010/main" val="24116388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Produits semi-finis de pâtisserie</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506635959"/>
              </p:ext>
            </p:extLst>
          </p:nvPr>
        </p:nvGraphicFramePr>
        <p:xfrm>
          <a:off x="1114425" y="2246737"/>
          <a:ext cx="7610476" cy="4028439"/>
        </p:xfrm>
        <a:graphic>
          <a:graphicData uri="http://schemas.openxmlformats.org/drawingml/2006/table">
            <a:tbl>
              <a:tblPr firstRow="1" bandRow="1">
                <a:tableStyleId>{073A0DAA-6AF3-43AB-8588-CEC1D06C72B9}</a:tableStyleId>
              </a:tblPr>
              <a:tblGrid>
                <a:gridCol w="1595571"/>
                <a:gridCol w="4194680"/>
                <a:gridCol w="1820225"/>
              </a:tblGrid>
              <a:tr h="370840">
                <a:tc>
                  <a:txBody>
                    <a:bodyPr/>
                    <a:lstStyle/>
                    <a:p>
                      <a:pPr algn="ctr"/>
                      <a:r>
                        <a:rPr lang="fr-FR" dirty="0" smtClean="0"/>
                        <a:t>Noms</a:t>
                      </a:r>
                      <a:endParaRPr lang="fr-FR" dirty="0"/>
                    </a:p>
                  </a:txBody>
                  <a:tcPr/>
                </a:tc>
                <a:tc>
                  <a:txBody>
                    <a:bodyPr/>
                    <a:lstStyle/>
                    <a:p>
                      <a:pPr algn="ctr"/>
                      <a:r>
                        <a:rPr lang="fr-FR" dirty="0" smtClean="0"/>
                        <a:t>Descriptions</a:t>
                      </a:r>
                      <a:endParaRPr lang="fr-FR" dirty="0"/>
                    </a:p>
                  </a:txBody>
                  <a:tcPr/>
                </a:tc>
                <a:tc>
                  <a:txBody>
                    <a:bodyPr/>
                    <a:lstStyle/>
                    <a:p>
                      <a:pPr algn="ctr"/>
                      <a:r>
                        <a:rPr lang="fr-FR" dirty="0" smtClean="0"/>
                        <a:t>Photos</a:t>
                      </a:r>
                      <a:endParaRPr lang="fr-FR" dirty="0"/>
                    </a:p>
                  </a:txBody>
                  <a:tcPr/>
                </a:tc>
              </a:tr>
              <a:tr h="370840">
                <a:tc>
                  <a:txBody>
                    <a:bodyPr/>
                    <a:lstStyle/>
                    <a:p>
                      <a:r>
                        <a:rPr lang="fr-FR" b="1" i="1" dirty="0" smtClean="0"/>
                        <a:t>Fonds de tartes cuits</a:t>
                      </a:r>
                    </a:p>
                    <a:p>
                      <a:endParaRPr lang="fr-FR" b="1" i="1" dirty="0" smtClean="0"/>
                    </a:p>
                  </a:txBody>
                  <a:tcPr/>
                </a:tc>
                <a:tc rowSpan="4">
                  <a:txBody>
                    <a:bodyPr/>
                    <a:lstStyle/>
                    <a:p>
                      <a:pPr marL="285750" indent="-285750">
                        <a:buFont typeface="Wingdings" charset="2"/>
                        <a:buChar char="Ø"/>
                      </a:pPr>
                      <a:r>
                        <a:rPr lang="fr-FR" b="0" i="0" dirty="0" smtClean="0"/>
                        <a:t>On trouve tous ces articles dans divers arômes, formes et tailles</a:t>
                      </a:r>
                    </a:p>
                    <a:p>
                      <a:pPr marL="285750" indent="-285750">
                        <a:buFont typeface="Wingdings" charset="2"/>
                        <a:buChar char="Ø"/>
                      </a:pPr>
                      <a:r>
                        <a:rPr lang="fr-FR" b="0" i="0" dirty="0" smtClean="0"/>
                        <a:t>Dans leur emballage d’origine,</a:t>
                      </a:r>
                      <a:r>
                        <a:rPr lang="fr-FR" b="0" i="0" baseline="0" dirty="0" smtClean="0"/>
                        <a:t> ils se conservent sans problème pendant de longues périodes (selon le produit)</a:t>
                      </a:r>
                      <a:endParaRPr lang="fr-FR" b="0" i="0" dirty="0"/>
                    </a:p>
                  </a:txBody>
                  <a:tcPr/>
                </a:tc>
                <a:tc>
                  <a:txBody>
                    <a:bodyPr/>
                    <a:lstStyle/>
                    <a:p>
                      <a:endParaRPr lang="fr-FR" dirty="0"/>
                    </a:p>
                  </a:txBody>
                  <a:tcPr/>
                </a:tc>
              </a:tr>
              <a:tr h="370840">
                <a:tc>
                  <a:txBody>
                    <a:bodyPr/>
                    <a:lstStyle/>
                    <a:p>
                      <a:r>
                        <a:rPr lang="fr-FR" b="1" i="1" dirty="0" smtClean="0"/>
                        <a:t>Savarins</a:t>
                      </a:r>
                    </a:p>
                    <a:p>
                      <a:endParaRPr lang="fr-FR" b="1" i="1" dirty="0" smtClean="0"/>
                    </a:p>
                    <a:p>
                      <a:endParaRPr lang="fr-FR" b="1" i="1" dirty="0" smtClean="0"/>
                    </a:p>
                  </a:txBody>
                  <a:tcPr/>
                </a:tc>
                <a:tc vMerge="1">
                  <a:txBody>
                    <a:bodyPr/>
                    <a:lstStyle/>
                    <a:p>
                      <a:pPr marL="285750" indent="-285750">
                        <a:buFont typeface="Wingdings" charset="2"/>
                        <a:buChar char="Ø"/>
                      </a:pPr>
                      <a:endParaRPr lang="fr-FR" dirty="0"/>
                    </a:p>
                  </a:txBody>
                  <a:tcPr/>
                </a:tc>
                <a:tc>
                  <a:txBody>
                    <a:bodyPr/>
                    <a:lstStyle/>
                    <a:p>
                      <a:endParaRPr lang="fr-FR" dirty="0"/>
                    </a:p>
                  </a:txBody>
                  <a:tcPr/>
                </a:tc>
              </a:tr>
              <a:tr h="370840">
                <a:tc>
                  <a:txBody>
                    <a:bodyPr/>
                    <a:lstStyle/>
                    <a:p>
                      <a:r>
                        <a:rPr lang="fr-FR" b="1" i="1" dirty="0" smtClean="0"/>
                        <a:t>Choux</a:t>
                      </a:r>
                    </a:p>
                    <a:p>
                      <a:endParaRPr lang="fr-FR" b="1" i="1" dirty="0" smtClean="0"/>
                    </a:p>
                    <a:p>
                      <a:endParaRPr lang="fr-FR" b="1" i="1" dirty="0" smtClean="0"/>
                    </a:p>
                  </a:txBody>
                  <a:tcPr/>
                </a:tc>
                <a:tc vMerge="1">
                  <a:txBody>
                    <a:bodyPr/>
                    <a:lstStyle/>
                    <a:p>
                      <a:pPr marL="285750" indent="-285750">
                        <a:buFont typeface="Wingdings" charset="2"/>
                        <a:buChar char="Ø"/>
                      </a:pPr>
                      <a:endParaRPr lang="fr-FR" dirty="0"/>
                    </a:p>
                  </a:txBody>
                  <a:tcPr/>
                </a:tc>
                <a:tc>
                  <a:txBody>
                    <a:bodyPr/>
                    <a:lstStyle/>
                    <a:p>
                      <a:endParaRPr lang="fr-F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i="1" dirty="0" smtClean="0"/>
                        <a:t>Diverses tartelettes</a:t>
                      </a:r>
                    </a:p>
                    <a:p>
                      <a:endParaRPr lang="fr-FR" b="1" i="1" dirty="0" smtClean="0"/>
                    </a:p>
                  </a:txBody>
                  <a:tcPr/>
                </a:tc>
                <a:tc vMerge="1">
                  <a:txBody>
                    <a:bodyPr/>
                    <a:lstStyle/>
                    <a:p>
                      <a:pPr marL="285750" indent="-285750">
                        <a:buFont typeface="Wingdings" charset="2"/>
                        <a:buChar char="Ø"/>
                      </a:pPr>
                      <a:endParaRPr lang="fr-FR" dirty="0"/>
                    </a:p>
                  </a:txBody>
                  <a:tcPr/>
                </a:tc>
                <a:tc>
                  <a:txBody>
                    <a:bodyPr/>
                    <a:lstStyle/>
                    <a:p>
                      <a:endParaRPr lang="fr-FR" dirty="0"/>
                    </a:p>
                  </a:txBody>
                  <a:tcPr/>
                </a:tc>
              </a:tr>
            </a:tbl>
          </a:graphicData>
        </a:graphic>
      </p:graphicFrame>
      <p:pic>
        <p:nvPicPr>
          <p:cNvPr id="3" name="Image 2" descr="Fonds de tarte cui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3667" y="2645527"/>
            <a:ext cx="936096" cy="871525"/>
          </a:xfrm>
          <a:prstGeom prst="rect">
            <a:avLst/>
          </a:prstGeom>
        </p:spPr>
      </p:pic>
      <p:pic>
        <p:nvPicPr>
          <p:cNvPr id="5" name="Image 4" descr="Savarin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4960" y="3534937"/>
            <a:ext cx="1039523" cy="904834"/>
          </a:xfrm>
          <a:prstGeom prst="rect">
            <a:avLst/>
          </a:prstGeom>
        </p:spPr>
      </p:pic>
      <p:pic>
        <p:nvPicPr>
          <p:cNvPr id="9" name="Image 8" descr="Choux.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0787" y="4475547"/>
            <a:ext cx="1053856" cy="881509"/>
          </a:xfrm>
          <a:prstGeom prst="rect">
            <a:avLst/>
          </a:prstGeom>
        </p:spPr>
      </p:pic>
      <p:pic>
        <p:nvPicPr>
          <p:cNvPr id="10" name="Image 9" descr="Tartelett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5346" y="5423317"/>
            <a:ext cx="1335409" cy="816083"/>
          </a:xfrm>
          <a:prstGeom prst="rect">
            <a:avLst/>
          </a:prstGeom>
        </p:spPr>
      </p:pic>
    </p:spTree>
    <p:extLst>
      <p:ext uri="{BB962C8B-B14F-4D97-AF65-F5344CB8AC3E}">
        <p14:creationId xmlns:p14="http://schemas.microsoft.com/office/powerpoint/2010/main" val="19654395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Produits à saupoudrer</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539848456"/>
              </p:ext>
            </p:extLst>
          </p:nvPr>
        </p:nvGraphicFramePr>
        <p:xfrm>
          <a:off x="1114425" y="2246737"/>
          <a:ext cx="7610476" cy="3677919"/>
        </p:xfrm>
        <a:graphic>
          <a:graphicData uri="http://schemas.openxmlformats.org/drawingml/2006/table">
            <a:tbl>
              <a:tblPr firstRow="1" bandRow="1">
                <a:tableStyleId>{073A0DAA-6AF3-43AB-8588-CEC1D06C72B9}</a:tableStyleId>
              </a:tblPr>
              <a:tblGrid>
                <a:gridCol w="1595571"/>
                <a:gridCol w="4194680"/>
                <a:gridCol w="1820225"/>
              </a:tblGrid>
              <a:tr h="370840">
                <a:tc>
                  <a:txBody>
                    <a:bodyPr/>
                    <a:lstStyle/>
                    <a:p>
                      <a:pPr algn="ctr"/>
                      <a:r>
                        <a:rPr lang="fr-FR" dirty="0" smtClean="0"/>
                        <a:t>Noms</a:t>
                      </a:r>
                      <a:endParaRPr lang="fr-FR" dirty="0"/>
                    </a:p>
                  </a:txBody>
                  <a:tcPr/>
                </a:tc>
                <a:tc>
                  <a:txBody>
                    <a:bodyPr/>
                    <a:lstStyle/>
                    <a:p>
                      <a:pPr algn="ctr"/>
                      <a:r>
                        <a:rPr lang="fr-FR" dirty="0" smtClean="0"/>
                        <a:t>Descriptions</a:t>
                      </a:r>
                      <a:endParaRPr lang="fr-FR" dirty="0"/>
                    </a:p>
                  </a:txBody>
                  <a:tcPr/>
                </a:tc>
                <a:tc>
                  <a:txBody>
                    <a:bodyPr/>
                    <a:lstStyle/>
                    <a:p>
                      <a:pPr algn="ctr"/>
                      <a:r>
                        <a:rPr lang="fr-FR" dirty="0" smtClean="0"/>
                        <a:t>Photos</a:t>
                      </a:r>
                      <a:endParaRPr lang="fr-FR" dirty="0"/>
                    </a:p>
                  </a:txBody>
                  <a:tcPr/>
                </a:tc>
              </a:tr>
              <a:tr h="370840">
                <a:tc>
                  <a:txBody>
                    <a:bodyPr/>
                    <a:lstStyle/>
                    <a:p>
                      <a:r>
                        <a:rPr lang="fr-FR" b="1" i="1" dirty="0" smtClean="0"/>
                        <a:t>Amandes</a:t>
                      </a:r>
                      <a:r>
                        <a:rPr lang="fr-FR" b="1" i="1" baseline="0" dirty="0" smtClean="0"/>
                        <a:t> ou noisettes torréfiées</a:t>
                      </a:r>
                      <a:endParaRPr lang="fr-FR" b="1" i="1" dirty="0" smtClean="0"/>
                    </a:p>
                  </a:txBody>
                  <a:tcPr/>
                </a:tc>
                <a:tc rowSpan="6">
                  <a:txBody>
                    <a:bodyPr/>
                    <a:lstStyle/>
                    <a:p>
                      <a:pPr marL="285750" indent="-285750">
                        <a:buFont typeface="Wingdings" charset="2"/>
                        <a:buChar char="Ø"/>
                      </a:pPr>
                      <a:r>
                        <a:rPr lang="fr-FR" b="0" i="0" dirty="0" smtClean="0"/>
                        <a:t>On les utilise surtout comme décorations en pâtisserie</a:t>
                      </a:r>
                    </a:p>
                    <a:p>
                      <a:pPr marL="285750" indent="-285750">
                        <a:buFont typeface="Wingdings" charset="2"/>
                        <a:buChar char="Ø"/>
                      </a:pPr>
                      <a:r>
                        <a:rPr lang="fr-FR" b="0" i="0" dirty="0" smtClean="0"/>
                        <a:t>Il</a:t>
                      </a:r>
                      <a:r>
                        <a:rPr lang="fr-FR" b="0" i="0" baseline="0" dirty="0" smtClean="0"/>
                        <a:t> faudrait toujours les passer par des tamis différents pour obtenir le grain désiré</a:t>
                      </a:r>
                    </a:p>
                    <a:p>
                      <a:pPr marL="285750" indent="-285750">
                        <a:buFont typeface="Wingdings" charset="2"/>
                        <a:buChar char="Ø"/>
                      </a:pPr>
                      <a:r>
                        <a:rPr lang="fr-FR" b="0" i="0" baseline="0" dirty="0" smtClean="0"/>
                        <a:t>Non tamisés, ils ne donnent pas un aspect soigné</a:t>
                      </a:r>
                    </a:p>
                  </a:txBody>
                  <a:tcPr/>
                </a:tc>
                <a:tc rowSpan="6">
                  <a:txBody>
                    <a:bodyPr/>
                    <a:lstStyle/>
                    <a:p>
                      <a:endParaRPr lang="fr-FR" dirty="0"/>
                    </a:p>
                  </a:txBody>
                  <a:tcPr/>
                </a:tc>
              </a:tr>
              <a:tr h="370840">
                <a:tc>
                  <a:txBody>
                    <a:bodyPr/>
                    <a:lstStyle/>
                    <a:p>
                      <a:r>
                        <a:rPr lang="fr-FR" b="1" i="1" dirty="0" smtClean="0"/>
                        <a:t>Brisures de biscuit</a:t>
                      </a:r>
                    </a:p>
                  </a:txBody>
                  <a:tcPr/>
                </a:tc>
                <a:tc vMerge="1">
                  <a:txBody>
                    <a:bodyPr/>
                    <a:lstStyle/>
                    <a:p>
                      <a:pPr marL="285750" indent="-285750">
                        <a:buFont typeface="Wingdings" charset="2"/>
                        <a:buChar char="Ø"/>
                      </a:pPr>
                      <a:endParaRPr lang="fr-FR" dirty="0"/>
                    </a:p>
                  </a:txBody>
                  <a:tcPr/>
                </a:tc>
                <a:tc vMerge="1">
                  <a:txBody>
                    <a:bodyPr/>
                    <a:lstStyle/>
                    <a:p>
                      <a:endParaRPr lang="fr-FR" dirty="0"/>
                    </a:p>
                  </a:txBody>
                  <a:tcPr/>
                </a:tc>
              </a:tr>
              <a:tr h="370840">
                <a:tc>
                  <a:txBody>
                    <a:bodyPr/>
                    <a:lstStyle/>
                    <a:p>
                      <a:r>
                        <a:rPr lang="fr-FR" b="1" i="1" dirty="0" smtClean="0"/>
                        <a:t>Brisures de japonais</a:t>
                      </a:r>
                    </a:p>
                  </a:txBody>
                  <a:tcPr/>
                </a:tc>
                <a:tc vMerge="1">
                  <a:txBody>
                    <a:bodyPr/>
                    <a:lstStyle/>
                    <a:p>
                      <a:pPr marL="285750" indent="-285750">
                        <a:buFont typeface="Wingdings" charset="2"/>
                        <a:buChar char="Ø"/>
                      </a:pPr>
                      <a:endParaRPr lang="fr-FR" dirty="0"/>
                    </a:p>
                  </a:txBody>
                  <a:tcPr/>
                </a:tc>
                <a:tc vMerge="1">
                  <a:txBody>
                    <a:bodyPr/>
                    <a:lstStyle/>
                    <a:p>
                      <a:endParaRPr lang="fr-FR" dirty="0"/>
                    </a:p>
                  </a:txBody>
                  <a:tcPr/>
                </a:tc>
              </a:tr>
              <a:tr h="370840">
                <a:tc>
                  <a:txBody>
                    <a:bodyPr/>
                    <a:lstStyle/>
                    <a:p>
                      <a:r>
                        <a:rPr lang="fr-FR" b="1" i="1" dirty="0" smtClean="0"/>
                        <a:t>Chocolat</a:t>
                      </a:r>
                    </a:p>
                  </a:txBody>
                  <a:tcPr/>
                </a:tc>
                <a:tc vMerge="1">
                  <a:txBody>
                    <a:bodyPr/>
                    <a:lstStyle/>
                    <a:p>
                      <a:pPr marL="285750" indent="-285750">
                        <a:buFont typeface="Wingdings" charset="2"/>
                        <a:buChar char="Ø"/>
                      </a:pPr>
                      <a:endParaRPr lang="fr-FR" dirty="0"/>
                    </a:p>
                  </a:txBody>
                  <a:tcPr/>
                </a:tc>
                <a:tc vMerge="1">
                  <a:txBody>
                    <a:bodyPr/>
                    <a:lstStyle/>
                    <a:p>
                      <a:endParaRPr lang="fr-FR" dirty="0"/>
                    </a:p>
                  </a:txBody>
                  <a:tcPr/>
                </a:tc>
              </a:tr>
              <a:tr h="370840">
                <a:tc>
                  <a:txBody>
                    <a:bodyPr/>
                    <a:lstStyle/>
                    <a:p>
                      <a:r>
                        <a:rPr lang="fr-FR" b="1" i="1" dirty="0" smtClean="0"/>
                        <a:t>Nougat</a:t>
                      </a:r>
                    </a:p>
                  </a:txBody>
                  <a:tcPr/>
                </a:tc>
                <a:tc vMerge="1">
                  <a:txBody>
                    <a:bodyPr/>
                    <a:lstStyle/>
                    <a:p>
                      <a:pPr marL="285750" indent="-285750">
                        <a:buFont typeface="Wingdings" charset="2"/>
                        <a:buChar char="Ø"/>
                      </a:pPr>
                      <a:endParaRPr lang="fr-FR" b="0" i="0" baseline="0" dirty="0" smtClean="0"/>
                    </a:p>
                  </a:txBody>
                  <a:tcPr/>
                </a:tc>
                <a:tc vMerge="1">
                  <a:txBody>
                    <a:bodyPr/>
                    <a:lstStyle/>
                    <a:p>
                      <a:endParaRPr lang="fr-FR" dirty="0"/>
                    </a:p>
                  </a:txBody>
                  <a:tcPr/>
                </a:tc>
              </a:tr>
              <a:tr h="370840">
                <a:tc>
                  <a:txBody>
                    <a:bodyPr/>
                    <a:lstStyle/>
                    <a:p>
                      <a:r>
                        <a:rPr lang="fr-FR" b="1" i="1" dirty="0" smtClean="0"/>
                        <a:t>Croquant</a:t>
                      </a:r>
                    </a:p>
                  </a:txBody>
                  <a:tcPr/>
                </a:tc>
                <a:tc vMerge="1">
                  <a:txBody>
                    <a:bodyPr/>
                    <a:lstStyle/>
                    <a:p>
                      <a:pPr marL="285750" indent="-285750">
                        <a:buFont typeface="Wingdings" charset="2"/>
                        <a:buChar char="Ø"/>
                      </a:pPr>
                      <a:endParaRPr lang="fr-FR" b="0" i="0" baseline="0" dirty="0" smtClean="0"/>
                    </a:p>
                  </a:txBody>
                  <a:tcPr/>
                </a:tc>
                <a:tc vMerge="1">
                  <a:txBody>
                    <a:bodyPr/>
                    <a:lstStyle/>
                    <a:p>
                      <a:endParaRPr lang="fr-FR" dirty="0"/>
                    </a:p>
                  </a:txBody>
                  <a:tcPr/>
                </a:tc>
              </a:tr>
            </a:tbl>
          </a:graphicData>
        </a:graphic>
      </p:graphicFrame>
      <p:pic>
        <p:nvPicPr>
          <p:cNvPr id="3" name="Image 2" descr="Produits à saupoudr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2784" y="2996321"/>
            <a:ext cx="1641176" cy="2423891"/>
          </a:xfrm>
          <a:prstGeom prst="rect">
            <a:avLst/>
          </a:prstGeom>
        </p:spPr>
      </p:pic>
    </p:spTree>
    <p:extLst>
      <p:ext uri="{BB962C8B-B14F-4D97-AF65-F5344CB8AC3E}">
        <p14:creationId xmlns:p14="http://schemas.microsoft.com/office/powerpoint/2010/main" val="1589821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Masses (pâtes</a:t>
            </a:r>
            <a:r>
              <a:rPr lang="fr-FR" dirty="0" smtClean="0"/>
              <a:t>) </a:t>
            </a:r>
            <a:br>
              <a:rPr lang="fr-FR" dirty="0" smtClean="0"/>
            </a:br>
            <a:r>
              <a:rPr lang="fr-FR" sz="2700" i="1" dirty="0" smtClean="0"/>
              <a:t>Aux fruits (résistent au four)</a:t>
            </a:r>
            <a:endParaRPr lang="fr-FR" sz="2700" i="1"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845478797"/>
              </p:ext>
            </p:extLst>
          </p:nvPr>
        </p:nvGraphicFramePr>
        <p:xfrm>
          <a:off x="1114425" y="2361286"/>
          <a:ext cx="7610476" cy="3998073"/>
        </p:xfrm>
        <a:graphic>
          <a:graphicData uri="http://schemas.openxmlformats.org/drawingml/2006/table">
            <a:tbl>
              <a:tblPr firstRow="1" bandRow="1">
                <a:tableStyleId>{073A0DAA-6AF3-43AB-8588-CEC1D06C72B9}</a:tableStyleId>
              </a:tblPr>
              <a:tblGrid>
                <a:gridCol w="1121545"/>
                <a:gridCol w="2969369"/>
                <a:gridCol w="2414847"/>
                <a:gridCol w="1104715"/>
              </a:tblGrid>
              <a:tr h="335433">
                <a:tc>
                  <a:txBody>
                    <a:bodyPr/>
                    <a:lstStyle/>
                    <a:p>
                      <a:pPr algn="ctr"/>
                      <a:r>
                        <a:rPr lang="fr-FR" dirty="0" smtClean="0"/>
                        <a:t>Noms</a:t>
                      </a:r>
                      <a:endParaRPr lang="fr-FR" dirty="0"/>
                    </a:p>
                  </a:txBody>
                  <a:tcPr/>
                </a:tc>
                <a:tc>
                  <a:txBody>
                    <a:bodyPr/>
                    <a:lstStyle/>
                    <a:p>
                      <a:pPr algn="ctr"/>
                      <a:r>
                        <a:rPr lang="fr-FR" dirty="0" smtClean="0"/>
                        <a:t>Descriptions</a:t>
                      </a:r>
                      <a:endParaRPr lang="fr-FR" dirty="0"/>
                    </a:p>
                  </a:txBody>
                  <a:tcPr/>
                </a:tc>
                <a:tc>
                  <a:txBody>
                    <a:bodyPr/>
                    <a:lstStyle/>
                    <a:p>
                      <a:pPr algn="ctr"/>
                      <a:r>
                        <a:rPr lang="fr-FR" dirty="0" smtClean="0"/>
                        <a:t>Utilisations</a:t>
                      </a:r>
                      <a:endParaRPr lang="fr-FR" dirty="0"/>
                    </a:p>
                  </a:txBody>
                  <a:tcPr/>
                </a:tc>
                <a:tc>
                  <a:txBody>
                    <a:bodyPr/>
                    <a:lstStyle/>
                    <a:p>
                      <a:pPr algn="ctr"/>
                      <a:r>
                        <a:rPr lang="fr-FR" dirty="0" smtClean="0"/>
                        <a:t>Photos</a:t>
                      </a:r>
                      <a:endParaRPr lang="fr-FR" dirty="0"/>
                    </a:p>
                  </a:txBody>
                  <a:tcPr/>
                </a:tc>
              </a:tr>
              <a:tr h="2040549">
                <a:tc>
                  <a:txBody>
                    <a:bodyPr/>
                    <a:lstStyle/>
                    <a:p>
                      <a:pPr marL="0" indent="0">
                        <a:buFont typeface="Wingdings" charset="2"/>
                        <a:buNone/>
                      </a:pPr>
                      <a:r>
                        <a:rPr lang="fr-FR" sz="1400" b="1" i="1" baseline="0" dirty="0" smtClean="0"/>
                        <a:t>Masse </a:t>
                      </a:r>
                      <a:r>
                        <a:rPr lang="fr-FR" sz="1400" b="1" i="1" baseline="0" dirty="0" smtClean="0"/>
                        <a:t>pour pains aux poires</a:t>
                      </a:r>
                      <a:endParaRPr lang="fr-FR" sz="1400" b="1" i="1" dirty="0"/>
                    </a:p>
                  </a:txBody>
                  <a:tcPr/>
                </a:tc>
                <a:tc>
                  <a:txBody>
                    <a:bodyPr/>
                    <a:lstStyle/>
                    <a:p>
                      <a:pPr marL="285750" indent="-285750">
                        <a:buFont typeface="Wingdings" charset="2"/>
                        <a:buChar char="Ø"/>
                      </a:pPr>
                      <a:r>
                        <a:rPr lang="fr-FR" sz="1400" dirty="0" smtClean="0"/>
                        <a:t>Préparée</a:t>
                      </a:r>
                      <a:r>
                        <a:rPr lang="fr-FR" sz="1400" baseline="0" dirty="0" smtClean="0"/>
                        <a:t> à base de poires séchées sans queue ni cœur, puis trempées, complétées éventuellement avec des figues ou des pruneaux ou quetsches</a:t>
                      </a:r>
                    </a:p>
                    <a:p>
                      <a:pPr marL="285750" indent="-285750">
                        <a:buFont typeface="Wingdings" charset="2"/>
                        <a:buChar char="Ø"/>
                      </a:pPr>
                      <a:r>
                        <a:rPr lang="fr-FR" sz="1400" baseline="0" dirty="0" smtClean="0"/>
                        <a:t>Une fois passée en purée, la masse est cuite avec du sucre et des épices jusqu’à obtenir l’épaisseur souhaitée</a:t>
                      </a:r>
                      <a:endParaRPr lang="fr-FR" sz="1400" dirty="0"/>
                    </a:p>
                  </a:txBody>
                  <a:tcPr/>
                </a:tc>
                <a:tc>
                  <a:txBody>
                    <a:bodyPr/>
                    <a:lstStyle/>
                    <a:p>
                      <a:pPr marL="285750" indent="-285750">
                        <a:buFont typeface="Wingdings" charset="2"/>
                        <a:buChar char="Ø"/>
                      </a:pPr>
                      <a:r>
                        <a:rPr lang="fr-FR" sz="1400" baseline="0" dirty="0" smtClean="0"/>
                        <a:t>Pains aux poires</a:t>
                      </a:r>
                    </a:p>
                    <a:p>
                      <a:pPr marL="285750" indent="-285750">
                        <a:buFont typeface="Wingdings" charset="2"/>
                        <a:buChar char="Ø"/>
                      </a:pPr>
                      <a:r>
                        <a:rPr lang="fr-FR" sz="1400" baseline="0" dirty="0" smtClean="0"/>
                        <a:t>Elément de farce pour des gâteaux à pâte levée</a:t>
                      </a:r>
                    </a:p>
                    <a:p>
                      <a:pPr marL="285750" indent="-285750">
                        <a:buFont typeface="Wingdings" charset="2"/>
                        <a:buChar char="Ø"/>
                      </a:pPr>
                      <a:r>
                        <a:rPr lang="fr-FR" sz="1400" baseline="0" dirty="0" smtClean="0"/>
                        <a:t>Base pour diverses pâtisseries et entremets</a:t>
                      </a:r>
                    </a:p>
                  </a:txBody>
                  <a:tcPr/>
                </a:tc>
                <a:tc rowSpan="2">
                  <a:txBody>
                    <a:bodyPr/>
                    <a:lstStyle/>
                    <a:p>
                      <a:endParaRPr lang="fr-FR" dirty="0"/>
                    </a:p>
                  </a:txBody>
                  <a:tcPr/>
                </a:tc>
              </a:tr>
              <a:tr h="1407273">
                <a:tc gridSpan="2">
                  <a:txBody>
                    <a:bodyPr/>
                    <a:lstStyle/>
                    <a:p>
                      <a:r>
                        <a:rPr lang="fr-FR" sz="1400" b="1" i="1" dirty="0" smtClean="0"/>
                        <a:t>Autres masses aux fruits</a:t>
                      </a:r>
                    </a:p>
                    <a:p>
                      <a:endParaRPr lang="fr-FR" sz="1400" b="1" i="1" dirty="0" smtClean="0"/>
                    </a:p>
                    <a:p>
                      <a:pPr marL="285750" indent="-285750">
                        <a:buFont typeface="Wingdings" charset="2"/>
                        <a:buChar char="Ø"/>
                      </a:pPr>
                      <a:r>
                        <a:rPr lang="fr-FR" sz="1400" b="1" i="1" dirty="0" smtClean="0"/>
                        <a:t>Masses</a:t>
                      </a:r>
                      <a:r>
                        <a:rPr lang="fr-FR" sz="1400" b="1" i="1" baseline="0" dirty="0" smtClean="0"/>
                        <a:t> aux figues</a:t>
                      </a:r>
                    </a:p>
                    <a:p>
                      <a:pPr marL="285750" indent="-285750">
                        <a:buFont typeface="Wingdings" charset="2"/>
                        <a:buChar char="Ø"/>
                      </a:pPr>
                      <a:r>
                        <a:rPr lang="fr-FR" sz="1400" b="1" i="1" baseline="0" dirty="0" smtClean="0"/>
                        <a:t>Masse à fourrer aux abricots</a:t>
                      </a:r>
                    </a:p>
                    <a:p>
                      <a:pPr marL="285750" indent="-285750">
                        <a:buFont typeface="Wingdings" charset="2"/>
                        <a:buChar char="Ø"/>
                      </a:pPr>
                      <a:r>
                        <a:rPr lang="fr-FR" sz="1400" b="1" i="1" baseline="0" dirty="0" smtClean="0"/>
                        <a:t>Masse à fourrer aux pruneaux</a:t>
                      </a:r>
                    </a:p>
                    <a:p>
                      <a:pPr marL="285750" indent="-285750">
                        <a:buFont typeface="Wingdings" charset="2"/>
                        <a:buChar char="Ø"/>
                      </a:pPr>
                      <a:r>
                        <a:rPr lang="fr-FR" sz="1400" b="1" i="1" baseline="0" dirty="0" smtClean="0"/>
                        <a:t>Masse à fourrer aux pommes</a:t>
                      </a:r>
                    </a:p>
                  </a:txBody>
                  <a:tcPr/>
                </a:tc>
                <a:tc hMerge="1">
                  <a:txBody>
                    <a:bodyPr/>
                    <a:lstStyle/>
                    <a:p>
                      <a:pPr marL="285750" indent="-285750">
                        <a:buFont typeface="Wingdings" charset="2"/>
                        <a:buChar char="Ø"/>
                      </a:pPr>
                      <a:endParaRPr lang="fr-FR" sz="1400" dirty="0"/>
                    </a:p>
                  </a:txBody>
                  <a:tcPr/>
                </a:tc>
                <a:tc>
                  <a:txBody>
                    <a:bodyPr/>
                    <a:lstStyle/>
                    <a:p>
                      <a:pPr marL="285750" indent="-285750">
                        <a:buFont typeface="Wingdings" charset="2"/>
                        <a:buChar char="Ø"/>
                      </a:pPr>
                      <a:r>
                        <a:rPr lang="fr-FR" sz="1400" dirty="0" smtClean="0"/>
                        <a:t>Elément</a:t>
                      </a:r>
                      <a:r>
                        <a:rPr lang="fr-FR" sz="1400" baseline="0" dirty="0" smtClean="0"/>
                        <a:t> de fourrage pour les strudels et les beignets</a:t>
                      </a:r>
                    </a:p>
                    <a:p>
                      <a:pPr marL="285750" marR="0" indent="-285750" algn="l" defTabSz="914400" rtl="0" eaLnBrk="1" fontAlgn="auto" latinLnBrk="0" hangingPunct="1">
                        <a:lnSpc>
                          <a:spcPct val="100000"/>
                        </a:lnSpc>
                        <a:spcBef>
                          <a:spcPts val="0"/>
                        </a:spcBef>
                        <a:spcAft>
                          <a:spcPts val="0"/>
                        </a:spcAft>
                        <a:buClrTx/>
                        <a:buSzTx/>
                        <a:buFont typeface="Wingdings" charset="2"/>
                        <a:buChar char="Ø"/>
                        <a:tabLst/>
                        <a:defRPr/>
                      </a:pPr>
                      <a:r>
                        <a:rPr lang="fr-FR" sz="1400" baseline="0" dirty="0" smtClean="0"/>
                        <a:t>Base pour diverses pâtisseries et entremets</a:t>
                      </a:r>
                    </a:p>
                  </a:txBody>
                  <a:tcPr/>
                </a:tc>
                <a:tc vMerge="1">
                  <a:txBody>
                    <a:bodyPr/>
                    <a:lstStyle/>
                    <a:p>
                      <a:endParaRPr lang="fr-FR" dirty="0"/>
                    </a:p>
                  </a:txBody>
                  <a:tcPr/>
                </a:tc>
              </a:tr>
            </a:tbl>
          </a:graphicData>
        </a:graphic>
      </p:graphicFrame>
      <p:pic>
        <p:nvPicPr>
          <p:cNvPr id="3" name="Image 2" descr="Masse aux frui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4886" y="4026392"/>
            <a:ext cx="974198" cy="641022"/>
          </a:xfrm>
          <a:prstGeom prst="rect">
            <a:avLst/>
          </a:prstGeom>
        </p:spPr>
      </p:pic>
    </p:spTree>
    <p:extLst>
      <p:ext uri="{BB962C8B-B14F-4D97-AF65-F5344CB8AC3E}">
        <p14:creationId xmlns:p14="http://schemas.microsoft.com/office/powerpoint/2010/main" val="11234467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Masses (pâtes) </a:t>
            </a:r>
            <a:br>
              <a:rPr lang="fr-FR" dirty="0"/>
            </a:br>
            <a:r>
              <a:rPr lang="fr-FR" sz="2700" i="1" dirty="0" smtClean="0"/>
              <a:t>Produits à base de fruits à coques, graines, sucre</a:t>
            </a:r>
            <a:endParaRPr lang="fr-FR" sz="27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697199509"/>
              </p:ext>
            </p:extLst>
          </p:nvPr>
        </p:nvGraphicFramePr>
        <p:xfrm>
          <a:off x="1114425" y="2432832"/>
          <a:ext cx="7610476" cy="3607131"/>
        </p:xfrm>
        <a:graphic>
          <a:graphicData uri="http://schemas.openxmlformats.org/drawingml/2006/table">
            <a:tbl>
              <a:tblPr firstRow="1" bandRow="1">
                <a:tableStyleId>{073A0DAA-6AF3-43AB-8588-CEC1D06C72B9}</a:tableStyleId>
              </a:tblPr>
              <a:tblGrid>
                <a:gridCol w="1228872"/>
                <a:gridCol w="3184021"/>
                <a:gridCol w="2092868"/>
                <a:gridCol w="1104715"/>
              </a:tblGrid>
              <a:tr h="385147">
                <a:tc>
                  <a:txBody>
                    <a:bodyPr/>
                    <a:lstStyle/>
                    <a:p>
                      <a:pPr algn="ctr"/>
                      <a:r>
                        <a:rPr lang="fr-FR" dirty="0" smtClean="0"/>
                        <a:t>Noms</a:t>
                      </a:r>
                      <a:endParaRPr lang="fr-FR" dirty="0"/>
                    </a:p>
                  </a:txBody>
                  <a:tcPr/>
                </a:tc>
                <a:tc>
                  <a:txBody>
                    <a:bodyPr/>
                    <a:lstStyle/>
                    <a:p>
                      <a:pPr algn="ctr"/>
                      <a:r>
                        <a:rPr lang="fr-FR" dirty="0" smtClean="0"/>
                        <a:t>Descriptions</a:t>
                      </a:r>
                      <a:endParaRPr lang="fr-FR" dirty="0"/>
                    </a:p>
                  </a:txBody>
                  <a:tcPr/>
                </a:tc>
                <a:tc>
                  <a:txBody>
                    <a:bodyPr/>
                    <a:lstStyle/>
                    <a:p>
                      <a:pPr algn="ctr"/>
                      <a:r>
                        <a:rPr lang="fr-FR" dirty="0" smtClean="0"/>
                        <a:t>Utilisations</a:t>
                      </a:r>
                      <a:endParaRPr lang="fr-FR" dirty="0"/>
                    </a:p>
                  </a:txBody>
                  <a:tcPr/>
                </a:tc>
                <a:tc>
                  <a:txBody>
                    <a:bodyPr/>
                    <a:lstStyle/>
                    <a:p>
                      <a:pPr algn="ctr"/>
                      <a:r>
                        <a:rPr lang="fr-FR" dirty="0" smtClean="0"/>
                        <a:t>Photos</a:t>
                      </a:r>
                      <a:endParaRPr lang="fr-FR" dirty="0"/>
                    </a:p>
                  </a:txBody>
                  <a:tcPr/>
                </a:tc>
              </a:tr>
              <a:tr h="1684572">
                <a:tc>
                  <a:txBody>
                    <a:bodyPr/>
                    <a:lstStyle/>
                    <a:p>
                      <a:pPr marL="0" indent="0">
                        <a:buFont typeface="Wingdings" charset="2"/>
                        <a:buNone/>
                      </a:pPr>
                      <a:r>
                        <a:rPr lang="fr-FR" sz="1400" b="1" i="1" baseline="0" dirty="0" smtClean="0"/>
                        <a:t>Purée </a:t>
                      </a:r>
                      <a:r>
                        <a:rPr lang="fr-FR" sz="1400" b="1" i="1" baseline="0" dirty="0" smtClean="0"/>
                        <a:t>de marrons</a:t>
                      </a:r>
                      <a:endParaRPr lang="fr-FR" sz="1400" b="1" i="1" dirty="0"/>
                    </a:p>
                  </a:txBody>
                  <a:tcPr/>
                </a:tc>
                <a:tc>
                  <a:txBody>
                    <a:bodyPr/>
                    <a:lstStyle/>
                    <a:p>
                      <a:pPr marL="285750" indent="-285750">
                        <a:buFont typeface="Wingdings" charset="2"/>
                        <a:buChar char="Ø"/>
                      </a:pPr>
                      <a:r>
                        <a:rPr lang="fr-FR" sz="1400" dirty="0" smtClean="0"/>
                        <a:t>Châtaignes blanchies et pelées, cuites et passées en purée, puis</a:t>
                      </a:r>
                      <a:r>
                        <a:rPr lang="fr-FR" sz="1400" baseline="0" dirty="0" smtClean="0"/>
                        <a:t> transformées en une masse fine avec du sucre glace</a:t>
                      </a:r>
                    </a:p>
                    <a:p>
                      <a:pPr marL="285750" indent="-285750">
                        <a:buFont typeface="Wingdings" charset="2"/>
                        <a:buChar char="Ø"/>
                      </a:pPr>
                      <a:r>
                        <a:rPr lang="fr-FR" sz="1400" baseline="0" dirty="0" smtClean="0"/>
                        <a:t>Pour obtenir la consistance souhaitée, on peut ajouter du sirop de glucose</a:t>
                      </a:r>
                      <a:endParaRPr lang="fr-FR" sz="1400" dirty="0"/>
                    </a:p>
                  </a:txBody>
                  <a:tcPr/>
                </a:tc>
                <a:tc>
                  <a:txBody>
                    <a:bodyPr/>
                    <a:lstStyle/>
                    <a:p>
                      <a:pPr marL="285750" indent="-285750">
                        <a:buFont typeface="Wingdings" charset="2"/>
                        <a:buChar char="Ø"/>
                      </a:pPr>
                      <a:r>
                        <a:rPr lang="fr-FR" sz="1400" baseline="0" dirty="0" smtClean="0"/>
                        <a:t>Base pour de nombreux entremets</a:t>
                      </a:r>
                    </a:p>
                    <a:p>
                      <a:pPr marL="285750" indent="-285750">
                        <a:buFont typeface="Wingdings" charset="2"/>
                        <a:buChar char="Ø"/>
                      </a:pPr>
                      <a:r>
                        <a:rPr lang="fr-FR" sz="1400" baseline="0" dirty="0" smtClean="0"/>
                        <a:t>Garniture pour des mets d’automne</a:t>
                      </a:r>
                    </a:p>
                  </a:txBody>
                  <a:tcPr/>
                </a:tc>
                <a:tc>
                  <a:txBody>
                    <a:bodyPr/>
                    <a:lstStyle/>
                    <a:p>
                      <a:endParaRPr lang="fr-FR" dirty="0"/>
                    </a:p>
                  </a:txBody>
                  <a:tcPr/>
                </a:tc>
              </a:tr>
              <a:tr h="1423664">
                <a:tc>
                  <a:txBody>
                    <a:bodyPr/>
                    <a:lstStyle/>
                    <a:p>
                      <a:r>
                        <a:rPr lang="fr-FR" sz="1400" b="1" i="1" baseline="0" dirty="0" smtClean="0"/>
                        <a:t>Pâte d’amandes</a:t>
                      </a:r>
                    </a:p>
                  </a:txBody>
                  <a:tcPr/>
                </a:tc>
                <a:tc>
                  <a:txBody>
                    <a:bodyPr/>
                    <a:lstStyle/>
                    <a:p>
                      <a:pPr marL="285750" indent="-285750">
                        <a:buFont typeface="Wingdings" charset="2"/>
                        <a:buChar char="Ø"/>
                      </a:pPr>
                      <a:r>
                        <a:rPr lang="fr-FR" sz="1400" dirty="0" smtClean="0"/>
                        <a:t>Mélange d’amandes, émondées</a:t>
                      </a:r>
                      <a:r>
                        <a:rPr lang="fr-FR" sz="1400" baseline="0" dirty="0" smtClean="0"/>
                        <a:t> ou non, et de sucre dans un rapport de 1 :1, finement moulu et complété avec du sirop de sucre inverti et des agents de conservation</a:t>
                      </a:r>
                      <a:endParaRPr lang="fr-FR" sz="1400" dirty="0"/>
                    </a:p>
                  </a:txBody>
                  <a:tcPr/>
                </a:tc>
                <a:tc>
                  <a:txBody>
                    <a:bodyPr/>
                    <a:lstStyle/>
                    <a:p>
                      <a:pPr marL="285750" indent="-285750">
                        <a:buFont typeface="Wingdings" charset="2"/>
                        <a:buChar char="Ø"/>
                      </a:pPr>
                      <a:r>
                        <a:rPr lang="fr-FR" sz="1400" dirty="0" smtClean="0"/>
                        <a:t>Fourrages</a:t>
                      </a:r>
                    </a:p>
                    <a:p>
                      <a:pPr marL="285750" indent="-285750">
                        <a:buFont typeface="Wingdings" charset="2"/>
                        <a:buChar char="Ø"/>
                      </a:pPr>
                      <a:r>
                        <a:rPr lang="fr-FR" sz="1400" dirty="0" smtClean="0"/>
                        <a:t>Masses</a:t>
                      </a:r>
                    </a:p>
                    <a:p>
                      <a:pPr marL="285750" indent="-285750">
                        <a:buFont typeface="Wingdings" charset="2"/>
                        <a:buChar char="Ø"/>
                      </a:pPr>
                      <a:r>
                        <a:rPr lang="fr-FR" sz="1400" dirty="0" smtClean="0"/>
                        <a:t>Pâtes</a:t>
                      </a:r>
                    </a:p>
                    <a:p>
                      <a:pPr marL="285750" indent="-285750">
                        <a:buFont typeface="Wingdings" charset="2"/>
                        <a:buChar char="Ø"/>
                      </a:pPr>
                      <a:r>
                        <a:rPr lang="fr-FR" sz="1400" dirty="0" smtClean="0"/>
                        <a:t>Confiseries</a:t>
                      </a:r>
                    </a:p>
                  </a:txBody>
                  <a:tcPr/>
                </a:tc>
                <a:tc>
                  <a:txBody>
                    <a:bodyPr/>
                    <a:lstStyle/>
                    <a:p>
                      <a:endParaRPr lang="fr-FR" dirty="0"/>
                    </a:p>
                  </a:txBody>
                  <a:tcPr/>
                </a:tc>
              </a:tr>
            </a:tbl>
          </a:graphicData>
        </a:graphic>
      </p:graphicFrame>
      <p:pic>
        <p:nvPicPr>
          <p:cNvPr id="3" name="Image 2" descr="Purée de marron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9467" y="3061589"/>
            <a:ext cx="980548" cy="1285313"/>
          </a:xfrm>
          <a:prstGeom prst="rect">
            <a:avLst/>
          </a:prstGeom>
        </p:spPr>
      </p:pic>
      <p:pic>
        <p:nvPicPr>
          <p:cNvPr id="5" name="Image 4" descr="Pâte d'amand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9467" y="5053502"/>
            <a:ext cx="972421" cy="533263"/>
          </a:xfrm>
          <a:prstGeom prst="rect">
            <a:avLst/>
          </a:prstGeom>
        </p:spPr>
      </p:pic>
    </p:spTree>
    <p:extLst>
      <p:ext uri="{BB962C8B-B14F-4D97-AF65-F5344CB8AC3E}">
        <p14:creationId xmlns:p14="http://schemas.microsoft.com/office/powerpoint/2010/main" val="35320728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Masses (pâtes) </a:t>
            </a:r>
            <a:br>
              <a:rPr lang="fr-FR" dirty="0"/>
            </a:br>
            <a:r>
              <a:rPr lang="fr-FR" sz="2700" i="1" dirty="0"/>
              <a:t>Produits à base de fruits à coques, graines, sucre</a:t>
            </a:r>
            <a:endParaRPr lang="fr-FR" sz="27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64467487"/>
              </p:ext>
            </p:extLst>
          </p:nvPr>
        </p:nvGraphicFramePr>
        <p:xfrm>
          <a:off x="1114425" y="2209232"/>
          <a:ext cx="7610476" cy="4320068"/>
        </p:xfrm>
        <a:graphic>
          <a:graphicData uri="http://schemas.openxmlformats.org/drawingml/2006/table">
            <a:tbl>
              <a:tblPr firstRow="1" bandRow="1">
                <a:tableStyleId>{073A0DAA-6AF3-43AB-8588-CEC1D06C72B9}</a:tableStyleId>
              </a:tblPr>
              <a:tblGrid>
                <a:gridCol w="1121545"/>
                <a:gridCol w="2969369"/>
                <a:gridCol w="2414847"/>
                <a:gridCol w="1104715"/>
              </a:tblGrid>
              <a:tr h="385147">
                <a:tc>
                  <a:txBody>
                    <a:bodyPr/>
                    <a:lstStyle/>
                    <a:p>
                      <a:pPr algn="ctr"/>
                      <a:r>
                        <a:rPr lang="fr-FR" dirty="0" smtClean="0"/>
                        <a:t>Noms</a:t>
                      </a:r>
                      <a:endParaRPr lang="fr-FR" dirty="0"/>
                    </a:p>
                  </a:txBody>
                  <a:tcPr/>
                </a:tc>
                <a:tc>
                  <a:txBody>
                    <a:bodyPr/>
                    <a:lstStyle/>
                    <a:p>
                      <a:pPr algn="ctr"/>
                      <a:r>
                        <a:rPr lang="fr-FR" dirty="0" smtClean="0"/>
                        <a:t>Descriptions</a:t>
                      </a:r>
                      <a:endParaRPr lang="fr-FR" dirty="0"/>
                    </a:p>
                  </a:txBody>
                  <a:tcPr/>
                </a:tc>
                <a:tc>
                  <a:txBody>
                    <a:bodyPr/>
                    <a:lstStyle/>
                    <a:p>
                      <a:pPr algn="ctr"/>
                      <a:r>
                        <a:rPr lang="fr-FR" dirty="0" smtClean="0"/>
                        <a:t>Utilisations</a:t>
                      </a:r>
                      <a:endParaRPr lang="fr-FR" dirty="0"/>
                    </a:p>
                  </a:txBody>
                  <a:tcPr/>
                </a:tc>
                <a:tc>
                  <a:txBody>
                    <a:bodyPr/>
                    <a:lstStyle/>
                    <a:p>
                      <a:pPr algn="ctr"/>
                      <a:r>
                        <a:rPr lang="fr-FR" dirty="0" smtClean="0"/>
                        <a:t>Photos</a:t>
                      </a:r>
                      <a:endParaRPr lang="fr-FR" dirty="0"/>
                    </a:p>
                  </a:txBody>
                  <a:tcPr/>
                </a:tc>
              </a:tr>
              <a:tr h="1684572">
                <a:tc>
                  <a:txBody>
                    <a:bodyPr/>
                    <a:lstStyle/>
                    <a:p>
                      <a:r>
                        <a:rPr lang="fr-FR" sz="1400" b="1" i="1" dirty="0" smtClean="0"/>
                        <a:t>Massepain</a:t>
                      </a:r>
                      <a:endParaRPr lang="fr-FR" sz="1400" b="1" i="1" dirty="0"/>
                    </a:p>
                  </a:txBody>
                  <a:tcPr/>
                </a:tc>
                <a:tc>
                  <a:txBody>
                    <a:bodyPr/>
                    <a:lstStyle/>
                    <a:p>
                      <a:pPr marL="285750" indent="-285750">
                        <a:buFont typeface="Wingdings" charset="2"/>
                        <a:buChar char="Ø"/>
                      </a:pPr>
                      <a:r>
                        <a:rPr lang="fr-FR" sz="1400" dirty="0" smtClean="0"/>
                        <a:t>Mélange d’amandes et d’amandes amères moulues avec du sirop</a:t>
                      </a:r>
                    </a:p>
                    <a:p>
                      <a:pPr marL="285750" indent="-285750">
                        <a:buFont typeface="Wingdings" charset="2"/>
                        <a:buChar char="Ø"/>
                      </a:pPr>
                      <a:r>
                        <a:rPr lang="fr-FR" sz="1400" dirty="0" smtClean="0"/>
                        <a:t>Une</a:t>
                      </a:r>
                      <a:r>
                        <a:rPr lang="fr-FR" sz="1400" baseline="0" dirty="0" smtClean="0"/>
                        <a:t> fois refroidie, la masse est passée dans la broyeuse avec adjonction de sirop pour atteindre la consistance souhaitée</a:t>
                      </a:r>
                      <a:endParaRPr lang="fr-FR" sz="1400" dirty="0"/>
                    </a:p>
                  </a:txBody>
                  <a:tcPr/>
                </a:tc>
                <a:tc>
                  <a:txBody>
                    <a:bodyPr/>
                    <a:lstStyle/>
                    <a:p>
                      <a:pPr marL="285750" indent="-285750">
                        <a:buFont typeface="Wingdings" charset="2"/>
                        <a:buChar char="Ø"/>
                      </a:pPr>
                      <a:r>
                        <a:rPr lang="fr-FR" sz="1400" baseline="0" dirty="0" smtClean="0"/>
                        <a:t>Pralinés</a:t>
                      </a:r>
                    </a:p>
                    <a:p>
                      <a:pPr marL="285750" indent="-285750">
                        <a:buFont typeface="Wingdings" charset="2"/>
                        <a:buChar char="Ø"/>
                      </a:pPr>
                      <a:r>
                        <a:rPr lang="fr-FR" sz="1400" baseline="0" dirty="0" smtClean="0"/>
                        <a:t>Confiseries</a:t>
                      </a:r>
                    </a:p>
                    <a:p>
                      <a:pPr marL="285750" indent="-285750">
                        <a:buFont typeface="Wingdings" charset="2"/>
                        <a:buChar char="Ø"/>
                      </a:pPr>
                      <a:r>
                        <a:rPr lang="fr-FR" sz="1400" baseline="0" dirty="0" smtClean="0"/>
                        <a:t>Tourtes</a:t>
                      </a:r>
                    </a:p>
                    <a:p>
                      <a:pPr marL="285750" indent="-285750">
                        <a:buFont typeface="Wingdings" charset="2"/>
                        <a:buChar char="Ø"/>
                      </a:pPr>
                      <a:r>
                        <a:rPr lang="fr-FR" sz="1400" baseline="0" dirty="0" smtClean="0"/>
                        <a:t>Pâtisseries</a:t>
                      </a:r>
                    </a:p>
                    <a:p>
                      <a:pPr marL="285750" indent="-285750">
                        <a:buFont typeface="Wingdings" charset="2"/>
                        <a:buChar char="Ø"/>
                      </a:pPr>
                      <a:r>
                        <a:rPr lang="fr-FR" sz="1400" baseline="0" dirty="0" smtClean="0"/>
                        <a:t>Modeler</a:t>
                      </a:r>
                    </a:p>
                  </a:txBody>
                  <a:tcPr/>
                </a:tc>
                <a:tc>
                  <a:txBody>
                    <a:bodyPr/>
                    <a:lstStyle/>
                    <a:p>
                      <a:endParaRPr lang="fr-FR" dirty="0"/>
                    </a:p>
                  </a:txBody>
                  <a:tcPr/>
                </a:tc>
              </a:tr>
              <a:tr h="741298">
                <a:tc>
                  <a:txBody>
                    <a:bodyPr/>
                    <a:lstStyle/>
                    <a:p>
                      <a:r>
                        <a:rPr lang="fr-FR" sz="1400" b="1" i="1" baseline="0" dirty="0" smtClean="0"/>
                        <a:t>Masse à macarons</a:t>
                      </a:r>
                    </a:p>
                  </a:txBody>
                  <a:tcPr/>
                </a:tc>
                <a:tc>
                  <a:txBody>
                    <a:bodyPr/>
                    <a:lstStyle/>
                    <a:p>
                      <a:pPr marL="285750" indent="-285750">
                        <a:buFont typeface="Wingdings" charset="2"/>
                        <a:buChar char="Ø"/>
                      </a:pPr>
                      <a:r>
                        <a:rPr lang="fr-FR" sz="1400" dirty="0" smtClean="0"/>
                        <a:t>Mélange</a:t>
                      </a:r>
                      <a:r>
                        <a:rPr lang="fr-FR" sz="1400" baseline="0" dirty="0" smtClean="0"/>
                        <a:t> finement moulu de noisettes torréfiées, sucre et blanc d’œuf</a:t>
                      </a:r>
                      <a:endParaRPr lang="fr-FR" sz="1400" dirty="0"/>
                    </a:p>
                  </a:txBody>
                  <a:tcPr/>
                </a:tc>
                <a:tc>
                  <a:txBody>
                    <a:bodyPr/>
                    <a:lstStyle/>
                    <a:p>
                      <a:pPr marL="285750" indent="-285750">
                        <a:buFont typeface="Wingdings" charset="2"/>
                        <a:buChar char="Ø"/>
                      </a:pPr>
                      <a:r>
                        <a:rPr lang="fr-FR" sz="1400" dirty="0" smtClean="0"/>
                        <a:t>Macarons</a:t>
                      </a:r>
                    </a:p>
                    <a:p>
                      <a:pPr marL="285750" indent="-285750">
                        <a:buFont typeface="Wingdings" charset="2"/>
                        <a:buChar char="Ø"/>
                      </a:pPr>
                      <a:r>
                        <a:rPr lang="fr-FR" sz="1400" dirty="0" smtClean="0"/>
                        <a:t>Confiseries</a:t>
                      </a:r>
                    </a:p>
                    <a:p>
                      <a:pPr marL="285750" indent="-285750">
                        <a:buFont typeface="Wingdings" charset="2"/>
                        <a:buChar char="Ø"/>
                      </a:pPr>
                      <a:r>
                        <a:rPr lang="fr-FR" sz="1400" dirty="0" smtClean="0"/>
                        <a:t>Gâteaux</a:t>
                      </a:r>
                    </a:p>
                  </a:txBody>
                  <a:tcPr/>
                </a:tc>
                <a:tc>
                  <a:txBody>
                    <a:bodyPr/>
                    <a:lstStyle/>
                    <a:p>
                      <a:endParaRPr lang="fr-FR" dirty="0"/>
                    </a:p>
                  </a:txBody>
                  <a:tcPr/>
                </a:tc>
              </a:tr>
              <a:tr h="1395303">
                <a:tc>
                  <a:txBody>
                    <a:bodyPr/>
                    <a:lstStyle/>
                    <a:p>
                      <a:r>
                        <a:rPr lang="fr-FR" sz="1400" b="1" i="1" dirty="0" smtClean="0"/>
                        <a:t>Masse à cuire</a:t>
                      </a:r>
                      <a:endParaRPr lang="fr-FR" sz="1400" b="1" i="1" dirty="0"/>
                    </a:p>
                  </a:txBody>
                  <a:tcPr/>
                </a:tc>
                <a:tc>
                  <a:txBody>
                    <a:bodyPr/>
                    <a:lstStyle/>
                    <a:p>
                      <a:pPr marL="285750" indent="-285750">
                        <a:buFont typeface="Wingdings" charset="2"/>
                        <a:buChar char="Ø"/>
                      </a:pPr>
                      <a:r>
                        <a:rPr lang="fr-FR" sz="1400" dirty="0" smtClean="0"/>
                        <a:t>Les</a:t>
                      </a:r>
                      <a:r>
                        <a:rPr lang="fr-FR" sz="1400" baseline="0" dirty="0" smtClean="0"/>
                        <a:t> amandes ou les noisettes sont entièrement ou partiellement remplacées par des produits à base de soja, des graines de sésame, de l’amidon et des liants</a:t>
                      </a:r>
                      <a:endParaRPr lang="fr-FR" sz="1400" dirty="0"/>
                    </a:p>
                  </a:txBody>
                  <a:tcPr/>
                </a:tc>
                <a:tc>
                  <a:txBody>
                    <a:bodyPr/>
                    <a:lstStyle/>
                    <a:p>
                      <a:pPr marL="285750" indent="-285750">
                        <a:buFont typeface="Wingdings" charset="2"/>
                        <a:buChar char="Ø"/>
                      </a:pPr>
                      <a:r>
                        <a:rPr lang="fr-FR" sz="1400" baseline="0" dirty="0" smtClean="0"/>
                        <a:t>Comme la pâte d’amandes, mais plus avantageuse</a:t>
                      </a:r>
                    </a:p>
                  </a:txBody>
                  <a:tcPr/>
                </a:tc>
                <a:tc>
                  <a:txBody>
                    <a:bodyPr/>
                    <a:lstStyle/>
                    <a:p>
                      <a:endParaRPr lang="fr-FR" dirty="0"/>
                    </a:p>
                  </a:txBody>
                  <a:tcPr/>
                </a:tc>
              </a:tr>
            </a:tbl>
          </a:graphicData>
        </a:graphic>
      </p:graphicFrame>
      <p:pic>
        <p:nvPicPr>
          <p:cNvPr id="3" name="Image 2" descr="Massepa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3446" y="3061100"/>
            <a:ext cx="941705" cy="847535"/>
          </a:xfrm>
          <a:prstGeom prst="rect">
            <a:avLst/>
          </a:prstGeom>
        </p:spPr>
      </p:pic>
      <p:pic>
        <p:nvPicPr>
          <p:cNvPr id="5" name="Image 4" descr="Masse à macaron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9729" y="4425780"/>
            <a:ext cx="752733" cy="661259"/>
          </a:xfrm>
          <a:prstGeom prst="rect">
            <a:avLst/>
          </a:prstGeom>
        </p:spPr>
      </p:pic>
      <p:pic>
        <p:nvPicPr>
          <p:cNvPr id="6" name="Image 5" descr="Masse à cuir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3446" y="5312882"/>
            <a:ext cx="957092" cy="903368"/>
          </a:xfrm>
          <a:prstGeom prst="rect">
            <a:avLst/>
          </a:prstGeom>
        </p:spPr>
      </p:pic>
    </p:spTree>
    <p:extLst>
      <p:ext uri="{BB962C8B-B14F-4D97-AF65-F5344CB8AC3E}">
        <p14:creationId xmlns:p14="http://schemas.microsoft.com/office/powerpoint/2010/main" val="7085448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Masses (pâtes) </a:t>
            </a:r>
            <a:br>
              <a:rPr lang="fr-FR" dirty="0"/>
            </a:br>
            <a:r>
              <a:rPr lang="fr-FR" sz="2700" i="1" dirty="0"/>
              <a:t>Produits à base de fruits à coques, graines, sucre</a:t>
            </a:r>
            <a:endParaRPr lang="fr-FR" sz="27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767740759"/>
              </p:ext>
            </p:extLst>
          </p:nvPr>
        </p:nvGraphicFramePr>
        <p:xfrm>
          <a:off x="1066759" y="2578250"/>
          <a:ext cx="7610476" cy="2610187"/>
        </p:xfrm>
        <a:graphic>
          <a:graphicData uri="http://schemas.openxmlformats.org/drawingml/2006/table">
            <a:tbl>
              <a:tblPr firstRow="1" bandRow="1">
                <a:tableStyleId>{073A0DAA-6AF3-43AB-8588-CEC1D06C72B9}</a:tableStyleId>
              </a:tblPr>
              <a:tblGrid>
                <a:gridCol w="1121545"/>
                <a:gridCol w="3747486"/>
                <a:gridCol w="1636730"/>
                <a:gridCol w="1104715"/>
              </a:tblGrid>
              <a:tr h="385147">
                <a:tc>
                  <a:txBody>
                    <a:bodyPr/>
                    <a:lstStyle/>
                    <a:p>
                      <a:pPr algn="ctr"/>
                      <a:r>
                        <a:rPr lang="fr-FR" dirty="0" smtClean="0"/>
                        <a:t>Noms</a:t>
                      </a:r>
                      <a:endParaRPr lang="fr-FR" dirty="0"/>
                    </a:p>
                  </a:txBody>
                  <a:tcPr/>
                </a:tc>
                <a:tc>
                  <a:txBody>
                    <a:bodyPr/>
                    <a:lstStyle/>
                    <a:p>
                      <a:pPr algn="ctr"/>
                      <a:r>
                        <a:rPr lang="fr-FR" dirty="0" smtClean="0"/>
                        <a:t>Descriptions</a:t>
                      </a:r>
                      <a:endParaRPr lang="fr-FR" dirty="0"/>
                    </a:p>
                  </a:txBody>
                  <a:tcPr/>
                </a:tc>
                <a:tc>
                  <a:txBody>
                    <a:bodyPr/>
                    <a:lstStyle/>
                    <a:p>
                      <a:pPr algn="ctr"/>
                      <a:r>
                        <a:rPr lang="fr-FR" dirty="0" smtClean="0"/>
                        <a:t>Utilisations</a:t>
                      </a:r>
                      <a:endParaRPr lang="fr-FR" dirty="0"/>
                    </a:p>
                  </a:txBody>
                  <a:tcPr/>
                </a:tc>
                <a:tc>
                  <a:txBody>
                    <a:bodyPr/>
                    <a:lstStyle/>
                    <a:p>
                      <a:pPr algn="ctr"/>
                      <a:r>
                        <a:rPr lang="fr-FR" dirty="0" smtClean="0"/>
                        <a:t>Photos</a:t>
                      </a:r>
                      <a:endParaRPr lang="fr-FR" dirty="0"/>
                    </a:p>
                  </a:txBody>
                  <a:tcPr/>
                </a:tc>
              </a:tr>
              <a:tr h="1684572">
                <a:tc>
                  <a:txBody>
                    <a:bodyPr/>
                    <a:lstStyle/>
                    <a:p>
                      <a:r>
                        <a:rPr lang="fr-FR" sz="1400" b="1" i="1" dirty="0" smtClean="0"/>
                        <a:t>Nougat</a:t>
                      </a:r>
                      <a:endParaRPr lang="fr-FR" sz="1400" b="1" i="1" dirty="0"/>
                    </a:p>
                  </a:txBody>
                  <a:tcPr/>
                </a:tc>
                <a:tc>
                  <a:txBody>
                    <a:bodyPr/>
                    <a:lstStyle/>
                    <a:p>
                      <a:pPr marL="285750" indent="-285750">
                        <a:buFont typeface="Wingdings" charset="2"/>
                        <a:buChar char="Ø"/>
                      </a:pPr>
                      <a:r>
                        <a:rPr lang="fr-FR" sz="1400" dirty="0" smtClean="0"/>
                        <a:t>Combinaiso</a:t>
                      </a:r>
                      <a:r>
                        <a:rPr lang="fr-FR" sz="1400" baseline="0" dirty="0" smtClean="0"/>
                        <a:t>n de sucre fondu et d’amandes en copeaux ou moulues</a:t>
                      </a:r>
                    </a:p>
                    <a:p>
                      <a:pPr marL="285750" indent="-285750">
                        <a:buFont typeface="Wingdings" charset="2"/>
                        <a:buChar char="Ø"/>
                      </a:pPr>
                      <a:r>
                        <a:rPr lang="fr-FR" sz="1400" baseline="0" dirty="0" smtClean="0"/>
                        <a:t>Le rapport entre le sucre et les amandes dépend de la finesse des amandes</a:t>
                      </a:r>
                    </a:p>
                    <a:p>
                      <a:pPr marL="285750" indent="-285750">
                        <a:buFont typeface="Wingdings" charset="2"/>
                        <a:buChar char="Ø"/>
                      </a:pPr>
                      <a:r>
                        <a:rPr lang="fr-FR" sz="1400" baseline="0" dirty="0" smtClean="0"/>
                        <a:t>A chaud, on peut modeler la masse</a:t>
                      </a:r>
                    </a:p>
                    <a:p>
                      <a:pPr marL="285750" indent="-285750">
                        <a:buFont typeface="Wingdings" charset="2"/>
                        <a:buChar char="Ø"/>
                      </a:pPr>
                      <a:r>
                        <a:rPr lang="fr-FR" sz="1400" baseline="0" dirty="0" smtClean="0"/>
                        <a:t>A froid, on peut la casser ou la moudre</a:t>
                      </a:r>
                      <a:endParaRPr lang="fr-FR" sz="1400" dirty="0"/>
                    </a:p>
                  </a:txBody>
                  <a:tcPr/>
                </a:tc>
                <a:tc>
                  <a:txBody>
                    <a:bodyPr/>
                    <a:lstStyle/>
                    <a:p>
                      <a:pPr marL="285750" indent="-285750">
                        <a:buFont typeface="Wingdings" charset="2"/>
                        <a:buChar char="Ø"/>
                      </a:pPr>
                      <a:r>
                        <a:rPr lang="fr-FR" sz="1400" baseline="0" dirty="0" smtClean="0"/>
                        <a:t>Œufs au nougat</a:t>
                      </a:r>
                    </a:p>
                    <a:p>
                      <a:pPr marL="285750" indent="-285750">
                        <a:buFont typeface="Wingdings" charset="2"/>
                        <a:buChar char="Ø"/>
                      </a:pPr>
                      <a:r>
                        <a:rPr lang="fr-FR" sz="1400" baseline="0" dirty="0" smtClean="0"/>
                        <a:t>Pralinés</a:t>
                      </a:r>
                    </a:p>
                    <a:p>
                      <a:pPr marL="285750" indent="-285750">
                        <a:buFont typeface="Wingdings" charset="2"/>
                        <a:buChar char="Ø"/>
                      </a:pPr>
                      <a:r>
                        <a:rPr lang="fr-FR" sz="1400" baseline="0" dirty="0" smtClean="0"/>
                        <a:t>Décoration</a:t>
                      </a:r>
                    </a:p>
                    <a:p>
                      <a:pPr marL="285750" indent="-285750">
                        <a:buFont typeface="Wingdings" charset="2"/>
                        <a:buChar char="Ø"/>
                      </a:pPr>
                      <a:r>
                        <a:rPr lang="fr-FR" sz="1400" baseline="0" dirty="0" smtClean="0"/>
                        <a:t>Pièces d’exposition</a:t>
                      </a:r>
                    </a:p>
                    <a:p>
                      <a:pPr marL="285750" indent="-285750">
                        <a:buFont typeface="Wingdings" charset="2"/>
                        <a:buChar char="Ø"/>
                      </a:pPr>
                      <a:r>
                        <a:rPr lang="fr-FR" sz="1400" baseline="0" dirty="0" smtClean="0"/>
                        <a:t>Moulu comme nougat croquant</a:t>
                      </a:r>
                    </a:p>
                  </a:txBody>
                  <a:tcPr/>
                </a:tc>
                <a:tc>
                  <a:txBody>
                    <a:bodyPr/>
                    <a:lstStyle/>
                    <a:p>
                      <a:endParaRPr lang="fr-FR" dirty="0"/>
                    </a:p>
                  </a:txBody>
                  <a:tcPr/>
                </a:tc>
              </a:tr>
            </a:tbl>
          </a:graphicData>
        </a:graphic>
      </p:graphicFrame>
      <p:pic>
        <p:nvPicPr>
          <p:cNvPr id="3" name="Image 2" descr="Nouga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6417" y="3371981"/>
            <a:ext cx="997154" cy="1254993"/>
          </a:xfrm>
          <a:prstGeom prst="rect">
            <a:avLst/>
          </a:prstGeom>
        </p:spPr>
      </p:pic>
    </p:spTree>
    <p:extLst>
      <p:ext uri="{BB962C8B-B14F-4D97-AF65-F5344CB8AC3E}">
        <p14:creationId xmlns:p14="http://schemas.microsoft.com/office/powerpoint/2010/main" val="41843036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Masses (pâtes) </a:t>
            </a:r>
            <a:br>
              <a:rPr lang="fr-FR" dirty="0"/>
            </a:br>
            <a:r>
              <a:rPr lang="fr-FR" sz="2700" i="1" dirty="0"/>
              <a:t>Produits </a:t>
            </a:r>
            <a:r>
              <a:rPr lang="fr-FR" sz="2700" i="1" dirty="0" smtClean="0"/>
              <a:t>aux noix, sucre, couverture ou crème</a:t>
            </a:r>
            <a:endParaRPr lang="fr-FR" sz="27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759432287"/>
              </p:ext>
            </p:extLst>
          </p:nvPr>
        </p:nvGraphicFramePr>
        <p:xfrm>
          <a:off x="1114425" y="2649804"/>
          <a:ext cx="7610476" cy="2183467"/>
        </p:xfrm>
        <a:graphic>
          <a:graphicData uri="http://schemas.openxmlformats.org/drawingml/2006/table">
            <a:tbl>
              <a:tblPr firstRow="1" bandRow="1">
                <a:tableStyleId>{073A0DAA-6AF3-43AB-8588-CEC1D06C72B9}</a:tableStyleId>
              </a:tblPr>
              <a:tblGrid>
                <a:gridCol w="1121545"/>
                <a:gridCol w="3747486"/>
                <a:gridCol w="1636730"/>
                <a:gridCol w="1104715"/>
              </a:tblGrid>
              <a:tr h="385147">
                <a:tc>
                  <a:txBody>
                    <a:bodyPr/>
                    <a:lstStyle/>
                    <a:p>
                      <a:pPr algn="ctr"/>
                      <a:r>
                        <a:rPr lang="fr-FR" dirty="0" smtClean="0"/>
                        <a:t>Noms</a:t>
                      </a:r>
                      <a:endParaRPr lang="fr-FR" dirty="0"/>
                    </a:p>
                  </a:txBody>
                  <a:tcPr/>
                </a:tc>
                <a:tc>
                  <a:txBody>
                    <a:bodyPr/>
                    <a:lstStyle/>
                    <a:p>
                      <a:pPr algn="ctr"/>
                      <a:r>
                        <a:rPr lang="fr-FR" dirty="0" smtClean="0"/>
                        <a:t>Descriptions</a:t>
                      </a:r>
                      <a:endParaRPr lang="fr-FR" dirty="0"/>
                    </a:p>
                  </a:txBody>
                  <a:tcPr/>
                </a:tc>
                <a:tc>
                  <a:txBody>
                    <a:bodyPr/>
                    <a:lstStyle/>
                    <a:p>
                      <a:pPr algn="ctr"/>
                      <a:r>
                        <a:rPr lang="fr-FR" dirty="0" smtClean="0"/>
                        <a:t>Utilisations</a:t>
                      </a:r>
                      <a:endParaRPr lang="fr-FR" dirty="0"/>
                    </a:p>
                  </a:txBody>
                  <a:tcPr/>
                </a:tc>
                <a:tc>
                  <a:txBody>
                    <a:bodyPr/>
                    <a:lstStyle/>
                    <a:p>
                      <a:pPr algn="ctr"/>
                      <a:r>
                        <a:rPr lang="fr-FR" dirty="0" smtClean="0"/>
                        <a:t>Photos</a:t>
                      </a:r>
                      <a:endParaRPr lang="fr-FR" dirty="0"/>
                    </a:p>
                  </a:txBody>
                  <a:tcPr/>
                </a:tc>
              </a:tr>
              <a:tr h="1684572">
                <a:tc>
                  <a:txBody>
                    <a:bodyPr/>
                    <a:lstStyle/>
                    <a:p>
                      <a:pPr marL="0" indent="0">
                        <a:buFont typeface="Wingdings" charset="2"/>
                        <a:buNone/>
                      </a:pPr>
                      <a:r>
                        <a:rPr lang="fr-FR" sz="1400" b="1" i="1" baseline="0" dirty="0" smtClean="0"/>
                        <a:t>Praliné</a:t>
                      </a:r>
                      <a:endParaRPr lang="fr-FR" sz="1400" b="1" i="1" baseline="0" dirty="0" smtClean="0"/>
                    </a:p>
                  </a:txBody>
                  <a:tcPr/>
                </a:tc>
                <a:tc>
                  <a:txBody>
                    <a:bodyPr/>
                    <a:lstStyle/>
                    <a:p>
                      <a:pPr marL="285750" indent="-285750">
                        <a:buFont typeface="Wingdings" charset="2"/>
                        <a:buChar char="Ø"/>
                      </a:pPr>
                      <a:r>
                        <a:rPr lang="fr-FR" sz="1400" dirty="0" smtClean="0"/>
                        <a:t>A base d’amandes ou de noisettes torréfiées et de sucre fondu dans un</a:t>
                      </a:r>
                      <a:r>
                        <a:rPr lang="fr-FR" sz="1400" baseline="0" dirty="0" smtClean="0"/>
                        <a:t> rapport de 1 : 1</a:t>
                      </a:r>
                    </a:p>
                    <a:p>
                      <a:pPr marL="285750" indent="-285750">
                        <a:buFont typeface="Wingdings" charset="2"/>
                        <a:buChar char="Ø"/>
                      </a:pPr>
                      <a:r>
                        <a:rPr lang="fr-FR" sz="1400" baseline="0" dirty="0" smtClean="0"/>
                        <a:t>Une fois refroidie, la masse est passée dans la broyeuse jusqu’à obtenir une consistance onctueuse</a:t>
                      </a:r>
                    </a:p>
                    <a:p>
                      <a:pPr marL="285750" indent="-285750">
                        <a:buFont typeface="Wingdings" charset="2"/>
                        <a:buChar char="Ø"/>
                      </a:pPr>
                      <a:r>
                        <a:rPr lang="fr-FR" sz="1400" baseline="0" dirty="0" smtClean="0"/>
                        <a:t>Le praliné lié contient également de la couverture ou du beurre de cacao</a:t>
                      </a:r>
                      <a:endParaRPr lang="fr-FR" sz="1400" dirty="0"/>
                    </a:p>
                  </a:txBody>
                  <a:tcPr/>
                </a:tc>
                <a:tc>
                  <a:txBody>
                    <a:bodyPr/>
                    <a:lstStyle/>
                    <a:p>
                      <a:pPr marL="285750" indent="-285750">
                        <a:buFont typeface="Wingdings" charset="2"/>
                        <a:buChar char="Ø"/>
                      </a:pPr>
                      <a:r>
                        <a:rPr lang="fr-FR" sz="1400" dirty="0" smtClean="0"/>
                        <a:t>Crèmes</a:t>
                      </a:r>
                    </a:p>
                    <a:p>
                      <a:pPr marL="285750" indent="-285750">
                        <a:buFont typeface="Wingdings" charset="2"/>
                        <a:buChar char="Ø"/>
                      </a:pPr>
                      <a:r>
                        <a:rPr lang="fr-FR" sz="1400" dirty="0" smtClean="0"/>
                        <a:t>Fourrages</a:t>
                      </a:r>
                    </a:p>
                    <a:p>
                      <a:pPr marL="285750" indent="-285750">
                        <a:buFont typeface="Wingdings" charset="2"/>
                        <a:buChar char="Ø"/>
                      </a:pPr>
                      <a:r>
                        <a:rPr lang="fr-FR" sz="1400" dirty="0" smtClean="0"/>
                        <a:t>Pralinés</a:t>
                      </a:r>
                    </a:p>
                    <a:p>
                      <a:pPr marL="285750" indent="-285750">
                        <a:buFont typeface="Wingdings" charset="2"/>
                        <a:buChar char="Ø"/>
                      </a:pPr>
                      <a:r>
                        <a:rPr lang="fr-FR" sz="1400" dirty="0" smtClean="0"/>
                        <a:t>Glaces</a:t>
                      </a:r>
                    </a:p>
                  </a:txBody>
                  <a:tcPr/>
                </a:tc>
                <a:tc>
                  <a:txBody>
                    <a:bodyPr/>
                    <a:lstStyle/>
                    <a:p>
                      <a:endParaRPr lang="fr-FR" dirty="0"/>
                    </a:p>
                  </a:txBody>
                  <a:tcPr/>
                </a:tc>
              </a:tr>
            </a:tbl>
          </a:graphicData>
        </a:graphic>
      </p:graphicFrame>
      <p:pic>
        <p:nvPicPr>
          <p:cNvPr id="5" name="Image 4" descr="Pralin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0081" y="3456950"/>
            <a:ext cx="993048" cy="1010700"/>
          </a:xfrm>
          <a:prstGeom prst="rect">
            <a:avLst/>
          </a:prstGeom>
        </p:spPr>
      </p:pic>
    </p:spTree>
    <p:extLst>
      <p:ext uri="{BB962C8B-B14F-4D97-AF65-F5344CB8AC3E}">
        <p14:creationId xmlns:p14="http://schemas.microsoft.com/office/powerpoint/2010/main" val="41073992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Masses (pâtes) </a:t>
            </a:r>
            <a:br>
              <a:rPr lang="fr-FR" dirty="0"/>
            </a:br>
            <a:r>
              <a:rPr lang="fr-FR" sz="2700" i="1" dirty="0"/>
              <a:t>Produits aux noix, sucre, couverture ou crème</a:t>
            </a:r>
            <a:endParaRPr lang="fr-FR" sz="27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748340811"/>
              </p:ext>
            </p:extLst>
          </p:nvPr>
        </p:nvGraphicFramePr>
        <p:xfrm>
          <a:off x="1114425" y="2059755"/>
          <a:ext cx="7610476" cy="4621867"/>
        </p:xfrm>
        <a:graphic>
          <a:graphicData uri="http://schemas.openxmlformats.org/drawingml/2006/table">
            <a:tbl>
              <a:tblPr firstRow="1" bandRow="1">
                <a:tableStyleId>{073A0DAA-6AF3-43AB-8588-CEC1D06C72B9}</a:tableStyleId>
              </a:tblPr>
              <a:tblGrid>
                <a:gridCol w="1023162"/>
                <a:gridCol w="4141017"/>
                <a:gridCol w="1439965"/>
                <a:gridCol w="1006332"/>
              </a:tblGrid>
              <a:tr h="385147">
                <a:tc>
                  <a:txBody>
                    <a:bodyPr/>
                    <a:lstStyle/>
                    <a:p>
                      <a:pPr algn="ctr"/>
                      <a:r>
                        <a:rPr lang="fr-FR" dirty="0" smtClean="0"/>
                        <a:t>Noms</a:t>
                      </a:r>
                      <a:endParaRPr lang="fr-FR" dirty="0"/>
                    </a:p>
                  </a:txBody>
                  <a:tcPr/>
                </a:tc>
                <a:tc>
                  <a:txBody>
                    <a:bodyPr/>
                    <a:lstStyle/>
                    <a:p>
                      <a:pPr algn="ctr"/>
                      <a:r>
                        <a:rPr lang="fr-FR" dirty="0" smtClean="0"/>
                        <a:t>Descriptions</a:t>
                      </a:r>
                      <a:endParaRPr lang="fr-FR" dirty="0"/>
                    </a:p>
                  </a:txBody>
                  <a:tcPr/>
                </a:tc>
                <a:tc>
                  <a:txBody>
                    <a:bodyPr/>
                    <a:lstStyle/>
                    <a:p>
                      <a:pPr algn="ctr"/>
                      <a:r>
                        <a:rPr lang="fr-FR" dirty="0" smtClean="0"/>
                        <a:t>Utilisations</a:t>
                      </a:r>
                      <a:endParaRPr lang="fr-FR" dirty="0"/>
                    </a:p>
                  </a:txBody>
                  <a:tcPr/>
                </a:tc>
                <a:tc>
                  <a:txBody>
                    <a:bodyPr/>
                    <a:lstStyle/>
                    <a:p>
                      <a:pPr algn="ctr"/>
                      <a:r>
                        <a:rPr lang="fr-FR" dirty="0" smtClean="0"/>
                        <a:t>Photos</a:t>
                      </a:r>
                      <a:endParaRPr lang="fr-FR" dirty="0"/>
                    </a:p>
                  </a:txBody>
                  <a:tcPr/>
                </a:tc>
              </a:tr>
              <a:tr h="1684572">
                <a:tc>
                  <a:txBody>
                    <a:bodyPr/>
                    <a:lstStyle/>
                    <a:p>
                      <a:r>
                        <a:rPr lang="fr-FR" sz="1400" b="1" i="1" dirty="0" err="1" smtClean="0"/>
                        <a:t>Gianduja</a:t>
                      </a:r>
                      <a:endParaRPr lang="fr-FR" sz="1400" b="1" i="1" dirty="0"/>
                    </a:p>
                  </a:txBody>
                  <a:tcPr/>
                </a:tc>
                <a:tc>
                  <a:txBody>
                    <a:bodyPr/>
                    <a:lstStyle/>
                    <a:p>
                      <a:pPr marL="285750" indent="-285750">
                        <a:buFont typeface="Wingdings" charset="2"/>
                        <a:buChar char="Ø"/>
                      </a:pPr>
                      <a:r>
                        <a:rPr lang="fr-FR" sz="1400" dirty="0" smtClean="0"/>
                        <a:t>Copeaux</a:t>
                      </a:r>
                      <a:r>
                        <a:rPr lang="fr-FR" sz="1400" baseline="0" dirty="0" smtClean="0"/>
                        <a:t> d’amandes ou de noisettes pelées et torréfiées, mélangés avec du sucre glace dans un rapport de 1 : 1 et broyés en consistance onctueuse</a:t>
                      </a:r>
                    </a:p>
                    <a:p>
                      <a:pPr marL="285750" indent="-285750">
                        <a:buFont typeface="Wingdings" charset="2"/>
                        <a:buChar char="Ø"/>
                      </a:pPr>
                      <a:r>
                        <a:rPr lang="fr-FR" sz="1400" baseline="0" dirty="0" smtClean="0"/>
                        <a:t>Pour la renforcer, ajouter une part de couverture foncée, au lait ou blanche, ou 15 % de beurre de cacao</a:t>
                      </a:r>
                    </a:p>
                    <a:p>
                      <a:pPr marL="285750" indent="-285750">
                        <a:buFont typeface="Wingdings" charset="2"/>
                        <a:buChar char="Ø"/>
                      </a:pPr>
                      <a:r>
                        <a:rPr lang="fr-FR" sz="1400" baseline="0" dirty="0" smtClean="0"/>
                        <a:t>Une fois durcie, la broyer jusqu’à obtenir une masse souple</a:t>
                      </a:r>
                    </a:p>
                    <a:p>
                      <a:pPr marL="285750" indent="-285750">
                        <a:buFont typeface="Wingdings" charset="2"/>
                        <a:buChar char="Ø"/>
                      </a:pPr>
                      <a:r>
                        <a:rPr lang="fr-FR" sz="1400" baseline="0" dirty="0" smtClean="0"/>
                        <a:t>Celle-ci devient plus au moins ferme selon qu’on ajoute plus ou moins de couverture</a:t>
                      </a:r>
                      <a:endParaRPr lang="fr-FR" sz="1400" dirty="0"/>
                    </a:p>
                  </a:txBody>
                  <a:tcPr/>
                </a:tc>
                <a:tc>
                  <a:txBody>
                    <a:bodyPr/>
                    <a:lstStyle/>
                    <a:p>
                      <a:pPr marL="285750" indent="-285750">
                        <a:buFont typeface="Wingdings" charset="2"/>
                        <a:buChar char="Ø"/>
                      </a:pPr>
                      <a:r>
                        <a:rPr lang="fr-FR" sz="1400" baseline="0" dirty="0" smtClean="0"/>
                        <a:t>Décoration</a:t>
                      </a:r>
                    </a:p>
                    <a:p>
                      <a:pPr marL="285750" indent="-285750">
                        <a:buFont typeface="Wingdings" charset="2"/>
                        <a:buChar char="Ø"/>
                      </a:pPr>
                      <a:r>
                        <a:rPr lang="fr-FR" sz="1400" baseline="0" dirty="0" smtClean="0"/>
                        <a:t>Pralinés</a:t>
                      </a:r>
                    </a:p>
                    <a:p>
                      <a:pPr marL="285750" indent="-285750">
                        <a:buFont typeface="Wingdings" charset="2"/>
                        <a:buChar char="Ø"/>
                      </a:pPr>
                      <a:r>
                        <a:rPr lang="fr-FR" sz="1400" baseline="0" dirty="0" smtClean="0"/>
                        <a:t>Couvrir les tourtes et pâtisseries</a:t>
                      </a:r>
                    </a:p>
                  </a:txBody>
                  <a:tcPr/>
                </a:tc>
                <a:tc>
                  <a:txBody>
                    <a:bodyPr/>
                    <a:lstStyle/>
                    <a:p>
                      <a:endParaRPr lang="fr-FR" dirty="0"/>
                    </a:p>
                  </a:txBody>
                  <a:tcPr/>
                </a:tc>
              </a:tr>
              <a:tr h="1784037">
                <a:tc>
                  <a:txBody>
                    <a:bodyPr/>
                    <a:lstStyle/>
                    <a:p>
                      <a:r>
                        <a:rPr lang="fr-FR" sz="1400" b="1" i="1" baseline="0" dirty="0" smtClean="0"/>
                        <a:t>Ganache</a:t>
                      </a:r>
                    </a:p>
                  </a:txBody>
                  <a:tcPr/>
                </a:tc>
                <a:tc>
                  <a:txBody>
                    <a:bodyPr/>
                    <a:lstStyle/>
                    <a:p>
                      <a:pPr marL="285750" indent="-285750">
                        <a:buFont typeface="Wingdings" charset="2"/>
                        <a:buChar char="Ø"/>
                      </a:pPr>
                      <a:r>
                        <a:rPr lang="fr-FR" sz="1400" dirty="0" smtClean="0"/>
                        <a:t>Ganache</a:t>
                      </a:r>
                      <a:r>
                        <a:rPr lang="fr-FR" sz="1400" baseline="0" dirty="0" smtClean="0"/>
                        <a:t> au chocolat pour laquelle la couverture est fondue dans de la crème bouillie et travaillée en une masse homogène</a:t>
                      </a:r>
                    </a:p>
                    <a:p>
                      <a:pPr marL="285750" indent="-285750">
                        <a:buFont typeface="Wingdings" charset="2"/>
                        <a:buChar char="Ø"/>
                      </a:pPr>
                      <a:r>
                        <a:rPr lang="fr-FR" sz="1400" baseline="0" dirty="0" smtClean="0"/>
                        <a:t>Le rapport crème/couverture et la sorte de couverture (vanille, lait, etc.) déterminent la consistance après refroidissement</a:t>
                      </a:r>
                      <a:endParaRPr lang="fr-FR" sz="1400" dirty="0"/>
                    </a:p>
                  </a:txBody>
                  <a:tcPr/>
                </a:tc>
                <a:tc>
                  <a:txBody>
                    <a:bodyPr/>
                    <a:lstStyle/>
                    <a:p>
                      <a:pPr marL="285750" indent="-285750">
                        <a:buFont typeface="Wingdings" charset="2"/>
                        <a:buChar char="Ø"/>
                      </a:pPr>
                      <a:r>
                        <a:rPr lang="fr-FR" sz="1400" dirty="0" smtClean="0"/>
                        <a:t>Crèmes</a:t>
                      </a:r>
                      <a:r>
                        <a:rPr lang="fr-FR" sz="1400" baseline="0" dirty="0" smtClean="0"/>
                        <a:t> de fourrage</a:t>
                      </a:r>
                    </a:p>
                    <a:p>
                      <a:pPr marL="285750" indent="-285750">
                        <a:buFont typeface="Wingdings" charset="2"/>
                        <a:buChar char="Ø"/>
                      </a:pPr>
                      <a:r>
                        <a:rPr lang="fr-FR" sz="1400" baseline="0" dirty="0" smtClean="0"/>
                        <a:t>Pralinés</a:t>
                      </a:r>
                    </a:p>
                    <a:p>
                      <a:pPr marL="285750" indent="-285750">
                        <a:buFont typeface="Wingdings" charset="2"/>
                        <a:buChar char="Ø"/>
                      </a:pPr>
                      <a:r>
                        <a:rPr lang="fr-FR" sz="1400" baseline="0" dirty="0" smtClean="0"/>
                        <a:t>Pâtisseries</a:t>
                      </a:r>
                      <a:endParaRPr lang="fr-FR" sz="1400" dirty="0" smtClean="0"/>
                    </a:p>
                  </a:txBody>
                  <a:tcPr/>
                </a:tc>
                <a:tc>
                  <a:txBody>
                    <a:bodyPr/>
                    <a:lstStyle/>
                    <a:p>
                      <a:endParaRPr lang="fr-FR" dirty="0"/>
                    </a:p>
                  </a:txBody>
                  <a:tcPr/>
                </a:tc>
              </a:tr>
            </a:tbl>
          </a:graphicData>
        </a:graphic>
      </p:graphicFrame>
      <p:pic>
        <p:nvPicPr>
          <p:cNvPr id="3" name="Image 2" descr="Gianduja.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5581" y="3164275"/>
            <a:ext cx="923544" cy="762000"/>
          </a:xfrm>
          <a:prstGeom prst="rect">
            <a:avLst/>
          </a:prstGeom>
        </p:spPr>
      </p:pic>
      <p:pic>
        <p:nvPicPr>
          <p:cNvPr id="5" name="Image 4" descr="Ganach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9941" y="5263862"/>
            <a:ext cx="934568" cy="968707"/>
          </a:xfrm>
          <a:prstGeom prst="rect">
            <a:avLst/>
          </a:prstGeom>
        </p:spPr>
      </p:pic>
    </p:spTree>
    <p:extLst>
      <p:ext uri="{BB962C8B-B14F-4D97-AF65-F5344CB8AC3E}">
        <p14:creationId xmlns:p14="http://schemas.microsoft.com/office/powerpoint/2010/main" val="23279198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Conseils pratiques	</a:t>
            </a:r>
            <a:endParaRPr lang="fr-FR" dirty="0"/>
          </a:p>
        </p:txBody>
      </p:sp>
      <p:pic>
        <p:nvPicPr>
          <p:cNvPr id="5" name="Espace réservé pour une image  4" descr="les-10-commandements-du-patissier-parfait-10869968nlpbh.jpg"/>
          <p:cNvPicPr>
            <a:picLocks noGrp="1" noChangeAspect="1"/>
          </p:cNvPicPr>
          <p:nvPr>
            <p:ph type="pic" idx="1"/>
          </p:nvPr>
        </p:nvPicPr>
        <p:blipFill>
          <a:blip r:embed="rId2">
            <a:extLst>
              <a:ext uri="{28A0092B-C50C-407E-A947-70E740481C1C}">
                <a14:useLocalDpi xmlns:a14="http://schemas.microsoft.com/office/drawing/2010/main" val="0"/>
              </a:ext>
            </a:extLst>
          </a:blip>
          <a:srcRect l="9264" r="9264"/>
          <a:stretch>
            <a:fillRect/>
          </a:stretch>
        </p:blipFill>
        <p:spPr/>
      </p:pic>
      <p:sp>
        <p:nvSpPr>
          <p:cNvPr id="4" name="Espace réservé du texte 3"/>
          <p:cNvSpPr>
            <a:spLocks noGrp="1"/>
          </p:cNvSpPr>
          <p:nvPr>
            <p:ph type="body" sz="half" idx="2"/>
          </p:nvPr>
        </p:nvSpPr>
        <p:spPr/>
        <p:txBody>
          <a:bodyPr>
            <a:normAutofit/>
          </a:bodyPr>
          <a:lstStyle/>
          <a:p>
            <a:pPr marL="285750" indent="-285750">
              <a:buFont typeface="Wingdings" charset="2"/>
              <a:buChar char="q"/>
            </a:pPr>
            <a:r>
              <a:rPr lang="fr-FR" dirty="0" smtClean="0"/>
              <a:t>Lorsqu’on </a:t>
            </a:r>
            <a:r>
              <a:rPr lang="fr-FR" b="1" dirty="0" smtClean="0"/>
              <a:t>utilise</a:t>
            </a:r>
            <a:r>
              <a:rPr lang="fr-FR" dirty="0" smtClean="0"/>
              <a:t> des produits semi-finis, </a:t>
            </a:r>
            <a:r>
              <a:rPr lang="fr-FR" b="1" dirty="0" smtClean="0"/>
              <a:t>respecter</a:t>
            </a:r>
            <a:r>
              <a:rPr lang="fr-FR" dirty="0" smtClean="0"/>
              <a:t> absolument les conseils d’utilisation et de dosage du fabricant, car ils peuvent </a:t>
            </a:r>
            <a:r>
              <a:rPr lang="fr-FR" b="1" dirty="0" smtClean="0"/>
              <a:t>varier</a:t>
            </a:r>
            <a:r>
              <a:rPr lang="fr-FR" dirty="0" smtClean="0"/>
              <a:t> considérablement d’un producteur à l’autre et d’un produit à l’autre</a:t>
            </a:r>
          </a:p>
          <a:p>
            <a:pPr marL="285750" indent="-285750">
              <a:buFont typeface="Wingdings" charset="2"/>
              <a:buChar char="q"/>
            </a:pPr>
            <a:r>
              <a:rPr lang="fr-FR" dirty="0" smtClean="0"/>
              <a:t>Ils peuvent être </a:t>
            </a:r>
            <a:r>
              <a:rPr lang="fr-FR" b="1" dirty="0" smtClean="0"/>
              <a:t>utilisés</a:t>
            </a:r>
            <a:r>
              <a:rPr lang="fr-FR" dirty="0" smtClean="0"/>
              <a:t> de multiples façons et devraient toujours être </a:t>
            </a:r>
            <a:r>
              <a:rPr lang="fr-FR" b="1" dirty="0" smtClean="0"/>
              <a:t>considérés</a:t>
            </a:r>
            <a:r>
              <a:rPr lang="fr-FR" dirty="0" smtClean="0"/>
              <a:t> comme base, non pas comme produit fini</a:t>
            </a:r>
            <a:endParaRPr lang="fr-FR" dirty="0"/>
          </a:p>
          <a:p>
            <a:endParaRPr lang="fr-FR" dirty="0"/>
          </a:p>
        </p:txBody>
      </p:sp>
    </p:spTree>
    <p:extLst>
      <p:ext uri="{BB962C8B-B14F-4D97-AF65-F5344CB8AC3E}">
        <p14:creationId xmlns:p14="http://schemas.microsoft.com/office/powerpoint/2010/main" val="19808754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ircle(in)">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ircle(in)">
                                      <p:cBhvr>
                                        <p:cTn id="17"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Généralités</a:t>
            </a:r>
            <a:endParaRPr lang="fr-FR" dirty="0"/>
          </a:p>
        </p:txBody>
      </p:sp>
      <p:pic>
        <p:nvPicPr>
          <p:cNvPr id="5" name="Espace réservé pour une image  4" descr="Corps creux chocolat.jpg"/>
          <p:cNvPicPr>
            <a:picLocks noGrp="1" noChangeAspect="1"/>
          </p:cNvPicPr>
          <p:nvPr>
            <p:ph type="pic" idx="1"/>
          </p:nvPr>
        </p:nvPicPr>
        <p:blipFill>
          <a:blip r:embed="rId2">
            <a:extLst>
              <a:ext uri="{28A0092B-C50C-407E-A947-70E740481C1C}">
                <a14:useLocalDpi xmlns:a14="http://schemas.microsoft.com/office/drawing/2010/main" val="0"/>
              </a:ext>
            </a:extLst>
          </a:blip>
          <a:srcRect t="-11667" b="-11667"/>
          <a:stretch>
            <a:fillRect/>
          </a:stretch>
        </p:blipFill>
        <p:spPr/>
      </p:pic>
      <p:sp>
        <p:nvSpPr>
          <p:cNvPr id="4" name="Espace réservé du texte 3"/>
          <p:cNvSpPr>
            <a:spLocks noGrp="1"/>
          </p:cNvSpPr>
          <p:nvPr>
            <p:ph type="body" sz="half" idx="2"/>
          </p:nvPr>
        </p:nvSpPr>
        <p:spPr/>
        <p:txBody>
          <a:bodyPr>
            <a:normAutofit fontScale="92500" lnSpcReduction="10000"/>
          </a:bodyPr>
          <a:lstStyle/>
          <a:p>
            <a:pPr marL="285750" indent="-285750">
              <a:buFont typeface="Wingdings" charset="2"/>
              <a:buChar char="q"/>
            </a:pPr>
            <a:r>
              <a:rPr lang="fr-FR" dirty="0"/>
              <a:t>Ce sont des produits </a:t>
            </a:r>
            <a:r>
              <a:rPr lang="fr-FR" b="1" dirty="0"/>
              <a:t>fraîchement fabriqués</a:t>
            </a:r>
            <a:r>
              <a:rPr lang="fr-FR" dirty="0"/>
              <a:t> selon les </a:t>
            </a:r>
            <a:r>
              <a:rPr lang="fr-FR" b="1" dirty="0"/>
              <a:t>technologies</a:t>
            </a:r>
            <a:r>
              <a:rPr lang="fr-FR" dirty="0"/>
              <a:t> les plus récentes</a:t>
            </a:r>
          </a:p>
          <a:p>
            <a:pPr marL="285750" indent="-285750">
              <a:buFont typeface="Wingdings" charset="2"/>
              <a:buChar char="q"/>
            </a:pPr>
            <a:r>
              <a:rPr lang="fr-FR" dirty="0"/>
              <a:t>En général, on doit encore les </a:t>
            </a:r>
            <a:r>
              <a:rPr lang="fr-FR" b="1" dirty="0"/>
              <a:t>transformer</a:t>
            </a:r>
            <a:r>
              <a:rPr lang="fr-FR" dirty="0"/>
              <a:t> et il est très rare qu’on les utilise sous leur </a:t>
            </a:r>
            <a:r>
              <a:rPr lang="fr-FR" b="1" dirty="0"/>
              <a:t>forme originale</a:t>
            </a:r>
          </a:p>
          <a:p>
            <a:pPr marL="285750" indent="-285750">
              <a:buFont typeface="Wingdings" charset="2"/>
              <a:buChar char="q"/>
            </a:pPr>
            <a:r>
              <a:rPr lang="fr-FR" dirty="0"/>
              <a:t>S’il </a:t>
            </a:r>
            <a:r>
              <a:rPr lang="fr-FR" b="1" dirty="0"/>
              <a:t>emploie</a:t>
            </a:r>
            <a:r>
              <a:rPr lang="fr-FR" dirty="0"/>
              <a:t> correctement la grande </a:t>
            </a:r>
            <a:r>
              <a:rPr lang="fr-FR" b="1" dirty="0"/>
              <a:t>diversité</a:t>
            </a:r>
            <a:r>
              <a:rPr lang="fr-FR" dirty="0"/>
              <a:t> des produits semi-finis de pâtisserie, l’utilisateur obtient une </a:t>
            </a:r>
            <a:r>
              <a:rPr lang="fr-FR" b="1" dirty="0"/>
              <a:t>qualité</a:t>
            </a:r>
            <a:r>
              <a:rPr lang="fr-FR" dirty="0"/>
              <a:t> constante, se simplifie considérablement le </a:t>
            </a:r>
            <a:r>
              <a:rPr lang="fr-FR" b="1" dirty="0"/>
              <a:t>travail </a:t>
            </a:r>
            <a:r>
              <a:rPr lang="fr-FR" dirty="0"/>
              <a:t>et atteint ainsi une </a:t>
            </a:r>
            <a:r>
              <a:rPr lang="fr-FR" b="1" dirty="0"/>
              <a:t>flexibilité</a:t>
            </a:r>
            <a:r>
              <a:rPr lang="fr-FR" dirty="0"/>
              <a:t> de l’</a:t>
            </a:r>
            <a:r>
              <a:rPr lang="fr-FR" b="1" dirty="0"/>
              <a:t>offre</a:t>
            </a:r>
            <a:r>
              <a:rPr lang="fr-FR" dirty="0"/>
              <a:t> encore plus grande</a:t>
            </a:r>
          </a:p>
          <a:p>
            <a:endParaRPr lang="fr-FR" dirty="0"/>
          </a:p>
        </p:txBody>
      </p:sp>
    </p:spTree>
    <p:extLst>
      <p:ext uri="{BB962C8B-B14F-4D97-AF65-F5344CB8AC3E}">
        <p14:creationId xmlns:p14="http://schemas.microsoft.com/office/powerpoint/2010/main" val="8047527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ircle(in)">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ircle(in)">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circle(in)">
                                      <p:cBhvr>
                                        <p:cTn id="2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Dispositions légales</a:t>
            </a:r>
            <a:endParaRPr lang="fr-FR" dirty="0"/>
          </a:p>
        </p:txBody>
      </p:sp>
      <p:pic>
        <p:nvPicPr>
          <p:cNvPr id="5" name="Espace réservé pour une image  4" descr="Fondant 01.jpg"/>
          <p:cNvPicPr>
            <a:picLocks noGrp="1" noChangeAspect="1"/>
          </p:cNvPicPr>
          <p:nvPr>
            <p:ph type="pic" idx="1"/>
          </p:nvPr>
        </p:nvPicPr>
        <p:blipFill>
          <a:blip r:embed="rId2">
            <a:extLst>
              <a:ext uri="{28A0092B-C50C-407E-A947-70E740481C1C}">
                <a14:useLocalDpi xmlns:a14="http://schemas.microsoft.com/office/drawing/2010/main" val="0"/>
              </a:ext>
            </a:extLst>
          </a:blip>
          <a:srcRect t="-2073" b="-2073"/>
          <a:stretch>
            <a:fillRect/>
          </a:stretch>
        </p:blipFill>
        <p:spPr/>
      </p:pic>
      <p:sp>
        <p:nvSpPr>
          <p:cNvPr id="4" name="Espace réservé du texte 3"/>
          <p:cNvSpPr>
            <a:spLocks noGrp="1"/>
          </p:cNvSpPr>
          <p:nvPr>
            <p:ph type="body" sz="half" idx="2"/>
          </p:nvPr>
        </p:nvSpPr>
        <p:spPr/>
        <p:txBody>
          <a:bodyPr>
            <a:normAutofit/>
          </a:bodyPr>
          <a:lstStyle/>
          <a:p>
            <a:pPr marL="285750" indent="-285750">
              <a:buFont typeface="Wingdings" charset="2"/>
              <a:buChar char="q"/>
            </a:pPr>
            <a:r>
              <a:rPr lang="fr-FR" dirty="0" smtClean="0"/>
              <a:t>Les </a:t>
            </a:r>
            <a:r>
              <a:rPr lang="fr-FR" b="1" dirty="0" smtClean="0"/>
              <a:t>ingrédients</a:t>
            </a:r>
            <a:r>
              <a:rPr lang="fr-FR" dirty="0" smtClean="0"/>
              <a:t> et les </a:t>
            </a:r>
            <a:r>
              <a:rPr lang="fr-FR" b="1" dirty="0" smtClean="0"/>
              <a:t>additifs</a:t>
            </a:r>
            <a:r>
              <a:rPr lang="fr-FR" dirty="0" smtClean="0"/>
              <a:t> doivent être mentionnés sur les </a:t>
            </a:r>
            <a:r>
              <a:rPr lang="fr-FR" b="1" dirty="0" smtClean="0"/>
              <a:t>emballages</a:t>
            </a:r>
            <a:r>
              <a:rPr lang="fr-FR" dirty="0" smtClean="0"/>
              <a:t> ou les </a:t>
            </a:r>
            <a:r>
              <a:rPr lang="fr-FR" b="1" dirty="0" smtClean="0"/>
              <a:t>étiquettes</a:t>
            </a:r>
            <a:r>
              <a:rPr lang="fr-FR" dirty="0" smtClean="0"/>
              <a:t> avec leur </a:t>
            </a:r>
            <a:r>
              <a:rPr lang="fr-FR" b="1" dirty="0" smtClean="0"/>
              <a:t>dénomination</a:t>
            </a:r>
            <a:r>
              <a:rPr lang="fr-FR" dirty="0" smtClean="0"/>
              <a:t> dans l’ordre décroissant de leur quantité</a:t>
            </a:r>
            <a:endParaRPr lang="fr-FR" dirty="0"/>
          </a:p>
          <a:p>
            <a:endParaRPr lang="fr-FR" dirty="0"/>
          </a:p>
        </p:txBody>
      </p:sp>
    </p:spTree>
    <p:extLst>
      <p:ext uri="{BB962C8B-B14F-4D97-AF65-F5344CB8AC3E}">
        <p14:creationId xmlns:p14="http://schemas.microsoft.com/office/powerpoint/2010/main" val="34842571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ircle(in)">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Stockage</a:t>
            </a:r>
            <a:endParaRPr lang="fr-FR" dirty="0"/>
          </a:p>
        </p:txBody>
      </p:sp>
      <p:pic>
        <p:nvPicPr>
          <p:cNvPr id="5" name="Espace réservé pour une image  4" descr="cormerais_labo.jpg"/>
          <p:cNvPicPr>
            <a:picLocks noGrp="1" noChangeAspect="1"/>
          </p:cNvPicPr>
          <p:nvPr>
            <p:ph type="pic" idx="1"/>
          </p:nvPr>
        </p:nvPicPr>
        <p:blipFill>
          <a:blip r:embed="rId2">
            <a:extLst>
              <a:ext uri="{28A0092B-C50C-407E-A947-70E740481C1C}">
                <a14:useLocalDpi xmlns:a14="http://schemas.microsoft.com/office/drawing/2010/main" val="0"/>
              </a:ext>
            </a:extLst>
          </a:blip>
          <a:srcRect l="22933" r="22933"/>
          <a:stretch>
            <a:fillRect/>
          </a:stretch>
        </p:blipFill>
        <p:spPr/>
      </p:pic>
      <p:sp>
        <p:nvSpPr>
          <p:cNvPr id="4" name="Espace réservé du texte 3"/>
          <p:cNvSpPr>
            <a:spLocks noGrp="1"/>
          </p:cNvSpPr>
          <p:nvPr>
            <p:ph type="body" sz="half" idx="2"/>
          </p:nvPr>
        </p:nvSpPr>
        <p:spPr/>
        <p:txBody>
          <a:bodyPr>
            <a:normAutofit fontScale="85000" lnSpcReduction="10000"/>
          </a:bodyPr>
          <a:lstStyle/>
          <a:p>
            <a:r>
              <a:rPr lang="fr-FR" b="1" dirty="0" smtClean="0"/>
              <a:t>Stockage à sec</a:t>
            </a:r>
          </a:p>
          <a:p>
            <a:pPr marL="285750" indent="-285750">
              <a:buFont typeface="Wingdings" charset="2"/>
              <a:buChar char="q"/>
            </a:pPr>
            <a:r>
              <a:rPr lang="fr-FR" dirty="0" smtClean="0"/>
              <a:t>Dans l’économat, bien fermés et à sec, à une température maximale de 18°C</a:t>
            </a:r>
          </a:p>
          <a:p>
            <a:r>
              <a:rPr lang="fr-FR" b="1" dirty="0" smtClean="0"/>
              <a:t>Réfrigérés</a:t>
            </a:r>
          </a:p>
          <a:p>
            <a:pPr marL="285750" indent="-285750">
              <a:buFont typeface="Wingdings" charset="2"/>
              <a:buChar char="q"/>
            </a:pPr>
            <a:r>
              <a:rPr lang="fr-FR" dirty="0" smtClean="0"/>
              <a:t>Au réfrigérateur, bien fermés, protégés des odeurs étrangères, à une température maximale de 8°C</a:t>
            </a:r>
          </a:p>
          <a:p>
            <a:r>
              <a:rPr lang="fr-FR" b="1" dirty="0" smtClean="0"/>
              <a:t>Surgelés</a:t>
            </a:r>
          </a:p>
          <a:p>
            <a:pPr marL="285750" indent="-285750">
              <a:buFont typeface="Wingdings" charset="2"/>
              <a:buChar char="q"/>
            </a:pPr>
            <a:r>
              <a:rPr lang="fr-FR" dirty="0" smtClean="0"/>
              <a:t>Protégés des odeurs étrangères et de la brûlure de congélation, à une température d’au moins -18°C</a:t>
            </a:r>
            <a:endParaRPr lang="fr-FR" dirty="0"/>
          </a:p>
          <a:p>
            <a:endParaRPr lang="fr-FR" dirty="0"/>
          </a:p>
        </p:txBody>
      </p:sp>
    </p:spTree>
    <p:extLst>
      <p:ext uri="{BB962C8B-B14F-4D97-AF65-F5344CB8AC3E}">
        <p14:creationId xmlns:p14="http://schemas.microsoft.com/office/powerpoint/2010/main" val="25656925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ircle(in)">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ircle(in)">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circle(in)">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circle(in)">
                                      <p:cBhvr>
                                        <p:cTn id="27" dur="2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circle(in)">
                                      <p:cBhvr>
                                        <p:cTn id="32" dur="20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circle(in)">
                                      <p:cBhvr>
                                        <p:cTn id="37"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Produits sur le marché</a:t>
            </a:r>
            <a:endParaRPr lang="fr-FR" dirty="0"/>
          </a:p>
        </p:txBody>
      </p:sp>
      <p:sp>
        <p:nvSpPr>
          <p:cNvPr id="3" name="Sous-titre 2"/>
          <p:cNvSpPr>
            <a:spLocks noGrp="1"/>
          </p:cNvSpPr>
          <p:nvPr>
            <p:ph type="subTitle" idx="1"/>
          </p:nvPr>
        </p:nvSpPr>
        <p:spPr/>
        <p:txBody>
          <a:bodyPr>
            <a:normAutofit fontScale="92500" lnSpcReduction="20000"/>
          </a:bodyPr>
          <a:lstStyle/>
          <a:p>
            <a:pPr algn="ctr"/>
            <a:r>
              <a:rPr lang="fr-FR" dirty="0" smtClean="0"/>
              <a:t>Gelées / Produits au chocolat / Masses d’enrobage ou de glaçage / Mélanges pr</a:t>
            </a:r>
            <a:r>
              <a:rPr lang="fr-FR" dirty="0" smtClean="0"/>
              <a:t>êts à enfourner / Produits semi-finis de pâtisserie </a:t>
            </a:r>
          </a:p>
          <a:p>
            <a:pPr algn="ctr"/>
            <a:r>
              <a:rPr lang="fr-FR" dirty="0"/>
              <a:t>P</a:t>
            </a:r>
            <a:r>
              <a:rPr lang="fr-FR" dirty="0" smtClean="0"/>
              <a:t>roduits à saupoudrer / Masses (pâtes)</a:t>
            </a:r>
            <a:endParaRPr lang="fr-FR" dirty="0"/>
          </a:p>
        </p:txBody>
      </p:sp>
      <p:pic>
        <p:nvPicPr>
          <p:cNvPr id="5" name="Espace réservé pour une image  4" descr="Ausschnitt_Schoko.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952" r="5952"/>
          <a:stretch>
            <a:fillRect/>
          </a:stretch>
        </p:blipFill>
        <p:spPr/>
      </p:pic>
    </p:spTree>
    <p:extLst>
      <p:ext uri="{BB962C8B-B14F-4D97-AF65-F5344CB8AC3E}">
        <p14:creationId xmlns:p14="http://schemas.microsoft.com/office/powerpoint/2010/main" val="11099799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Gelées</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829601624"/>
              </p:ext>
            </p:extLst>
          </p:nvPr>
        </p:nvGraphicFramePr>
        <p:xfrm>
          <a:off x="1114425" y="2246737"/>
          <a:ext cx="7610476" cy="4211319"/>
        </p:xfrm>
        <a:graphic>
          <a:graphicData uri="http://schemas.openxmlformats.org/drawingml/2006/table">
            <a:tbl>
              <a:tblPr firstRow="1" bandRow="1">
                <a:tableStyleId>{073A0DAA-6AF3-43AB-8588-CEC1D06C72B9}</a:tableStyleId>
              </a:tblPr>
              <a:tblGrid>
                <a:gridCol w="1595571"/>
                <a:gridCol w="3049863"/>
                <a:gridCol w="1726169"/>
                <a:gridCol w="1238873"/>
              </a:tblGrid>
              <a:tr h="370840">
                <a:tc>
                  <a:txBody>
                    <a:bodyPr/>
                    <a:lstStyle/>
                    <a:p>
                      <a:pPr algn="ctr"/>
                      <a:r>
                        <a:rPr lang="fr-FR" dirty="0" smtClean="0"/>
                        <a:t>Noms</a:t>
                      </a:r>
                      <a:endParaRPr lang="fr-FR" dirty="0"/>
                    </a:p>
                  </a:txBody>
                  <a:tcPr/>
                </a:tc>
                <a:tc>
                  <a:txBody>
                    <a:bodyPr/>
                    <a:lstStyle/>
                    <a:p>
                      <a:pPr algn="ctr"/>
                      <a:r>
                        <a:rPr lang="fr-FR" dirty="0" smtClean="0"/>
                        <a:t>Descriptions</a:t>
                      </a:r>
                      <a:endParaRPr lang="fr-FR" dirty="0"/>
                    </a:p>
                  </a:txBody>
                  <a:tcPr/>
                </a:tc>
                <a:tc>
                  <a:txBody>
                    <a:bodyPr/>
                    <a:lstStyle/>
                    <a:p>
                      <a:pPr algn="ctr"/>
                      <a:r>
                        <a:rPr lang="fr-FR" dirty="0" smtClean="0"/>
                        <a:t>Utilisations</a:t>
                      </a:r>
                      <a:endParaRPr lang="fr-FR" dirty="0"/>
                    </a:p>
                  </a:txBody>
                  <a:tcPr/>
                </a:tc>
                <a:tc>
                  <a:txBody>
                    <a:bodyPr/>
                    <a:lstStyle/>
                    <a:p>
                      <a:pPr algn="ctr"/>
                      <a:r>
                        <a:rPr lang="fr-FR" dirty="0" smtClean="0"/>
                        <a:t>Photos</a:t>
                      </a:r>
                      <a:endParaRPr lang="fr-FR" dirty="0"/>
                    </a:p>
                  </a:txBody>
                  <a:tcPr/>
                </a:tc>
              </a:tr>
              <a:tr h="370840">
                <a:tc>
                  <a:txBody>
                    <a:bodyPr/>
                    <a:lstStyle/>
                    <a:p>
                      <a:r>
                        <a:rPr lang="fr-FR" b="1" i="1" dirty="0" smtClean="0"/>
                        <a:t>Neutre</a:t>
                      </a:r>
                      <a:endParaRPr lang="fr-FR" b="1" i="1" dirty="0"/>
                    </a:p>
                  </a:txBody>
                  <a:tcPr/>
                </a:tc>
                <a:tc>
                  <a:txBody>
                    <a:bodyPr/>
                    <a:lstStyle/>
                    <a:p>
                      <a:pPr marL="285750" indent="-285750">
                        <a:buFont typeface="Wingdings" charset="2"/>
                        <a:buChar char="Ø"/>
                      </a:pPr>
                      <a:r>
                        <a:rPr lang="fr-FR" dirty="0" smtClean="0"/>
                        <a:t>Sirop de glucose, sucre,</a:t>
                      </a:r>
                      <a:r>
                        <a:rPr lang="fr-FR" baseline="0" dirty="0" smtClean="0"/>
                        <a:t> eau, concentré de citron, gélifiant et conservateur</a:t>
                      </a:r>
                      <a:endParaRPr lang="fr-FR" dirty="0"/>
                    </a:p>
                  </a:txBody>
                  <a:tcPr/>
                </a:tc>
                <a:tc rowSpan="3">
                  <a:txBody>
                    <a:bodyPr/>
                    <a:lstStyle/>
                    <a:p>
                      <a:r>
                        <a:rPr lang="fr-FR" dirty="0" smtClean="0"/>
                        <a:t>Gélifier :</a:t>
                      </a:r>
                    </a:p>
                    <a:p>
                      <a:endParaRPr lang="fr-FR" dirty="0" smtClean="0"/>
                    </a:p>
                    <a:p>
                      <a:pPr marL="285750" indent="-285750">
                        <a:buFont typeface="Wingdings" charset="2"/>
                        <a:buChar char="Ø"/>
                      </a:pPr>
                      <a:r>
                        <a:rPr lang="fr-FR" dirty="0" smtClean="0"/>
                        <a:t>Tartes aux</a:t>
                      </a:r>
                      <a:r>
                        <a:rPr lang="fr-FR" baseline="0" dirty="0" smtClean="0"/>
                        <a:t> fruits</a:t>
                      </a:r>
                    </a:p>
                    <a:p>
                      <a:pPr marL="285750" indent="-285750">
                        <a:buFont typeface="Wingdings" charset="2"/>
                        <a:buChar char="Ø"/>
                      </a:pPr>
                      <a:r>
                        <a:rPr lang="fr-FR" baseline="0" dirty="0" smtClean="0"/>
                        <a:t> Pâtisseries</a:t>
                      </a:r>
                    </a:p>
                    <a:p>
                      <a:pPr marL="285750" indent="-285750">
                        <a:buFont typeface="Wingdings" charset="2"/>
                        <a:buChar char="Ø"/>
                      </a:pPr>
                      <a:r>
                        <a:rPr lang="fr-FR" baseline="0" dirty="0" smtClean="0"/>
                        <a:t> Gâteaux</a:t>
                      </a:r>
                      <a:endParaRPr lang="fr-FR" dirty="0"/>
                    </a:p>
                  </a:txBody>
                  <a:tcPr/>
                </a:tc>
                <a:tc>
                  <a:txBody>
                    <a:bodyPr/>
                    <a:lstStyle/>
                    <a:p>
                      <a:endParaRPr lang="fr-FR" dirty="0"/>
                    </a:p>
                  </a:txBody>
                  <a:tcPr/>
                </a:tc>
              </a:tr>
              <a:tr h="370840">
                <a:tc>
                  <a:txBody>
                    <a:bodyPr/>
                    <a:lstStyle/>
                    <a:p>
                      <a:r>
                        <a:rPr lang="fr-FR" b="1" i="1" dirty="0" err="1" smtClean="0"/>
                        <a:t>Abricoture</a:t>
                      </a:r>
                      <a:endParaRPr lang="fr-FR" b="1" i="1" dirty="0"/>
                    </a:p>
                  </a:txBody>
                  <a:tcPr/>
                </a:tc>
                <a:tc>
                  <a:txBody>
                    <a:bodyPr/>
                    <a:lstStyle/>
                    <a:p>
                      <a:pPr marL="285750" indent="-285750">
                        <a:buFont typeface="Wingdings" charset="2"/>
                        <a:buChar char="Ø"/>
                      </a:pPr>
                      <a:r>
                        <a:rPr lang="fr-FR" dirty="0" smtClean="0"/>
                        <a:t>Sirop de glucose,</a:t>
                      </a:r>
                      <a:r>
                        <a:rPr lang="fr-FR" baseline="0" dirty="0" smtClean="0"/>
                        <a:t> sucre, eau, concentré de pulpe d’abricot, gélifiant et conservateur</a:t>
                      </a:r>
                      <a:endParaRPr lang="fr-FR" dirty="0"/>
                    </a:p>
                  </a:txBody>
                  <a:tcPr/>
                </a:tc>
                <a:tc vMerge="1">
                  <a:txBody>
                    <a:bodyPr/>
                    <a:lstStyle/>
                    <a:p>
                      <a:endParaRPr lang="fr-FR" dirty="0"/>
                    </a:p>
                  </a:txBody>
                  <a:tcPr/>
                </a:tc>
                <a:tc>
                  <a:txBody>
                    <a:bodyPr/>
                    <a:lstStyle/>
                    <a:p>
                      <a:endParaRPr lang="fr-FR" dirty="0"/>
                    </a:p>
                  </a:txBody>
                  <a:tcPr/>
                </a:tc>
              </a:tr>
              <a:tr h="370840">
                <a:tc>
                  <a:txBody>
                    <a:bodyPr/>
                    <a:lstStyle/>
                    <a:p>
                      <a:r>
                        <a:rPr lang="fr-FR" b="1" i="1" dirty="0" smtClean="0"/>
                        <a:t>Gelée de fraise</a:t>
                      </a:r>
                      <a:endParaRPr lang="fr-FR" b="1" i="1" dirty="0"/>
                    </a:p>
                  </a:txBody>
                  <a:tcPr/>
                </a:tc>
                <a:tc>
                  <a:txBody>
                    <a:bodyPr/>
                    <a:lstStyle/>
                    <a:p>
                      <a:pPr marL="285750" indent="-285750">
                        <a:buFont typeface="Wingdings" charset="2"/>
                        <a:buChar char="Ø"/>
                      </a:pPr>
                      <a:r>
                        <a:rPr lang="fr-FR" dirty="0" smtClean="0"/>
                        <a:t>Sirop de glucose, sucre, eau, concentré de fraise,</a:t>
                      </a:r>
                      <a:r>
                        <a:rPr lang="fr-FR" baseline="0" dirty="0" smtClean="0"/>
                        <a:t> gélifiant et conservateur</a:t>
                      </a:r>
                      <a:endParaRPr lang="fr-FR" dirty="0"/>
                    </a:p>
                  </a:txBody>
                  <a:tcPr/>
                </a:tc>
                <a:tc vMerge="1">
                  <a:txBody>
                    <a:bodyPr/>
                    <a:lstStyle/>
                    <a:p>
                      <a:endParaRPr lang="fr-FR" dirty="0"/>
                    </a:p>
                  </a:txBody>
                  <a:tcPr/>
                </a:tc>
                <a:tc>
                  <a:txBody>
                    <a:bodyPr/>
                    <a:lstStyle/>
                    <a:p>
                      <a:endParaRPr lang="fr-FR" dirty="0"/>
                    </a:p>
                  </a:txBody>
                  <a:tcPr/>
                </a:tc>
              </a:tr>
            </a:tbl>
          </a:graphicData>
        </a:graphic>
      </p:graphicFrame>
      <p:pic>
        <p:nvPicPr>
          <p:cNvPr id="6" name="Image 5" descr="Gelée neut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1302" y="2683273"/>
            <a:ext cx="1153186" cy="984538"/>
          </a:xfrm>
          <a:prstGeom prst="rect">
            <a:avLst/>
          </a:prstGeom>
        </p:spPr>
      </p:pic>
      <p:pic>
        <p:nvPicPr>
          <p:cNvPr id="7" name="Image 6" descr="Gelée abricot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2771" y="3944410"/>
            <a:ext cx="1072867" cy="1126101"/>
          </a:xfrm>
          <a:prstGeom prst="rect">
            <a:avLst/>
          </a:prstGeom>
        </p:spPr>
      </p:pic>
      <p:pic>
        <p:nvPicPr>
          <p:cNvPr id="8" name="Image 7" descr="Gelée de frais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3827" y="5369097"/>
            <a:ext cx="1120661" cy="990575"/>
          </a:xfrm>
          <a:prstGeom prst="rect">
            <a:avLst/>
          </a:prstGeom>
        </p:spPr>
      </p:pic>
    </p:spTree>
    <p:extLst>
      <p:ext uri="{BB962C8B-B14F-4D97-AF65-F5344CB8AC3E}">
        <p14:creationId xmlns:p14="http://schemas.microsoft.com/office/powerpoint/2010/main" val="21385365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Produits au chocolat</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199454774"/>
              </p:ext>
            </p:extLst>
          </p:nvPr>
        </p:nvGraphicFramePr>
        <p:xfrm>
          <a:off x="1114425" y="2193073"/>
          <a:ext cx="7610476" cy="4394200"/>
        </p:xfrm>
        <a:graphic>
          <a:graphicData uri="http://schemas.openxmlformats.org/drawingml/2006/table">
            <a:tbl>
              <a:tblPr firstRow="1" bandRow="1">
                <a:tableStyleId>{073A0DAA-6AF3-43AB-8588-CEC1D06C72B9}</a:tableStyleId>
              </a:tblPr>
              <a:tblGrid>
                <a:gridCol w="1354086"/>
                <a:gridCol w="3506001"/>
                <a:gridCol w="1466797"/>
                <a:gridCol w="1283592"/>
              </a:tblGrid>
              <a:tr h="370840">
                <a:tc>
                  <a:txBody>
                    <a:bodyPr/>
                    <a:lstStyle/>
                    <a:p>
                      <a:pPr algn="ctr"/>
                      <a:r>
                        <a:rPr lang="fr-FR" dirty="0" smtClean="0"/>
                        <a:t>Noms</a:t>
                      </a:r>
                      <a:endParaRPr lang="fr-FR" dirty="0"/>
                    </a:p>
                  </a:txBody>
                  <a:tcPr/>
                </a:tc>
                <a:tc>
                  <a:txBody>
                    <a:bodyPr/>
                    <a:lstStyle/>
                    <a:p>
                      <a:pPr algn="ctr"/>
                      <a:r>
                        <a:rPr lang="fr-FR" dirty="0" smtClean="0"/>
                        <a:t>Descriptions</a:t>
                      </a:r>
                      <a:endParaRPr lang="fr-FR" dirty="0"/>
                    </a:p>
                  </a:txBody>
                  <a:tcPr/>
                </a:tc>
                <a:tc>
                  <a:txBody>
                    <a:bodyPr/>
                    <a:lstStyle/>
                    <a:p>
                      <a:pPr algn="ctr"/>
                      <a:r>
                        <a:rPr lang="fr-FR" dirty="0" smtClean="0"/>
                        <a:t>Utilisations</a:t>
                      </a:r>
                      <a:endParaRPr lang="fr-FR" dirty="0"/>
                    </a:p>
                  </a:txBody>
                  <a:tcPr/>
                </a:tc>
                <a:tc>
                  <a:txBody>
                    <a:bodyPr/>
                    <a:lstStyle/>
                    <a:p>
                      <a:pPr algn="ctr"/>
                      <a:r>
                        <a:rPr lang="fr-FR" dirty="0" smtClean="0"/>
                        <a:t>Photos</a:t>
                      </a:r>
                      <a:endParaRPr lang="fr-FR" dirty="0"/>
                    </a:p>
                  </a:txBody>
                  <a:tcPr/>
                </a:tc>
              </a:tr>
              <a:tr h="370840">
                <a:tc>
                  <a:txBody>
                    <a:bodyPr/>
                    <a:lstStyle/>
                    <a:p>
                      <a:r>
                        <a:rPr lang="fr-FR" sz="1600" b="1" i="1" dirty="0" smtClean="0"/>
                        <a:t>Corps creux</a:t>
                      </a:r>
                      <a:endParaRPr lang="fr-FR" sz="1600" b="1" i="1" dirty="0"/>
                    </a:p>
                  </a:txBody>
                  <a:tcPr/>
                </a:tc>
                <a:tc>
                  <a:txBody>
                    <a:bodyPr/>
                    <a:lstStyle/>
                    <a:p>
                      <a:pPr marL="285750" indent="-285750">
                        <a:buFont typeface="Wingdings" charset="2"/>
                        <a:buChar char="Ø"/>
                      </a:pPr>
                      <a:r>
                        <a:rPr lang="fr-FR" sz="1600" dirty="0" smtClean="0"/>
                        <a:t>De diverses formes et tailles, coulés</a:t>
                      </a:r>
                      <a:r>
                        <a:rPr lang="fr-FR" sz="1600" baseline="0" dirty="0" smtClean="0"/>
                        <a:t> en couverture foncée (vanille), au lait ou blanche</a:t>
                      </a:r>
                      <a:endParaRPr lang="fr-FR" sz="1600" dirty="0"/>
                    </a:p>
                  </a:txBody>
                  <a:tcPr/>
                </a:tc>
                <a:tc rowSpan="4">
                  <a:txBody>
                    <a:bodyPr/>
                    <a:lstStyle/>
                    <a:p>
                      <a:pPr marL="285750" indent="-285750">
                        <a:buFont typeface="Wingdings" charset="2"/>
                        <a:buChar char="Ø"/>
                      </a:pPr>
                      <a:r>
                        <a:rPr lang="fr-FR" sz="1400" dirty="0" smtClean="0"/>
                        <a:t>Décoration</a:t>
                      </a:r>
                      <a:endParaRPr lang="fr-FR" sz="1400" dirty="0"/>
                    </a:p>
                  </a:txBody>
                  <a:tcPr/>
                </a:tc>
                <a:tc>
                  <a:txBody>
                    <a:bodyPr/>
                    <a:lstStyle/>
                    <a:p>
                      <a:endParaRPr lang="fr-FR" sz="1600" dirty="0"/>
                    </a:p>
                  </a:txBody>
                  <a:tcPr/>
                </a:tc>
              </a:tr>
              <a:tr h="370840">
                <a:tc>
                  <a:txBody>
                    <a:bodyPr/>
                    <a:lstStyle/>
                    <a:p>
                      <a:r>
                        <a:rPr lang="fr-FR" sz="1600" b="1" i="1" dirty="0" smtClean="0"/>
                        <a:t>Couverture râpée</a:t>
                      </a:r>
                      <a:endParaRPr lang="fr-FR" sz="1600" b="1" i="1" dirty="0"/>
                    </a:p>
                  </a:txBody>
                  <a:tcPr/>
                </a:tc>
                <a:tc>
                  <a:txBody>
                    <a:bodyPr/>
                    <a:lstStyle/>
                    <a:p>
                      <a:pPr marL="285750" indent="-285750">
                        <a:buFont typeface="Wingdings" charset="2"/>
                        <a:buChar char="Ø"/>
                      </a:pPr>
                      <a:r>
                        <a:rPr lang="fr-FR" sz="1600" dirty="0" smtClean="0"/>
                        <a:t>Qui est presque exclusivement utilisée pour tempérer la couverture</a:t>
                      </a:r>
                      <a:endParaRPr lang="fr-FR" sz="1600" dirty="0"/>
                    </a:p>
                  </a:txBody>
                  <a:tcPr/>
                </a:tc>
                <a:tc vMerge="1">
                  <a:txBody>
                    <a:bodyPr/>
                    <a:lstStyle/>
                    <a:p>
                      <a:endParaRPr lang="fr-FR" dirty="0"/>
                    </a:p>
                  </a:txBody>
                  <a:tcPr/>
                </a:tc>
                <a:tc>
                  <a:txBody>
                    <a:bodyPr/>
                    <a:lstStyle/>
                    <a:p>
                      <a:endParaRPr lang="fr-FR" sz="1600" dirty="0"/>
                    </a:p>
                  </a:txBody>
                  <a:tcPr/>
                </a:tc>
              </a:tr>
              <a:tr h="370840">
                <a:tc>
                  <a:txBody>
                    <a:bodyPr/>
                    <a:lstStyle/>
                    <a:p>
                      <a:r>
                        <a:rPr lang="fr-FR" sz="1600" b="1" i="1" dirty="0" smtClean="0"/>
                        <a:t>Copeaux</a:t>
                      </a:r>
                      <a:r>
                        <a:rPr lang="fr-FR" sz="1600" b="1" i="1" baseline="0" dirty="0" smtClean="0"/>
                        <a:t> de chocolat</a:t>
                      </a:r>
                      <a:endParaRPr lang="fr-FR" sz="1600" b="1" i="1" dirty="0"/>
                    </a:p>
                  </a:txBody>
                  <a:tcPr/>
                </a:tc>
                <a:tc>
                  <a:txBody>
                    <a:bodyPr/>
                    <a:lstStyle/>
                    <a:p>
                      <a:pPr marL="285750" indent="-285750">
                        <a:buFont typeface="Wingdings" charset="2"/>
                        <a:buChar char="Ø"/>
                      </a:pPr>
                      <a:r>
                        <a:rPr lang="fr-FR" sz="1600" dirty="0" smtClean="0"/>
                        <a:t>Gratter au couteau</a:t>
                      </a:r>
                      <a:r>
                        <a:rPr lang="fr-FR" sz="1600" baseline="0" dirty="0" smtClean="0"/>
                        <a:t> de fins copeaux d’un bloc de couverture ou étaler finement de la couverture fondue</a:t>
                      </a:r>
                    </a:p>
                    <a:p>
                      <a:pPr marL="285750" indent="-285750">
                        <a:buFont typeface="Wingdings" charset="2"/>
                        <a:buChar char="Ø"/>
                      </a:pPr>
                      <a:r>
                        <a:rPr lang="fr-FR" sz="1600" baseline="0" dirty="0" smtClean="0"/>
                        <a:t>Lorsqu’elle a pris, couper des copeaux avec un couteau</a:t>
                      </a:r>
                      <a:endParaRPr lang="fr-FR" sz="1600" dirty="0"/>
                    </a:p>
                  </a:txBody>
                  <a:tcPr/>
                </a:tc>
                <a:tc vMerge="1">
                  <a:txBody>
                    <a:bodyPr/>
                    <a:lstStyle/>
                    <a:p>
                      <a:endParaRPr lang="fr-FR" dirty="0"/>
                    </a:p>
                  </a:txBody>
                  <a:tcPr/>
                </a:tc>
                <a:tc>
                  <a:txBody>
                    <a:bodyPr/>
                    <a:lstStyle/>
                    <a:p>
                      <a:endParaRPr lang="fr-FR" sz="1600" dirty="0"/>
                    </a:p>
                  </a:txBody>
                  <a:tcPr/>
                </a:tc>
              </a:tr>
              <a:tr h="370840">
                <a:tc>
                  <a:txBody>
                    <a:bodyPr/>
                    <a:lstStyle/>
                    <a:p>
                      <a:r>
                        <a:rPr lang="fr-FR" sz="1600" b="1" i="1" dirty="0" smtClean="0"/>
                        <a:t>Vermicelles au chocolat</a:t>
                      </a:r>
                      <a:endParaRPr lang="fr-FR" sz="1600" b="1" i="1" dirty="0"/>
                    </a:p>
                  </a:txBody>
                  <a:tcPr/>
                </a:tc>
                <a:tc>
                  <a:txBody>
                    <a:bodyPr/>
                    <a:lstStyle/>
                    <a:p>
                      <a:pPr marL="285750" indent="-285750">
                        <a:buFont typeface="Wingdings" charset="2"/>
                        <a:buChar char="Ø"/>
                      </a:pPr>
                      <a:r>
                        <a:rPr lang="fr-FR" sz="1600" dirty="0" smtClean="0"/>
                        <a:t>On les trouve avec</a:t>
                      </a:r>
                      <a:r>
                        <a:rPr lang="fr-FR" sz="1600" baseline="0" dirty="0" smtClean="0"/>
                        <a:t> diverses nuances de chocolat dans le commerce</a:t>
                      </a:r>
                      <a:endParaRPr lang="fr-FR" sz="1600" dirty="0"/>
                    </a:p>
                  </a:txBody>
                  <a:tcPr/>
                </a:tc>
                <a:tc vMerge="1">
                  <a:txBody>
                    <a:bodyPr/>
                    <a:lstStyle/>
                    <a:p>
                      <a:pPr marL="285750" indent="-285750">
                        <a:buFont typeface="Wingdings" charset="2"/>
                        <a:buChar char="Ø"/>
                      </a:pPr>
                      <a:endParaRPr lang="fr-FR" sz="1600" dirty="0"/>
                    </a:p>
                  </a:txBody>
                  <a:tcPr/>
                </a:tc>
                <a:tc>
                  <a:txBody>
                    <a:bodyPr/>
                    <a:lstStyle/>
                    <a:p>
                      <a:endParaRPr lang="fr-FR" sz="1600" dirty="0"/>
                    </a:p>
                  </a:txBody>
                  <a:tcPr/>
                </a:tc>
              </a:tr>
            </a:tbl>
          </a:graphicData>
        </a:graphic>
      </p:graphicFrame>
      <p:pic>
        <p:nvPicPr>
          <p:cNvPr id="3" name="Image 2" descr="Corps creux chocola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8590" y="2586517"/>
            <a:ext cx="791265" cy="787348"/>
          </a:xfrm>
          <a:prstGeom prst="rect">
            <a:avLst/>
          </a:prstGeom>
        </p:spPr>
      </p:pic>
      <p:pic>
        <p:nvPicPr>
          <p:cNvPr id="5" name="Image 4" descr="Couverture râpé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6029" y="3418585"/>
            <a:ext cx="1144817" cy="763211"/>
          </a:xfrm>
          <a:prstGeom prst="rect">
            <a:avLst/>
          </a:prstGeom>
        </p:spPr>
      </p:pic>
      <p:pic>
        <p:nvPicPr>
          <p:cNvPr id="6" name="Image 5" descr="Copeaux de chocola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6029" y="4543861"/>
            <a:ext cx="1238872" cy="729226"/>
          </a:xfrm>
          <a:prstGeom prst="rect">
            <a:avLst/>
          </a:prstGeom>
        </p:spPr>
      </p:pic>
      <p:pic>
        <p:nvPicPr>
          <p:cNvPr id="7" name="Image 6" descr="Vermicelles de chocola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3098" y="5681979"/>
            <a:ext cx="1136691" cy="905294"/>
          </a:xfrm>
          <a:prstGeom prst="rect">
            <a:avLst/>
          </a:prstGeom>
        </p:spPr>
      </p:pic>
    </p:spTree>
    <p:extLst>
      <p:ext uri="{BB962C8B-B14F-4D97-AF65-F5344CB8AC3E}">
        <p14:creationId xmlns:p14="http://schemas.microsoft.com/office/powerpoint/2010/main" val="12073915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Masses d’enrobage ou de glaçage</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380454741"/>
              </p:ext>
            </p:extLst>
          </p:nvPr>
        </p:nvGraphicFramePr>
        <p:xfrm>
          <a:off x="1114425" y="2209232"/>
          <a:ext cx="7610476" cy="4221682"/>
        </p:xfrm>
        <a:graphic>
          <a:graphicData uri="http://schemas.openxmlformats.org/drawingml/2006/table">
            <a:tbl>
              <a:tblPr firstRow="1" bandRow="1">
                <a:tableStyleId>{073A0DAA-6AF3-43AB-8588-CEC1D06C72B9}</a:tableStyleId>
              </a:tblPr>
              <a:tblGrid>
                <a:gridCol w="1121545"/>
                <a:gridCol w="2969369"/>
                <a:gridCol w="2414847"/>
                <a:gridCol w="1104715"/>
              </a:tblGrid>
              <a:tr h="385147">
                <a:tc>
                  <a:txBody>
                    <a:bodyPr/>
                    <a:lstStyle/>
                    <a:p>
                      <a:pPr algn="ctr"/>
                      <a:r>
                        <a:rPr lang="fr-FR" dirty="0" smtClean="0"/>
                        <a:t>Noms</a:t>
                      </a:r>
                      <a:endParaRPr lang="fr-FR" dirty="0"/>
                    </a:p>
                  </a:txBody>
                  <a:tcPr/>
                </a:tc>
                <a:tc>
                  <a:txBody>
                    <a:bodyPr/>
                    <a:lstStyle/>
                    <a:p>
                      <a:pPr algn="ctr"/>
                      <a:r>
                        <a:rPr lang="fr-FR" dirty="0" smtClean="0"/>
                        <a:t>Descriptions</a:t>
                      </a:r>
                      <a:endParaRPr lang="fr-FR" dirty="0"/>
                    </a:p>
                  </a:txBody>
                  <a:tcPr/>
                </a:tc>
                <a:tc>
                  <a:txBody>
                    <a:bodyPr/>
                    <a:lstStyle/>
                    <a:p>
                      <a:pPr algn="ctr"/>
                      <a:r>
                        <a:rPr lang="fr-FR" dirty="0" smtClean="0"/>
                        <a:t>Utilisations</a:t>
                      </a:r>
                      <a:endParaRPr lang="fr-FR" dirty="0"/>
                    </a:p>
                  </a:txBody>
                  <a:tcPr/>
                </a:tc>
                <a:tc>
                  <a:txBody>
                    <a:bodyPr/>
                    <a:lstStyle/>
                    <a:p>
                      <a:pPr algn="ctr"/>
                      <a:r>
                        <a:rPr lang="fr-FR" dirty="0" smtClean="0"/>
                        <a:t>Photos</a:t>
                      </a:r>
                      <a:endParaRPr lang="fr-FR" dirty="0"/>
                    </a:p>
                  </a:txBody>
                  <a:tcPr/>
                </a:tc>
              </a:tr>
              <a:tr h="1684572">
                <a:tc>
                  <a:txBody>
                    <a:bodyPr/>
                    <a:lstStyle/>
                    <a:p>
                      <a:r>
                        <a:rPr lang="fr-FR" sz="1400" b="1" i="1" dirty="0" smtClean="0"/>
                        <a:t>Fondant</a:t>
                      </a:r>
                      <a:endParaRPr lang="fr-FR" sz="1400" b="1" i="1" dirty="0"/>
                    </a:p>
                  </a:txBody>
                  <a:tcPr/>
                </a:tc>
                <a:tc>
                  <a:txBody>
                    <a:bodyPr/>
                    <a:lstStyle/>
                    <a:p>
                      <a:pPr marL="285750" indent="-285750">
                        <a:buFont typeface="Wingdings" charset="2"/>
                        <a:buChar char="Ø"/>
                      </a:pPr>
                      <a:r>
                        <a:rPr lang="fr-FR" sz="1400" dirty="0" smtClean="0"/>
                        <a:t>Masse épaisse et tendre,</a:t>
                      </a:r>
                      <a:r>
                        <a:rPr lang="fr-FR" sz="1400" baseline="0" dirty="0" smtClean="0"/>
                        <a:t> plus ou moins malléable, à base de très petits cristaux de sucre</a:t>
                      </a:r>
                    </a:p>
                    <a:p>
                      <a:pPr marL="285750" indent="-285750">
                        <a:buFont typeface="Wingdings" charset="2"/>
                        <a:buChar char="Ø"/>
                      </a:pPr>
                      <a:r>
                        <a:rPr lang="fr-FR" sz="1400" baseline="0" dirty="0" smtClean="0"/>
                        <a:t>Obtenue en cuisant du sirop entre 115° et 120° C puis en remuant mécaniquement jusqu’à refroidissement</a:t>
                      </a:r>
                      <a:endParaRPr lang="fr-FR" sz="1400" dirty="0"/>
                    </a:p>
                  </a:txBody>
                  <a:tcPr/>
                </a:tc>
                <a:tc>
                  <a:txBody>
                    <a:bodyPr/>
                    <a:lstStyle/>
                    <a:p>
                      <a:pPr marL="285750" indent="-285750">
                        <a:buFont typeface="Wingdings" charset="2"/>
                        <a:buChar char="Ø"/>
                      </a:pPr>
                      <a:r>
                        <a:rPr lang="fr-FR" sz="1400" baseline="0" dirty="0" smtClean="0"/>
                        <a:t>Glacer des gâteaux et des pâtisseries</a:t>
                      </a:r>
                    </a:p>
                    <a:p>
                      <a:pPr marL="285750" indent="-285750">
                        <a:buFont typeface="Wingdings" charset="2"/>
                        <a:buChar char="Ø"/>
                      </a:pPr>
                      <a:r>
                        <a:rPr lang="fr-FR" sz="1400" baseline="0" dirty="0" smtClean="0"/>
                        <a:t>Farcir des pralinés</a:t>
                      </a:r>
                    </a:p>
                    <a:p>
                      <a:pPr marL="285750" indent="-285750">
                        <a:buFont typeface="Wingdings" charset="2"/>
                        <a:buChar char="Ø"/>
                      </a:pPr>
                      <a:r>
                        <a:rPr lang="fr-FR" sz="1400" baseline="0" dirty="0" smtClean="0"/>
                        <a:t>Décoration sucrée</a:t>
                      </a:r>
                    </a:p>
                  </a:txBody>
                  <a:tcPr/>
                </a:tc>
                <a:tc>
                  <a:txBody>
                    <a:bodyPr/>
                    <a:lstStyle/>
                    <a:p>
                      <a:endParaRPr lang="fr-FR" dirty="0"/>
                    </a:p>
                  </a:txBody>
                  <a:tcPr/>
                </a:tc>
              </a:tr>
              <a:tr h="2038215">
                <a:tc>
                  <a:txBody>
                    <a:bodyPr/>
                    <a:lstStyle/>
                    <a:p>
                      <a:r>
                        <a:rPr lang="fr-FR" sz="1400" b="1" i="1" dirty="0" smtClean="0"/>
                        <a:t>Masse à glacer, blanche</a:t>
                      </a:r>
                      <a:r>
                        <a:rPr lang="fr-FR" sz="1400" b="1" i="1" baseline="0" dirty="0" smtClean="0"/>
                        <a:t> et foncée</a:t>
                      </a:r>
                      <a:endParaRPr lang="fr-FR" sz="1400" b="1" i="1" dirty="0"/>
                    </a:p>
                  </a:txBody>
                  <a:tcPr/>
                </a:tc>
                <a:tc>
                  <a:txBody>
                    <a:bodyPr/>
                    <a:lstStyle/>
                    <a:p>
                      <a:pPr marL="285750" indent="-285750">
                        <a:buFont typeface="Wingdings" charset="2"/>
                        <a:buChar char="Ø"/>
                      </a:pPr>
                      <a:r>
                        <a:rPr lang="fr-FR" sz="1400" dirty="0" smtClean="0"/>
                        <a:t>Masse</a:t>
                      </a:r>
                      <a:r>
                        <a:rPr lang="fr-FR" sz="1400" baseline="0" dirty="0" smtClean="0"/>
                        <a:t> qui ressemble à du chocolat, mais dont le beurre de cacao a été remplacé par une autre graisse végétale</a:t>
                      </a:r>
                    </a:p>
                    <a:p>
                      <a:pPr marL="285750" indent="-285750">
                        <a:buFont typeface="Wingdings" charset="2"/>
                        <a:buChar char="Ø"/>
                      </a:pPr>
                      <a:r>
                        <a:rPr lang="fr-FR" sz="1400" baseline="0" dirty="0" smtClean="0"/>
                        <a:t>Contrairement à la couverture, elle n’a pas besoin d’être tempérée, ce qui simplifie son utilisation</a:t>
                      </a:r>
                      <a:endParaRPr lang="fr-FR" sz="1400" dirty="0"/>
                    </a:p>
                  </a:txBody>
                  <a:tcPr/>
                </a:tc>
                <a:tc>
                  <a:txBody>
                    <a:bodyPr/>
                    <a:lstStyle/>
                    <a:p>
                      <a:pPr marL="285750" indent="-285750">
                        <a:buFont typeface="Wingdings" charset="2"/>
                        <a:buChar char="Ø"/>
                      </a:pPr>
                      <a:r>
                        <a:rPr lang="fr-FR" sz="1400" dirty="0" smtClean="0"/>
                        <a:t>Recouvrir les tourtes, cakes et pâtisseries</a:t>
                      </a:r>
                    </a:p>
                    <a:p>
                      <a:pPr marL="285750" indent="-285750">
                        <a:buFont typeface="Wingdings" charset="2"/>
                        <a:buChar char="Ø"/>
                      </a:pPr>
                      <a:r>
                        <a:rPr lang="fr-FR" sz="1400" dirty="0" smtClean="0"/>
                        <a:t>N’est pas autorisée</a:t>
                      </a:r>
                      <a:r>
                        <a:rPr lang="fr-FR" sz="1400" baseline="0" dirty="0" smtClean="0"/>
                        <a:t> pour des articles dits de longue durée comme les confiseries, les pralinés, les spécialités au chocolat, etc.</a:t>
                      </a:r>
                      <a:endParaRPr lang="fr-FR" sz="1400" dirty="0"/>
                    </a:p>
                  </a:txBody>
                  <a:tcPr/>
                </a:tc>
                <a:tc>
                  <a:txBody>
                    <a:bodyPr/>
                    <a:lstStyle/>
                    <a:p>
                      <a:endParaRPr lang="fr-FR" dirty="0"/>
                    </a:p>
                  </a:txBody>
                  <a:tcPr/>
                </a:tc>
              </a:tr>
            </a:tbl>
          </a:graphicData>
        </a:graphic>
      </p:graphicFrame>
      <p:pic>
        <p:nvPicPr>
          <p:cNvPr id="3" name="Image 2" descr="Fondant 0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088" y="3287903"/>
            <a:ext cx="858612" cy="708271"/>
          </a:xfrm>
          <a:prstGeom prst="rect">
            <a:avLst/>
          </a:prstGeom>
        </p:spPr>
      </p:pic>
      <p:pic>
        <p:nvPicPr>
          <p:cNvPr id="5" name="Image 4" descr="Fondant 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9161" y="2844269"/>
            <a:ext cx="977534" cy="1151905"/>
          </a:xfrm>
          <a:prstGeom prst="rect">
            <a:avLst/>
          </a:prstGeom>
        </p:spPr>
      </p:pic>
      <p:pic>
        <p:nvPicPr>
          <p:cNvPr id="9" name="Image 8" descr="Masse à glacer 0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9472" y="5374168"/>
            <a:ext cx="716989" cy="932668"/>
          </a:xfrm>
          <a:prstGeom prst="rect">
            <a:avLst/>
          </a:prstGeom>
        </p:spPr>
      </p:pic>
      <p:pic>
        <p:nvPicPr>
          <p:cNvPr id="10" name="Image 9" descr="Masse à glacer 0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9161" y="4633120"/>
            <a:ext cx="1001919" cy="1508914"/>
          </a:xfrm>
          <a:prstGeom prst="rect">
            <a:avLst/>
          </a:prstGeom>
        </p:spPr>
      </p:pic>
    </p:spTree>
    <p:extLst>
      <p:ext uri="{BB962C8B-B14F-4D97-AF65-F5344CB8AC3E}">
        <p14:creationId xmlns:p14="http://schemas.microsoft.com/office/powerpoint/2010/main" val="7185192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Mélanges prêts à enfourner</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163536699"/>
              </p:ext>
            </p:extLst>
          </p:nvPr>
        </p:nvGraphicFramePr>
        <p:xfrm>
          <a:off x="1114425" y="2246737"/>
          <a:ext cx="7610476" cy="2108199"/>
        </p:xfrm>
        <a:graphic>
          <a:graphicData uri="http://schemas.openxmlformats.org/drawingml/2006/table">
            <a:tbl>
              <a:tblPr firstRow="1" bandRow="1">
                <a:tableStyleId>{073A0DAA-6AF3-43AB-8588-CEC1D06C72B9}</a:tableStyleId>
              </a:tblPr>
              <a:tblGrid>
                <a:gridCol w="7610476"/>
              </a:tblGrid>
              <a:tr h="370840">
                <a:tc>
                  <a:txBody>
                    <a:bodyPr/>
                    <a:lstStyle/>
                    <a:p>
                      <a:pPr algn="ctr"/>
                      <a:r>
                        <a:rPr lang="fr-FR" dirty="0" smtClean="0"/>
                        <a:t>Descriptions</a:t>
                      </a:r>
                      <a:endParaRPr lang="fr-FR" dirty="0"/>
                    </a:p>
                  </a:txBody>
                  <a:tcPr/>
                </a:tc>
              </a:tr>
              <a:tr h="1112520">
                <a:tc>
                  <a:txBody>
                    <a:bodyPr/>
                    <a:lstStyle/>
                    <a:p>
                      <a:pPr marL="285750" indent="-285750">
                        <a:buFont typeface="Wingdings" charset="2"/>
                        <a:buChar char="Ø"/>
                      </a:pPr>
                      <a:r>
                        <a:rPr lang="fr-FR" b="0" i="0" dirty="0" smtClean="0"/>
                        <a:t>Les mélanges pour biscuits,</a:t>
                      </a:r>
                      <a:r>
                        <a:rPr lang="fr-FR" b="0" i="0" baseline="0" dirty="0" smtClean="0"/>
                        <a:t> cakes, ou </a:t>
                      </a:r>
                      <a:r>
                        <a:rPr lang="fr-FR" b="0" i="0" baseline="0" dirty="0" err="1" smtClean="0"/>
                        <a:t>brownies</a:t>
                      </a:r>
                      <a:r>
                        <a:rPr lang="fr-FR" b="0" i="0" baseline="0" dirty="0" smtClean="0"/>
                        <a:t> sont composés de sucre, farine fleur, lait en poudre, émulsifiants, arômes, additifs et conservateurs</a:t>
                      </a:r>
                    </a:p>
                    <a:p>
                      <a:pPr marL="285750" indent="-285750">
                        <a:buFont typeface="Wingdings" charset="2"/>
                        <a:buChar char="Ø"/>
                      </a:pPr>
                      <a:r>
                        <a:rPr lang="fr-FR" b="0" i="0" baseline="0" dirty="0" smtClean="0"/>
                        <a:t>Tous ces mélanges sont disponibles dans une grande variété d’arômes et, selon les produits, il faut encore les compléter avec de l’eau, du lait, du beurre, de la margarine et des œufs</a:t>
                      </a:r>
                      <a:endParaRPr lang="fr-FR" b="0" i="0" dirty="0"/>
                    </a:p>
                  </a:txBody>
                  <a:tcPr/>
                </a:tc>
              </a:tr>
            </a:tbl>
          </a:graphicData>
        </a:graphic>
      </p:graphicFrame>
      <p:pic>
        <p:nvPicPr>
          <p:cNvPr id="3" name="Image 2" descr="Mélanges prêts à enfourner 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6476" y="4345082"/>
            <a:ext cx="1216088" cy="2328076"/>
          </a:xfrm>
          <a:prstGeom prst="rect">
            <a:avLst/>
          </a:prstGeom>
        </p:spPr>
      </p:pic>
      <p:pic>
        <p:nvPicPr>
          <p:cNvPr id="5" name="Image 4" descr="Mélanges prêts à enfourner 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4005" y="4389802"/>
            <a:ext cx="1764701" cy="2230582"/>
          </a:xfrm>
          <a:prstGeom prst="rect">
            <a:avLst/>
          </a:prstGeom>
        </p:spPr>
      </p:pic>
    </p:spTree>
    <p:extLst>
      <p:ext uri="{BB962C8B-B14F-4D97-AF65-F5344CB8AC3E}">
        <p14:creationId xmlns:p14="http://schemas.microsoft.com/office/powerpoint/2010/main" val="15840945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308</TotalTime>
  <Words>1274</Words>
  <Application>Microsoft Macintosh PowerPoint</Application>
  <PresentationFormat>Présentation à l'écran (4:3)</PresentationFormat>
  <Paragraphs>205</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Perception</vt:lpstr>
      <vt:lpstr>Produits semi-finis de pâtisserie </vt:lpstr>
      <vt:lpstr>Généralités</vt:lpstr>
      <vt:lpstr>Dispositions légales</vt:lpstr>
      <vt:lpstr>Stockage</vt:lpstr>
      <vt:lpstr>Produits sur le marché</vt:lpstr>
      <vt:lpstr>Gelées</vt:lpstr>
      <vt:lpstr>Produits au chocolat</vt:lpstr>
      <vt:lpstr>Masses d’enrobage ou de glaçage</vt:lpstr>
      <vt:lpstr>Mélanges prêts à enfourner</vt:lpstr>
      <vt:lpstr>Produits semi-finis de pâtisserie</vt:lpstr>
      <vt:lpstr>Produits à saupoudrer</vt:lpstr>
      <vt:lpstr>Masses (pâtes)  Aux fruits (résistent au four)</vt:lpstr>
      <vt:lpstr>Masses (pâtes)  Produits à base de fruits à coques, graines, sucre</vt:lpstr>
      <vt:lpstr>Masses (pâtes)  Produits à base de fruits à coques, graines, sucre</vt:lpstr>
      <vt:lpstr>Masses (pâtes)  Produits à base de fruits à coques, graines, sucre</vt:lpstr>
      <vt:lpstr>Masses (pâtes)  Produits aux noix, sucre, couverture ou crème</vt:lpstr>
      <vt:lpstr>Masses (pâtes)  Produits aux noix, sucre, couverture ou crème</vt:lpstr>
      <vt:lpstr>Conseils pratiques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Produits semi-finis de pâtisserie </dc:title>
  <dc:creator>Cardinaux Yan</dc:creator>
  <cp:lastModifiedBy>Cardinaux Yan</cp:lastModifiedBy>
  <cp:revision>57</cp:revision>
  <dcterms:created xsi:type="dcterms:W3CDTF">2015-02-08T12:43:40Z</dcterms:created>
  <dcterms:modified xsi:type="dcterms:W3CDTF">2015-02-08T18:22:50Z</dcterms:modified>
</cp:coreProperties>
</file>