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2"/>
  </p:notesMasterIdLst>
  <p:sldIdLst>
    <p:sldId id="256" r:id="rId2"/>
    <p:sldId id="265" r:id="rId3"/>
    <p:sldId id="269" r:id="rId4"/>
    <p:sldId id="260" r:id="rId5"/>
    <p:sldId id="285" r:id="rId6"/>
    <p:sldId id="286" r:id="rId7"/>
    <p:sldId id="287" r:id="rId8"/>
    <p:sldId id="288" r:id="rId9"/>
    <p:sldId id="261" r:id="rId10"/>
    <p:sldId id="279" r:id="rId11"/>
    <p:sldId id="289" r:id="rId12"/>
    <p:sldId id="290" r:id="rId13"/>
    <p:sldId id="291" r:id="rId14"/>
    <p:sldId id="292" r:id="rId15"/>
    <p:sldId id="293" r:id="rId16"/>
    <p:sldId id="294" r:id="rId17"/>
    <p:sldId id="295" r:id="rId18"/>
    <p:sldId id="296" r:id="rId19"/>
    <p:sldId id="297"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112" y="-3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72EC4-689D-41A5-BB07-43BDC22B7787}" type="datetimeFigureOut">
              <a:rPr lang="fr-CH" smtClean="0"/>
              <a:t>25.03.15</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FB464-B3DE-4679-B75A-985ABB733C02}" type="slidenum">
              <a:rPr lang="fr-CH" smtClean="0"/>
              <a:t>‹#›</a:t>
            </a:fld>
            <a:endParaRPr lang="fr-CH"/>
          </a:p>
        </p:txBody>
      </p:sp>
    </p:spTree>
    <p:extLst>
      <p:ext uri="{BB962C8B-B14F-4D97-AF65-F5344CB8AC3E}">
        <p14:creationId xmlns:p14="http://schemas.microsoft.com/office/powerpoint/2010/main" val="375127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8AFB464-B3DE-4679-B75A-985ABB733C02}" type="slidenum">
              <a:rPr lang="fr-CH" smtClean="0"/>
              <a:t>9</a:t>
            </a:fld>
            <a:endParaRPr lang="fr-CH"/>
          </a:p>
        </p:txBody>
      </p:sp>
    </p:spTree>
    <p:extLst>
      <p:ext uri="{BB962C8B-B14F-4D97-AF65-F5344CB8AC3E}">
        <p14:creationId xmlns:p14="http://schemas.microsoft.com/office/powerpoint/2010/main" val="252208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8AFB464-B3DE-4679-B75A-985ABB733C02}" type="slidenum">
              <a:rPr lang="fr-CH" smtClean="0"/>
              <a:t>13</a:t>
            </a:fld>
            <a:endParaRPr lang="fr-CH"/>
          </a:p>
        </p:txBody>
      </p:sp>
    </p:spTree>
    <p:extLst>
      <p:ext uri="{BB962C8B-B14F-4D97-AF65-F5344CB8AC3E}">
        <p14:creationId xmlns:p14="http://schemas.microsoft.com/office/powerpoint/2010/main" val="252208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8AFB464-B3DE-4679-B75A-985ABB733C02}" type="slidenum">
              <a:rPr lang="fr-CH" smtClean="0"/>
              <a:t>18</a:t>
            </a:fld>
            <a:endParaRPr lang="fr-CH"/>
          </a:p>
        </p:txBody>
      </p:sp>
    </p:spTree>
    <p:extLst>
      <p:ext uri="{BB962C8B-B14F-4D97-AF65-F5344CB8AC3E}">
        <p14:creationId xmlns:p14="http://schemas.microsoft.com/office/powerpoint/2010/main" val="252208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fr-CH" smtClean="0"/>
              <a:t>Cliquez et modifiez le titre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a:off x="573741" y="6122894"/>
            <a:ext cx="2133600" cy="259317"/>
          </a:xfrm>
        </p:spPr>
        <p:txBody>
          <a:bodyPr/>
          <a:lstStyle/>
          <a:p>
            <a:fld id="{2069C06D-4ED8-42C6-905D-CA84CA1B6CBF}" type="datetime2">
              <a:rPr lang="en-US" smtClean="0"/>
              <a:t>mercredi, 25 mars 15</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1789C0F2-17E0-497A-9BBE-0C73201AA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image et légende">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fr-CH"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0B385921-A91A-409C-921C-0E0EC1E750EC}" type="datetime2">
              <a:rPr lang="en-US" smtClean="0"/>
              <a:t>mercredi, 25 mars 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fr-CH" smtClean="0"/>
              <a:t>Faire glisser l'image vers l'espace réservé ou cliquer sur l'icône pour l'ajouter</a:t>
            </a: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fr-CH" smtClean="0"/>
              <a:t>Cliquez et modifiez le titre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CH" smtClean="0"/>
              <a:t>Cliquez pour modifier les styles du texte du masque</a:t>
            </a:r>
          </a:p>
        </p:txBody>
      </p:sp>
      <p:sp>
        <p:nvSpPr>
          <p:cNvPr id="5" name="Date Placeholder 4"/>
          <p:cNvSpPr>
            <a:spLocks noGrp="1"/>
          </p:cNvSpPr>
          <p:nvPr>
            <p:ph type="dt" sz="half" idx="10"/>
          </p:nvPr>
        </p:nvSpPr>
        <p:spPr/>
        <p:txBody>
          <a:bodyPr/>
          <a:lstStyle/>
          <a:p>
            <a:fld id="{292EB412-E790-42EA-81FE-2925D3A43D91}" type="datetime2">
              <a:rPr lang="en-US" smtClean="0"/>
              <a:t>mercredi, 25 mars 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fr-CH" smtClean="0"/>
              <a:t>Cliquez et modifiez le titre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CH" smtClean="0"/>
              <a:t>Cliquez pour modifier les styles du texte du masque</a:t>
            </a:r>
          </a:p>
        </p:txBody>
      </p:sp>
      <p:sp>
        <p:nvSpPr>
          <p:cNvPr id="5" name="Date Placeholder 4"/>
          <p:cNvSpPr>
            <a:spLocks noGrp="1"/>
          </p:cNvSpPr>
          <p:nvPr>
            <p:ph type="dt" sz="half" idx="10"/>
          </p:nvPr>
        </p:nvSpPr>
        <p:spPr/>
        <p:txBody>
          <a:bodyPr/>
          <a:lstStyle/>
          <a:p>
            <a:fld id="{0B385921-A91A-409C-921C-0E0EC1E750EC}" type="datetime2">
              <a:rPr lang="en-US" smtClean="0"/>
              <a:t>mercredi, 25 mars 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CH"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A56EEE0E-EDB0-4D84-86B0-50833DF22902}" type="datetime2">
              <a:rPr lang="en-US" smtClean="0"/>
              <a:t>mercredi, 25 mars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fr-CH" smtClean="0"/>
              <a:t>Cliquez et modifiez le titre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5114372C-B5AB-4C39-B273-B99224EB4DD5}" type="datetime2">
              <a:rPr lang="en-US" smtClean="0"/>
              <a:t>mercredi, 25 mars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14CB1CAA-32CD-4B55-B92A-B8F0843CACF4}" type="datetime2">
              <a:rPr lang="en-US" smtClean="0"/>
              <a:t>mercredi, 25 mars 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fr-CH" smtClean="0"/>
              <a:t>Cliquez et modifiez le titre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a:off x="569259" y="6122894"/>
            <a:ext cx="2133600" cy="259317"/>
          </a:xfrm>
        </p:spPr>
        <p:txBody>
          <a:bodyPr/>
          <a:lstStyle/>
          <a:p>
            <a:fld id="{0B385921-A91A-409C-921C-0E0EC1E750EC}" type="datetime2">
              <a:rPr lang="en-US" smtClean="0"/>
              <a:t>mercredi, 25 mars 15</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fr-CH" smtClean="0"/>
              <a:t>Faire glisser l'image vers l'espace réservé ou cliquer sur l'icône pour l'ajouter</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fr-CH" smtClean="0"/>
              <a:t>Cliquez et modifiez le titre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3AD8CDC4-3D19-4983-B478-82F6B8E5AB66}" type="datetime2">
              <a:rPr lang="en-US" smtClean="0"/>
              <a:t>mercredi, 25 mars 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a:p>
        </p:txBody>
      </p:sp>
      <p:sp>
        <p:nvSpPr>
          <p:cNvPr id="5" name="Date Placeholder 4"/>
          <p:cNvSpPr>
            <a:spLocks noGrp="1"/>
          </p:cNvSpPr>
          <p:nvPr>
            <p:ph type="dt" sz="half" idx="10"/>
          </p:nvPr>
        </p:nvSpPr>
        <p:spPr/>
        <p:txBody>
          <a:bodyPr/>
          <a:lstStyle/>
          <a:p>
            <a:fld id="{84B82477-D5D3-4181-8C11-75D0F2433A87}" type="datetime2">
              <a:rPr lang="en-US" smtClean="0"/>
              <a:t>mercredi, 25 mars 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fr-CH" smtClean="0"/>
              <a:t>Cliquez et modifiez le titre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7" name="Date Placeholder 6"/>
          <p:cNvSpPr>
            <a:spLocks noGrp="1"/>
          </p:cNvSpPr>
          <p:nvPr>
            <p:ph type="dt" sz="half" idx="10"/>
          </p:nvPr>
        </p:nvSpPr>
        <p:spPr/>
        <p:txBody>
          <a:bodyPr/>
          <a:lstStyle/>
          <a:p>
            <a:fld id="{213E253B-1893-4367-8BAE-DF4BC10DC578}" type="datetime2">
              <a:rPr lang="en-US" smtClean="0"/>
              <a:t>mercredi, 25 mars 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CH" smtClean="0"/>
              <a:t>Cliquez et modifiez le titre</a:t>
            </a:r>
            <a:endParaRPr/>
          </a:p>
        </p:txBody>
      </p:sp>
      <p:sp>
        <p:nvSpPr>
          <p:cNvPr id="3" name="Date Placeholder 2"/>
          <p:cNvSpPr>
            <a:spLocks noGrp="1"/>
          </p:cNvSpPr>
          <p:nvPr>
            <p:ph type="dt" sz="half" idx="10"/>
          </p:nvPr>
        </p:nvSpPr>
        <p:spPr/>
        <p:txBody>
          <a:bodyPr/>
          <a:lstStyle/>
          <a:p>
            <a:fld id="{8B62300D-25B3-4603-86C9-4CB776489F00}" type="datetime2">
              <a:rPr lang="en-US" smtClean="0"/>
              <a:t>mercredi, 25 mars 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C6314AD9-FCC8-48B7-B85B-012A91320DFF}" type="datetime2">
              <a:rPr lang="en-US" smtClean="0"/>
              <a:t>mercredi, 25 mars 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fr-CH"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fr-CH" smtClean="0"/>
              <a:t>Cliquez pour modifier les styles du texte du masque</a:t>
            </a:r>
          </a:p>
        </p:txBody>
      </p:sp>
      <p:sp>
        <p:nvSpPr>
          <p:cNvPr id="5" name="Date Placeholder 4"/>
          <p:cNvSpPr>
            <a:spLocks noGrp="1"/>
          </p:cNvSpPr>
          <p:nvPr>
            <p:ph type="dt" sz="half" idx="10"/>
          </p:nvPr>
        </p:nvSpPr>
        <p:spPr/>
        <p:txBody>
          <a:bodyPr/>
          <a:lstStyle/>
          <a:p>
            <a:fld id="{3182DC50-D5DB-4F94-B367-9876CD2C4012}" type="datetime2">
              <a:rPr lang="en-US" smtClean="0"/>
              <a:t>mercredi, 25 mars 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fr-CH" smtClean="0"/>
              <a:t>Cliquez et modifiez le titre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B385921-A91A-409C-921C-0E0EC1E750EC}" type="datetime2">
              <a:rPr lang="en-US" smtClean="0"/>
              <a:t>mercredi, 25 mars 15</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Appareils à biscuit</a:t>
            </a:r>
            <a:endParaRPr lang="fr-FR" b="1" dirty="0"/>
          </a:p>
        </p:txBody>
      </p:sp>
      <p:sp>
        <p:nvSpPr>
          <p:cNvPr id="3" name="Sous-titre 2"/>
          <p:cNvSpPr>
            <a:spLocks noGrp="1"/>
          </p:cNvSpPr>
          <p:nvPr>
            <p:ph type="subTitle" idx="1"/>
          </p:nvPr>
        </p:nvSpPr>
        <p:spPr>
          <a:xfrm>
            <a:off x="914400" y="5599591"/>
            <a:ext cx="7342188" cy="508783"/>
          </a:xfrm>
        </p:spPr>
        <p:txBody>
          <a:bodyPr>
            <a:normAutofit/>
          </a:bodyPr>
          <a:lstStyle/>
          <a:p>
            <a:r>
              <a:rPr lang="fr-FR" sz="1600" dirty="0" smtClean="0"/>
              <a:t>Cardinaux Yan</a:t>
            </a:r>
            <a:endParaRPr lang="fr-FR" sz="1600"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6431" y="5129212"/>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2369" y="5667049"/>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704" y="3407755"/>
            <a:ext cx="2760991" cy="2015628"/>
          </a:xfrm>
          <a:prstGeom prst="rect">
            <a:avLst/>
          </a:prstGeom>
        </p:spPr>
      </p:pic>
      <p:pic>
        <p:nvPicPr>
          <p:cNvPr id="7" name="Image 6" descr="IMG_475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24" y="530944"/>
            <a:ext cx="2005312" cy="1186012"/>
          </a:xfrm>
          <a:prstGeom prst="rect">
            <a:avLst/>
          </a:prstGeom>
        </p:spPr>
      </p:pic>
      <p:pic>
        <p:nvPicPr>
          <p:cNvPr id="8" name="Image 7" descr="IMG_476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6674" y="533668"/>
            <a:ext cx="2005212" cy="1183288"/>
          </a:xfrm>
          <a:prstGeom prst="rect">
            <a:avLst/>
          </a:prstGeom>
        </p:spPr>
      </p:pic>
    </p:spTree>
    <p:extLst>
      <p:ext uri="{BB962C8B-B14F-4D97-AF65-F5344CB8AC3E}">
        <p14:creationId xmlns:p14="http://schemas.microsoft.com/office/powerpoint/2010/main" val="455470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3" y="2762006"/>
            <a:ext cx="3566160" cy="2267328"/>
          </a:xfrm>
        </p:spPr>
        <p:txBody>
          <a:bodyPr>
            <a:normAutofit/>
          </a:bodyPr>
          <a:lstStyle/>
          <a:p>
            <a:pPr marL="0" indent="0">
              <a:spcBef>
                <a:spcPts val="600"/>
              </a:spcBef>
              <a:buNone/>
            </a:pPr>
            <a:r>
              <a:rPr lang="fr-FR" sz="1800" b="1" i="1" dirty="0" smtClean="0">
                <a:solidFill>
                  <a:srgbClr val="FF0000"/>
                </a:solidFill>
              </a:rPr>
              <a:t>Conseils</a:t>
            </a:r>
          </a:p>
          <a:p>
            <a:pPr>
              <a:spcBef>
                <a:spcPts val="600"/>
              </a:spcBef>
            </a:pPr>
            <a:r>
              <a:rPr lang="fr-FR" sz="1800" b="1" dirty="0" smtClean="0"/>
              <a:t>Mélanger </a:t>
            </a:r>
            <a:r>
              <a:rPr lang="fr-FR" sz="1800" dirty="0" smtClean="0"/>
              <a:t>délicatement avec tout l’appareil une partie de beurre, puis tout le reste</a:t>
            </a:r>
          </a:p>
          <a:p>
            <a:pPr>
              <a:spcBef>
                <a:spcPts val="600"/>
              </a:spcBef>
            </a:pPr>
            <a:r>
              <a:rPr lang="fr-FR" sz="1800" b="1" dirty="0" smtClean="0"/>
              <a:t>Continuer</a:t>
            </a:r>
            <a:r>
              <a:rPr lang="fr-FR" sz="1800" dirty="0" smtClean="0"/>
              <a:t> sans tarder et mettre au four, sinon l’appareil retombe</a:t>
            </a:r>
          </a:p>
          <a:p>
            <a:pPr>
              <a:spcBef>
                <a:spcPts val="600"/>
              </a:spcBef>
            </a:pPr>
            <a:endParaRPr lang="fr-FR" sz="1800" dirty="0" smtClean="0"/>
          </a:p>
          <a:p>
            <a:pPr>
              <a:spcBef>
                <a:spcPts val="800"/>
              </a:spcBef>
            </a:pPr>
            <a:endParaRPr lang="fr-FR" sz="1600" dirty="0"/>
          </a:p>
        </p:txBody>
      </p:sp>
      <p:pic>
        <p:nvPicPr>
          <p:cNvPr id="3" name="Espace réservé du contenu 2" descr="preparation-genoise.jpg"/>
          <p:cNvPicPr>
            <a:picLocks noGrp="1" noChangeAspect="1"/>
          </p:cNvPicPr>
          <p:nvPr>
            <p:ph sz="half" idx="2"/>
          </p:nvPr>
        </p:nvPicPr>
        <p:blipFill>
          <a:blip r:embed="rId2">
            <a:extLst>
              <a:ext uri="{28A0092B-C50C-407E-A947-70E740481C1C}">
                <a14:useLocalDpi xmlns:a14="http://schemas.microsoft.com/office/drawing/2010/main" val="0"/>
              </a:ext>
            </a:extLst>
          </a:blip>
          <a:srcRect t="-41776" b="-41776"/>
          <a:stretch>
            <a:fillRect/>
          </a:stretch>
        </p:blipFill>
        <p:spPr/>
      </p:pic>
    </p:spTree>
    <p:extLst>
      <p:ext uri="{BB962C8B-B14F-4D97-AF65-F5344CB8AC3E}">
        <p14:creationId xmlns:p14="http://schemas.microsoft.com/office/powerpoint/2010/main" val="427814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1" y="1762016"/>
            <a:ext cx="3566160" cy="4731506"/>
          </a:xfrm>
        </p:spPr>
        <p:txBody>
          <a:bodyPr>
            <a:normAutofit fontScale="92500" lnSpcReduction="10000"/>
          </a:bodyPr>
          <a:lstStyle/>
          <a:p>
            <a:pPr marL="0" indent="0">
              <a:spcBef>
                <a:spcPts val="600"/>
              </a:spcBef>
              <a:buNone/>
            </a:pPr>
            <a:r>
              <a:rPr lang="fr-FR" sz="1800" b="1" i="1" dirty="0" smtClean="0">
                <a:solidFill>
                  <a:srgbClr val="FF0000"/>
                </a:solidFill>
              </a:rPr>
              <a:t>Sources d’erreur</a:t>
            </a:r>
          </a:p>
          <a:p>
            <a:pPr>
              <a:spcBef>
                <a:spcPts val="600"/>
              </a:spcBef>
            </a:pPr>
            <a:r>
              <a:rPr lang="fr-FR" sz="1800" b="1" i="1" u="sng" dirty="0" smtClean="0"/>
              <a:t>Appareil trop peu aéré :</a:t>
            </a:r>
            <a:r>
              <a:rPr lang="fr-FR" sz="1800" dirty="0" smtClean="0"/>
              <a:t> terrine et fouet pas propres, œuf et sucre trop chauffés, appareil trop peu ou trop longtemps battu, mélangé trop vivement, beurre trop chaud</a:t>
            </a:r>
          </a:p>
          <a:p>
            <a:pPr>
              <a:spcBef>
                <a:spcPts val="600"/>
              </a:spcBef>
            </a:pPr>
            <a:r>
              <a:rPr lang="fr-FR" sz="1800" b="1" i="1" u="sng" dirty="0" smtClean="0"/>
              <a:t>Biscuit avec des tâches blanches à la surface :</a:t>
            </a:r>
            <a:r>
              <a:rPr lang="fr-FR" sz="1800" dirty="0" smtClean="0"/>
              <a:t> sucre trop grossier, œufs et sucre insuffisamment dissous, trop peu chauffés</a:t>
            </a:r>
          </a:p>
          <a:p>
            <a:pPr>
              <a:spcBef>
                <a:spcPts val="600"/>
              </a:spcBef>
            </a:pPr>
            <a:r>
              <a:rPr lang="fr-FR" sz="1800" b="1" i="1" u="sng" dirty="0" smtClean="0"/>
              <a:t>Biscuit retombé :</a:t>
            </a:r>
            <a:r>
              <a:rPr lang="fr-FR" sz="1800" dirty="0" smtClean="0"/>
              <a:t> four trop chaud ou cuisson insuffisante, four ouvert trop tôt</a:t>
            </a:r>
          </a:p>
          <a:p>
            <a:pPr>
              <a:spcBef>
                <a:spcPts val="600"/>
              </a:spcBef>
            </a:pPr>
            <a:r>
              <a:rPr lang="fr-FR" sz="1800" b="1" i="1" u="sng" dirty="0" smtClean="0"/>
              <a:t>Une couche (peau) se détache du fond du biscuit :</a:t>
            </a:r>
            <a:r>
              <a:rPr lang="fr-FR" sz="1800" dirty="0" smtClean="0"/>
              <a:t> le moule graissé et fariné a attendu trop longtemps avant d’être utilisé</a:t>
            </a:r>
          </a:p>
          <a:p>
            <a:pPr>
              <a:spcBef>
                <a:spcPts val="600"/>
              </a:spcBef>
            </a:pPr>
            <a:endParaRPr lang="fr-FR" sz="1800" dirty="0" smtClean="0"/>
          </a:p>
          <a:p>
            <a:pPr>
              <a:spcBef>
                <a:spcPts val="800"/>
              </a:spcBef>
            </a:pPr>
            <a:endParaRPr lang="fr-FR" sz="1600" dirty="0"/>
          </a:p>
        </p:txBody>
      </p:sp>
      <p:pic>
        <p:nvPicPr>
          <p:cNvPr id="6" name="Espace réservé du contenu 2" descr="erreur-suite-a-une-rupture.jpg"/>
          <p:cNvPicPr>
            <a:picLocks noGrp="1" noChangeAspect="1"/>
          </p:cNvPicPr>
          <p:nvPr>
            <p:ph sz="half" idx="2"/>
          </p:nvPr>
        </p:nvPicPr>
        <p:blipFill>
          <a:blip r:embed="rId2">
            <a:extLst>
              <a:ext uri="{28A0092B-C50C-407E-A947-70E740481C1C}">
                <a14:useLocalDpi xmlns:a14="http://schemas.microsoft.com/office/drawing/2010/main" val="0"/>
              </a:ext>
            </a:extLst>
          </a:blip>
          <a:srcRect t="-9140" b="-9140"/>
          <a:stretch>
            <a:fillRect/>
          </a:stretch>
        </p:blipFill>
        <p:spPr/>
      </p:pic>
    </p:spTree>
    <p:extLst>
      <p:ext uri="{BB962C8B-B14F-4D97-AF65-F5344CB8AC3E}">
        <p14:creationId xmlns:p14="http://schemas.microsoft.com/office/powerpoint/2010/main" val="2085376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Biscuit à rouler</a:t>
            </a:r>
            <a:endParaRPr lang="fr-FR" b="1" dirty="0"/>
          </a:p>
        </p:txBody>
      </p:sp>
      <p:sp>
        <p:nvSpPr>
          <p:cNvPr id="5" name="Espace réservé du contenu 4"/>
          <p:cNvSpPr>
            <a:spLocks noGrp="1"/>
          </p:cNvSpPr>
          <p:nvPr>
            <p:ph sz="half" idx="1"/>
          </p:nvPr>
        </p:nvSpPr>
        <p:spPr>
          <a:xfrm>
            <a:off x="900111" y="2005648"/>
            <a:ext cx="3566160" cy="4126131"/>
          </a:xfrm>
        </p:spPr>
        <p:txBody>
          <a:bodyPr>
            <a:normAutofit/>
          </a:bodyPr>
          <a:lstStyle/>
          <a:p>
            <a:pPr>
              <a:spcBef>
                <a:spcPts val="600"/>
              </a:spcBef>
            </a:pPr>
            <a:r>
              <a:rPr lang="fr-FR" sz="1800" dirty="0" smtClean="0"/>
              <a:t>La </a:t>
            </a:r>
            <a:r>
              <a:rPr lang="fr-FR" sz="1800" b="1" dirty="0" smtClean="0"/>
              <a:t>part </a:t>
            </a:r>
            <a:r>
              <a:rPr lang="fr-FR" sz="1800" dirty="0" smtClean="0"/>
              <a:t>de </a:t>
            </a:r>
            <a:r>
              <a:rPr lang="fr-FR" sz="1800" b="1" dirty="0" smtClean="0"/>
              <a:t>farine</a:t>
            </a:r>
            <a:r>
              <a:rPr lang="fr-FR" sz="1800" dirty="0" smtClean="0"/>
              <a:t> est réduite d’une tiers environ par rapport à celle du </a:t>
            </a:r>
            <a:r>
              <a:rPr lang="fr-FR" sz="1800" b="1" dirty="0" smtClean="0"/>
              <a:t>sucre</a:t>
            </a:r>
          </a:p>
          <a:p>
            <a:pPr>
              <a:spcBef>
                <a:spcPts val="600"/>
              </a:spcBef>
            </a:pPr>
            <a:r>
              <a:rPr lang="fr-FR" sz="1800" dirty="0" smtClean="0"/>
              <a:t>Vu qu’il est difficile d’</a:t>
            </a:r>
            <a:r>
              <a:rPr lang="fr-FR" sz="1800" b="1" dirty="0" smtClean="0"/>
              <a:t>étaler</a:t>
            </a:r>
            <a:r>
              <a:rPr lang="fr-FR" sz="1800" dirty="0" smtClean="0"/>
              <a:t> les appareils lourds, on ne préparera que des </a:t>
            </a:r>
            <a:r>
              <a:rPr lang="fr-FR" sz="1800" b="1" dirty="0" smtClean="0"/>
              <a:t>appareils </a:t>
            </a:r>
            <a:r>
              <a:rPr lang="fr-FR" sz="1800" dirty="0" smtClean="0"/>
              <a:t>moyens et légers pour préparer un biscuit à rouler</a:t>
            </a:r>
          </a:p>
          <a:p>
            <a:pPr>
              <a:spcBef>
                <a:spcPts val="600"/>
              </a:spcBef>
            </a:pPr>
            <a:r>
              <a:rPr lang="fr-FR" sz="1800" dirty="0" smtClean="0"/>
              <a:t>La </a:t>
            </a:r>
            <a:r>
              <a:rPr lang="fr-FR" sz="1800" b="1" dirty="0" smtClean="0"/>
              <a:t>réduction</a:t>
            </a:r>
            <a:r>
              <a:rPr lang="fr-FR" sz="1800" dirty="0" smtClean="0"/>
              <a:t> de la part de farine entraîne une augmentation de celle de sucre ; le biscuit reste ainsi plus longtemps humide, de sorte qu’il est plus facile à </a:t>
            </a:r>
            <a:r>
              <a:rPr lang="fr-FR" sz="1800" b="1" dirty="0" smtClean="0"/>
              <a:t>rouler</a:t>
            </a:r>
          </a:p>
          <a:p>
            <a:pPr>
              <a:spcBef>
                <a:spcPts val="800"/>
              </a:spcBef>
            </a:pPr>
            <a:endParaRPr lang="fr-FR" sz="1600" dirty="0"/>
          </a:p>
        </p:txBody>
      </p:sp>
      <p:pic>
        <p:nvPicPr>
          <p:cNvPr id="7" name="Espace réservé du contenu 6" descr="genoise-apres-cuisson.jpg"/>
          <p:cNvPicPr>
            <a:picLocks noGrp="1" noChangeAspect="1"/>
          </p:cNvPicPr>
          <p:nvPr>
            <p:ph sz="half" idx="2"/>
          </p:nvPr>
        </p:nvPicPr>
        <p:blipFill>
          <a:blip r:embed="rId2">
            <a:extLst>
              <a:ext uri="{28A0092B-C50C-407E-A947-70E740481C1C}">
                <a14:useLocalDpi xmlns:a14="http://schemas.microsoft.com/office/drawing/2010/main" val="0"/>
              </a:ext>
            </a:extLst>
          </a:blip>
          <a:srcRect t="-47462" b="-47462"/>
          <a:stretch>
            <a:fillRect/>
          </a:stretch>
        </p:blipFill>
        <p:spPr/>
      </p:pic>
    </p:spTree>
    <p:extLst>
      <p:ext uri="{BB962C8B-B14F-4D97-AF65-F5344CB8AC3E}">
        <p14:creationId xmlns:p14="http://schemas.microsoft.com/office/powerpoint/2010/main" val="922451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Elaboration </a:t>
            </a:r>
            <a:r>
              <a:rPr lang="fr-FR" b="1" dirty="0" smtClean="0"/>
              <a:t>d’un biscuit à rouler (appareil froid)	</a:t>
            </a:r>
            <a:endParaRPr lang="fr-FR" b="1"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356552114"/>
              </p:ext>
            </p:extLst>
          </p:nvPr>
        </p:nvGraphicFramePr>
        <p:xfrm>
          <a:off x="511678" y="2151224"/>
          <a:ext cx="8126295" cy="2804160"/>
        </p:xfrm>
        <a:graphic>
          <a:graphicData uri="http://schemas.openxmlformats.org/drawingml/2006/table">
            <a:tbl>
              <a:tblPr firstRow="1" bandRow="1">
                <a:tableStyleId>{2D5ABB26-0587-4C30-8999-92F81FD0307C}</a:tableStyleId>
              </a:tblPr>
              <a:tblGrid>
                <a:gridCol w="1811858"/>
                <a:gridCol w="6314437"/>
              </a:tblGrid>
              <a:tr h="500791">
                <a:tc>
                  <a:txBody>
                    <a:bodyPr/>
                    <a:lstStyle/>
                    <a:p>
                      <a:pPr algn="ctr"/>
                      <a:r>
                        <a:rPr lang="fr-FR" sz="1600" b="1" dirty="0" smtClean="0"/>
                        <a:t>Sortes d’appareils à biscuit</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lang="fr-FR" sz="1600" b="1" dirty="0" smtClean="0"/>
                        <a:t>Activités de base</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1088001">
                <a:tc>
                  <a:txBody>
                    <a:bodyPr/>
                    <a:lstStyle/>
                    <a:p>
                      <a:pPr algn="l"/>
                      <a:r>
                        <a:rPr lang="fr-FR" sz="1400" b="1" dirty="0" smtClean="0">
                          <a:solidFill>
                            <a:srgbClr val="FF0000"/>
                          </a:solidFill>
                        </a:rPr>
                        <a:t>Biscuit à rouler (appareil froid)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Ø"/>
                      </a:pPr>
                      <a:r>
                        <a:rPr lang="fr-FR" sz="1400" b="0" dirty="0" smtClean="0">
                          <a:solidFill>
                            <a:schemeClr val="tx1"/>
                          </a:solidFill>
                        </a:rPr>
                        <a:t>Fouetter en mousse</a:t>
                      </a:r>
                      <a:r>
                        <a:rPr lang="fr-FR" sz="1400" b="0" baseline="0" dirty="0" smtClean="0">
                          <a:solidFill>
                            <a:schemeClr val="tx1"/>
                          </a:solidFill>
                        </a:rPr>
                        <a:t> le jaune d’œuf, le sucre et le zeste de citron râpé</a:t>
                      </a:r>
                    </a:p>
                    <a:p>
                      <a:pPr marL="285750" indent="-285750" algn="l">
                        <a:buFont typeface="Wingdings" panose="05000000000000000000" pitchFamily="2" charset="2"/>
                        <a:buChar char="Ø"/>
                      </a:pPr>
                      <a:r>
                        <a:rPr lang="fr-FR" sz="1400" b="0" baseline="0" dirty="0" smtClean="0">
                          <a:solidFill>
                            <a:schemeClr val="tx1"/>
                          </a:solidFill>
                        </a:rPr>
                        <a:t>Battre le blanc d’œuf en neige avec le sucre</a:t>
                      </a:r>
                    </a:p>
                    <a:p>
                      <a:pPr marL="285750" indent="-285750" algn="l">
                        <a:buFont typeface="Wingdings" panose="05000000000000000000" pitchFamily="2" charset="2"/>
                        <a:buChar char="Ø"/>
                      </a:pPr>
                      <a:r>
                        <a:rPr lang="fr-FR" sz="1400" b="0" baseline="0" dirty="0" smtClean="0">
                          <a:solidFill>
                            <a:schemeClr val="tx1"/>
                          </a:solidFill>
                        </a:rPr>
                        <a:t>Incorporer 1/3 du blanc d’œuf en neige dans le mélange mousseux de jaune d’œuf</a:t>
                      </a:r>
                    </a:p>
                    <a:p>
                      <a:pPr marL="285750" indent="-285750" algn="l">
                        <a:buFont typeface="Wingdings" panose="05000000000000000000" pitchFamily="2" charset="2"/>
                        <a:buChar char="Ø"/>
                      </a:pPr>
                      <a:r>
                        <a:rPr lang="fr-FR" sz="1400" b="0" baseline="0" dirty="0" smtClean="0">
                          <a:solidFill>
                            <a:schemeClr val="tx1"/>
                          </a:solidFill>
                        </a:rPr>
                        <a:t>Incorporer la farine fleur et le reste du blanc d’œuf en neige à l’appareil</a:t>
                      </a:r>
                    </a:p>
                    <a:p>
                      <a:pPr marL="285750" indent="-285750" algn="l">
                        <a:buFont typeface="Wingdings" panose="05000000000000000000" pitchFamily="2" charset="2"/>
                        <a:buChar char="Ø"/>
                      </a:pPr>
                      <a:r>
                        <a:rPr lang="fr-FR" sz="1400" b="0" baseline="0" dirty="0" smtClean="0">
                          <a:solidFill>
                            <a:schemeClr val="tx1"/>
                          </a:solidFill>
                        </a:rPr>
                        <a:t>Etaler l’appareil sur du papier cuisson entre 8 et 10 mm d’épaisseur</a:t>
                      </a:r>
                    </a:p>
                    <a:p>
                      <a:pPr marL="285750" indent="-285750" algn="l">
                        <a:buFont typeface="Wingdings" panose="05000000000000000000" pitchFamily="2" charset="2"/>
                        <a:buChar char="Ø"/>
                      </a:pPr>
                      <a:r>
                        <a:rPr lang="fr-FR" sz="1400" b="0" baseline="0" dirty="0" smtClean="0">
                          <a:solidFill>
                            <a:schemeClr val="tx1"/>
                          </a:solidFill>
                        </a:rPr>
                        <a:t>Cuire au four immédiatement</a:t>
                      </a:r>
                    </a:p>
                    <a:p>
                      <a:pPr marL="285750" indent="-285750" algn="l">
                        <a:buFont typeface="Wingdings" panose="05000000000000000000" pitchFamily="2" charset="2"/>
                        <a:buChar char="Ø"/>
                      </a:pPr>
                      <a:r>
                        <a:rPr lang="fr-FR" sz="1400" b="0" baseline="0" dirty="0" smtClean="0">
                          <a:solidFill>
                            <a:schemeClr val="tx1"/>
                          </a:solidFill>
                        </a:rPr>
                        <a:t>Glisser sur une plaque froide et laisser refroidir</a:t>
                      </a:r>
                    </a:p>
                    <a:p>
                      <a:pPr marL="285750" indent="-285750" algn="l">
                        <a:buFont typeface="Wingdings" panose="05000000000000000000" pitchFamily="2" charset="2"/>
                        <a:buChar char="Ø"/>
                      </a:pPr>
                      <a:r>
                        <a:rPr lang="fr-FR" sz="1400" b="0" baseline="0" dirty="0" smtClean="0">
                          <a:solidFill>
                            <a:schemeClr val="tx1"/>
                          </a:solidFill>
                        </a:rPr>
                        <a:t>Tartiner la masse à fourrer souhaitée et rouler soigneusement, mettre au frais</a:t>
                      </a:r>
                      <a:endParaRPr lang="fr-FR" sz="1400" b="1" baseline="0" dirty="0" smtClean="0">
                        <a:solidFill>
                          <a:schemeClr val="tx1"/>
                        </a:solidFill>
                      </a:endParaRPr>
                    </a:p>
                    <a:p>
                      <a:pPr marL="285750" indent="-285750" algn="l">
                        <a:buFont typeface="Wingdings" panose="05000000000000000000" pitchFamily="2" charset="2"/>
                        <a:buChar char="Ø"/>
                      </a:pP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5" name="Image 4" descr="IMG_47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407" y="5056794"/>
            <a:ext cx="2005312" cy="1186012"/>
          </a:xfrm>
          <a:prstGeom prst="rect">
            <a:avLst/>
          </a:prstGeom>
        </p:spPr>
      </p:pic>
    </p:spTree>
    <p:extLst>
      <p:ext uri="{BB962C8B-B14F-4D97-AF65-F5344CB8AC3E}">
        <p14:creationId xmlns:p14="http://schemas.microsoft.com/office/powerpoint/2010/main" val="3779651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3" y="2888705"/>
            <a:ext cx="3566160" cy="2591967"/>
          </a:xfrm>
        </p:spPr>
        <p:txBody>
          <a:bodyPr>
            <a:normAutofit/>
          </a:bodyPr>
          <a:lstStyle/>
          <a:p>
            <a:pPr marL="0" indent="0">
              <a:spcBef>
                <a:spcPts val="600"/>
              </a:spcBef>
              <a:buNone/>
            </a:pPr>
            <a:r>
              <a:rPr lang="fr-FR" sz="1800" b="1" i="1" dirty="0" smtClean="0">
                <a:solidFill>
                  <a:srgbClr val="FF0000"/>
                </a:solidFill>
              </a:rPr>
              <a:t>Variations pour 430 g d’appareil avec 50 g de farine</a:t>
            </a:r>
          </a:p>
          <a:p>
            <a:pPr>
              <a:spcBef>
                <a:spcPts val="600"/>
              </a:spcBef>
            </a:pPr>
            <a:r>
              <a:rPr lang="fr-FR" sz="1800" b="1" i="1" u="sng" dirty="0" smtClean="0"/>
              <a:t>Roulade au chocolat :</a:t>
            </a:r>
            <a:r>
              <a:rPr lang="fr-FR" sz="1800" dirty="0" smtClean="0"/>
              <a:t> remplacer 10 g de farine fleur par 10 g de poudre de cacao</a:t>
            </a:r>
          </a:p>
          <a:p>
            <a:pPr>
              <a:spcBef>
                <a:spcPts val="600"/>
              </a:spcBef>
            </a:pPr>
            <a:r>
              <a:rPr lang="fr-FR" sz="1800" b="1" i="1" u="sng" dirty="0" smtClean="0"/>
              <a:t>Roulade aux noix :</a:t>
            </a:r>
            <a:r>
              <a:rPr lang="fr-FR" sz="1800" dirty="0" smtClean="0"/>
              <a:t> remplacer 10 g de farine fleur par 30 g de noix finement moulues</a:t>
            </a:r>
          </a:p>
          <a:p>
            <a:pPr>
              <a:spcBef>
                <a:spcPts val="600"/>
              </a:spcBef>
            </a:pPr>
            <a:endParaRPr lang="fr-FR" sz="1800" dirty="0" smtClean="0"/>
          </a:p>
          <a:p>
            <a:pPr>
              <a:spcBef>
                <a:spcPts val="800"/>
              </a:spcBef>
            </a:pPr>
            <a:endParaRPr lang="fr-FR" sz="1600" dirty="0"/>
          </a:p>
        </p:txBody>
      </p:sp>
      <p:pic>
        <p:nvPicPr>
          <p:cNvPr id="3" name="Espace réservé du contenu 2" descr="ob_c2b7d1_img-9933-biscuit-roule-girafe.JPG"/>
          <p:cNvPicPr>
            <a:picLocks noGrp="1" noChangeAspect="1"/>
          </p:cNvPicPr>
          <p:nvPr>
            <p:ph sz="half" idx="2"/>
          </p:nvPr>
        </p:nvPicPr>
        <p:blipFill>
          <a:blip r:embed="rId2">
            <a:extLst>
              <a:ext uri="{28A0092B-C50C-407E-A947-70E740481C1C}">
                <a14:useLocalDpi xmlns:a14="http://schemas.microsoft.com/office/drawing/2010/main" val="0"/>
              </a:ext>
            </a:extLst>
          </a:blip>
          <a:srcRect t="-32650" b="-32650"/>
          <a:stretch>
            <a:fillRect/>
          </a:stretch>
        </p:blipFill>
        <p:spPr/>
      </p:pic>
    </p:spTree>
    <p:extLst>
      <p:ext uri="{BB962C8B-B14F-4D97-AF65-F5344CB8AC3E}">
        <p14:creationId xmlns:p14="http://schemas.microsoft.com/office/powerpoint/2010/main" val="3891820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1" y="1762016"/>
            <a:ext cx="3566160" cy="4731506"/>
          </a:xfrm>
        </p:spPr>
        <p:txBody>
          <a:bodyPr>
            <a:normAutofit/>
          </a:bodyPr>
          <a:lstStyle/>
          <a:p>
            <a:pPr marL="0" indent="0">
              <a:spcBef>
                <a:spcPts val="600"/>
              </a:spcBef>
              <a:buNone/>
            </a:pPr>
            <a:r>
              <a:rPr lang="fr-FR" sz="1800" b="1" i="1" dirty="0" smtClean="0">
                <a:solidFill>
                  <a:srgbClr val="FF0000"/>
                </a:solidFill>
              </a:rPr>
              <a:t>Conseils</a:t>
            </a:r>
          </a:p>
          <a:p>
            <a:pPr>
              <a:spcBef>
                <a:spcPts val="600"/>
              </a:spcBef>
            </a:pPr>
            <a:r>
              <a:rPr lang="fr-FR" sz="1800" dirty="0" smtClean="0"/>
              <a:t>Les </a:t>
            </a:r>
            <a:r>
              <a:rPr lang="fr-FR" sz="1800" b="1" dirty="0" smtClean="0"/>
              <a:t>mêmes</a:t>
            </a:r>
            <a:r>
              <a:rPr lang="fr-FR" sz="1800" dirty="0" smtClean="0"/>
              <a:t> que pour un appareil chaud</a:t>
            </a:r>
          </a:p>
          <a:p>
            <a:pPr>
              <a:spcBef>
                <a:spcPts val="600"/>
              </a:spcBef>
            </a:pPr>
            <a:r>
              <a:rPr lang="fr-FR" sz="1800" dirty="0" smtClean="0"/>
              <a:t>Au moment du </a:t>
            </a:r>
            <a:r>
              <a:rPr lang="fr-FR" sz="1800" b="1" dirty="0" smtClean="0"/>
              <a:t>fourrage,</a:t>
            </a:r>
            <a:r>
              <a:rPr lang="fr-FR" sz="1800" dirty="0" smtClean="0"/>
              <a:t> ne </a:t>
            </a:r>
            <a:r>
              <a:rPr lang="fr-FR" sz="1800" b="1" dirty="0" smtClean="0"/>
              <a:t>remplir</a:t>
            </a:r>
            <a:r>
              <a:rPr lang="fr-FR" sz="1800" dirty="0" smtClean="0"/>
              <a:t> que les </a:t>
            </a:r>
            <a:r>
              <a:rPr lang="fr-FR" sz="1800" b="1" dirty="0" smtClean="0"/>
              <a:t>pores</a:t>
            </a:r>
            <a:r>
              <a:rPr lang="fr-FR" sz="1800" dirty="0" smtClean="0"/>
              <a:t> du biscuit avec la marmelade, sans quoi la roulade coule au moment de la couper</a:t>
            </a:r>
          </a:p>
          <a:p>
            <a:pPr>
              <a:spcBef>
                <a:spcPts val="600"/>
              </a:spcBef>
            </a:pPr>
            <a:r>
              <a:rPr lang="fr-FR" sz="1800" dirty="0" smtClean="0"/>
              <a:t>Selon le fourrage, </a:t>
            </a:r>
            <a:r>
              <a:rPr lang="fr-FR" sz="1800" b="1" dirty="0" smtClean="0"/>
              <a:t>congeler</a:t>
            </a:r>
            <a:r>
              <a:rPr lang="fr-FR" sz="1800" dirty="0" smtClean="0"/>
              <a:t> la roulade afin de mieux garder la </a:t>
            </a:r>
            <a:r>
              <a:rPr lang="fr-FR" sz="1800" b="1" dirty="0" smtClean="0"/>
              <a:t>forme</a:t>
            </a:r>
            <a:r>
              <a:rPr lang="fr-FR" sz="1800" dirty="0" smtClean="0"/>
              <a:t> au moment de la couper</a:t>
            </a:r>
          </a:p>
          <a:p>
            <a:pPr>
              <a:spcBef>
                <a:spcPts val="600"/>
              </a:spcBef>
            </a:pPr>
            <a:r>
              <a:rPr lang="fr-FR" sz="1800" dirty="0" smtClean="0"/>
              <a:t>Les </a:t>
            </a:r>
            <a:r>
              <a:rPr lang="fr-FR" sz="1800" b="1" dirty="0" smtClean="0"/>
              <a:t>toiles pâtissières </a:t>
            </a:r>
            <a:r>
              <a:rPr lang="fr-FR" sz="1800" b="1" dirty="0" err="1" smtClean="0"/>
              <a:t>Silpat</a:t>
            </a:r>
            <a:r>
              <a:rPr lang="fr-FR" sz="1800" b="1" dirty="0" smtClean="0"/>
              <a:t> </a:t>
            </a:r>
            <a:r>
              <a:rPr lang="fr-FR" sz="1800" dirty="0" smtClean="0"/>
              <a:t>conviennent particulièrement bien pour étaler l’appareil</a:t>
            </a:r>
          </a:p>
          <a:p>
            <a:pPr>
              <a:spcBef>
                <a:spcPts val="600"/>
              </a:spcBef>
            </a:pPr>
            <a:endParaRPr lang="fr-FR" sz="1800" dirty="0" smtClean="0"/>
          </a:p>
          <a:p>
            <a:pPr>
              <a:spcBef>
                <a:spcPts val="800"/>
              </a:spcBef>
            </a:pPr>
            <a:endParaRPr lang="fr-FR" sz="1600" dirty="0"/>
          </a:p>
        </p:txBody>
      </p:sp>
      <p:pic>
        <p:nvPicPr>
          <p:cNvPr id="3" name="Espace réservé du contenu 2" descr="genoise-apres-cuisson.jpg"/>
          <p:cNvPicPr>
            <a:picLocks noGrp="1" noChangeAspect="1"/>
          </p:cNvPicPr>
          <p:nvPr>
            <p:ph sz="half" idx="2"/>
          </p:nvPr>
        </p:nvPicPr>
        <p:blipFill>
          <a:blip r:embed="rId2">
            <a:extLst>
              <a:ext uri="{28A0092B-C50C-407E-A947-70E740481C1C}">
                <a14:useLocalDpi xmlns:a14="http://schemas.microsoft.com/office/drawing/2010/main" val="0"/>
              </a:ext>
            </a:extLst>
          </a:blip>
          <a:srcRect t="-47462" b="-47462"/>
          <a:stretch>
            <a:fillRect/>
          </a:stretch>
        </p:blipFill>
        <p:spPr/>
      </p:pic>
    </p:spTree>
    <p:extLst>
      <p:ext uri="{BB962C8B-B14F-4D97-AF65-F5344CB8AC3E}">
        <p14:creationId xmlns:p14="http://schemas.microsoft.com/office/powerpoint/2010/main" val="1631160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1" y="1762016"/>
            <a:ext cx="3566160" cy="4731506"/>
          </a:xfrm>
        </p:spPr>
        <p:txBody>
          <a:bodyPr>
            <a:normAutofit/>
          </a:bodyPr>
          <a:lstStyle/>
          <a:p>
            <a:pPr marL="0" indent="0">
              <a:spcBef>
                <a:spcPts val="600"/>
              </a:spcBef>
              <a:buNone/>
            </a:pPr>
            <a:r>
              <a:rPr lang="fr-FR" sz="1800" b="1" i="1" dirty="0" smtClean="0">
                <a:solidFill>
                  <a:srgbClr val="FF0000"/>
                </a:solidFill>
              </a:rPr>
              <a:t>Sources d’erreur</a:t>
            </a:r>
          </a:p>
          <a:p>
            <a:pPr>
              <a:spcBef>
                <a:spcPts val="600"/>
              </a:spcBef>
            </a:pPr>
            <a:r>
              <a:rPr lang="fr-FR" sz="1800" b="1" i="1" u="sng" dirty="0" smtClean="0"/>
              <a:t>Flocons de blancs d’œufs en neige dans l’appareil :</a:t>
            </a:r>
            <a:r>
              <a:rPr lang="fr-FR" sz="1800" dirty="0" smtClean="0"/>
              <a:t> blancs d’œufs en neige trop « floconneuse », battus sans adjonction de sucre, insuffisamment mélangés</a:t>
            </a:r>
          </a:p>
          <a:p>
            <a:pPr>
              <a:spcBef>
                <a:spcPts val="600"/>
              </a:spcBef>
            </a:pPr>
            <a:r>
              <a:rPr lang="fr-FR" sz="1800" b="1" i="1" u="sng" dirty="0" smtClean="0"/>
              <a:t>La roulade ne se laisse pas bien enrouler :</a:t>
            </a:r>
            <a:r>
              <a:rPr lang="fr-FR" sz="1800" dirty="0" smtClean="0"/>
              <a:t> part de farine trop élevée dans l’appareil, appareil mélangé trop longtemps, trop fortement travaillé, étalé de manière irrégulière (trop fin par endroits, desséché), four pas assez chaud, laissé refroidir sur la plaque chaude</a:t>
            </a:r>
          </a:p>
          <a:p>
            <a:pPr>
              <a:spcBef>
                <a:spcPts val="600"/>
              </a:spcBef>
            </a:pPr>
            <a:endParaRPr lang="fr-FR" sz="1800" dirty="0" smtClean="0"/>
          </a:p>
          <a:p>
            <a:pPr>
              <a:spcBef>
                <a:spcPts val="800"/>
              </a:spcBef>
            </a:pPr>
            <a:endParaRPr lang="fr-FR" sz="1600" dirty="0"/>
          </a:p>
        </p:txBody>
      </p:sp>
      <p:pic>
        <p:nvPicPr>
          <p:cNvPr id="6" name="Espace réservé du contenu 2" descr="erreur-suite-a-une-rupture.jpg"/>
          <p:cNvPicPr>
            <a:picLocks noGrp="1" noChangeAspect="1"/>
          </p:cNvPicPr>
          <p:nvPr>
            <p:ph sz="half" idx="2"/>
          </p:nvPr>
        </p:nvPicPr>
        <p:blipFill>
          <a:blip r:embed="rId2">
            <a:extLst>
              <a:ext uri="{28A0092B-C50C-407E-A947-70E740481C1C}">
                <a14:useLocalDpi xmlns:a14="http://schemas.microsoft.com/office/drawing/2010/main" val="0"/>
              </a:ext>
            </a:extLst>
          </a:blip>
          <a:srcRect t="-9140" b="-9140"/>
          <a:stretch>
            <a:fillRect/>
          </a:stretch>
        </p:blipFill>
        <p:spPr/>
      </p:pic>
    </p:spTree>
    <p:extLst>
      <p:ext uri="{BB962C8B-B14F-4D97-AF65-F5344CB8AC3E}">
        <p14:creationId xmlns:p14="http://schemas.microsoft.com/office/powerpoint/2010/main" val="298278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1" y="1762016"/>
            <a:ext cx="3566160" cy="4731506"/>
          </a:xfrm>
        </p:spPr>
        <p:txBody>
          <a:bodyPr>
            <a:normAutofit fontScale="85000" lnSpcReduction="20000"/>
          </a:bodyPr>
          <a:lstStyle/>
          <a:p>
            <a:pPr marL="0" indent="0">
              <a:spcBef>
                <a:spcPts val="600"/>
              </a:spcBef>
              <a:buNone/>
            </a:pPr>
            <a:r>
              <a:rPr lang="fr-FR" sz="1800" b="1" i="1" dirty="0" smtClean="0">
                <a:solidFill>
                  <a:srgbClr val="FF0000"/>
                </a:solidFill>
              </a:rPr>
              <a:t>Fourrer correctement un biscuit à rouler</a:t>
            </a:r>
          </a:p>
          <a:p>
            <a:pPr>
              <a:spcBef>
                <a:spcPts val="600"/>
              </a:spcBef>
            </a:pPr>
            <a:r>
              <a:rPr lang="fr-FR" sz="1800" b="1" dirty="0" smtClean="0"/>
              <a:t>Couper</a:t>
            </a:r>
            <a:r>
              <a:rPr lang="fr-FR" sz="1800" dirty="0" smtClean="0"/>
              <a:t> le bord desséché du biscuit</a:t>
            </a:r>
          </a:p>
          <a:p>
            <a:pPr>
              <a:spcBef>
                <a:spcPts val="600"/>
              </a:spcBef>
            </a:pPr>
            <a:r>
              <a:rPr lang="fr-FR" sz="1800" b="1" dirty="0" smtClean="0"/>
              <a:t>Tartiner</a:t>
            </a:r>
            <a:r>
              <a:rPr lang="fr-FR" sz="1800" dirty="0" smtClean="0"/>
              <a:t> régulièrement la crème ou la marmelade sur le biscuit à rouler</a:t>
            </a:r>
          </a:p>
          <a:p>
            <a:pPr>
              <a:spcBef>
                <a:spcPts val="600"/>
              </a:spcBef>
            </a:pPr>
            <a:r>
              <a:rPr lang="fr-FR" sz="1800" b="1" dirty="0" smtClean="0"/>
              <a:t>Rouler</a:t>
            </a:r>
            <a:r>
              <a:rPr lang="fr-FR" sz="1800" dirty="0" smtClean="0"/>
              <a:t> à l’aide du papier</a:t>
            </a:r>
          </a:p>
          <a:p>
            <a:pPr>
              <a:spcBef>
                <a:spcPts val="600"/>
              </a:spcBef>
            </a:pPr>
            <a:r>
              <a:rPr lang="fr-FR" sz="1800" b="1" dirty="0" smtClean="0"/>
              <a:t>Rouler </a:t>
            </a:r>
            <a:r>
              <a:rPr lang="fr-FR" sz="1800" dirty="0" smtClean="0"/>
              <a:t>le biscuit serré</a:t>
            </a:r>
          </a:p>
          <a:p>
            <a:pPr>
              <a:spcBef>
                <a:spcPts val="600"/>
              </a:spcBef>
            </a:pPr>
            <a:r>
              <a:rPr lang="fr-FR" sz="1800" b="1" dirty="0" smtClean="0"/>
              <a:t>Lisser </a:t>
            </a:r>
            <a:r>
              <a:rPr lang="fr-FR" sz="1800" dirty="0" smtClean="0"/>
              <a:t>la surface (si enduit d’une crème) ou saupoudrer de sucre glace</a:t>
            </a:r>
          </a:p>
          <a:p>
            <a:pPr marL="0" indent="0">
              <a:spcBef>
                <a:spcPts val="600"/>
              </a:spcBef>
              <a:buNone/>
            </a:pPr>
            <a:r>
              <a:rPr lang="fr-FR" sz="1800" b="1" i="1" dirty="0" smtClean="0">
                <a:solidFill>
                  <a:srgbClr val="FF0000"/>
                </a:solidFill>
              </a:rPr>
              <a:t>Conseils</a:t>
            </a:r>
            <a:endParaRPr lang="fr-FR" sz="1800" b="1" i="1" dirty="0">
              <a:solidFill>
                <a:srgbClr val="FF0000"/>
              </a:solidFill>
            </a:endParaRPr>
          </a:p>
          <a:p>
            <a:pPr>
              <a:spcBef>
                <a:spcPts val="600"/>
              </a:spcBef>
            </a:pPr>
            <a:r>
              <a:rPr lang="fr-FR" sz="1800" dirty="0" smtClean="0"/>
              <a:t>Un biscuit à rouler </a:t>
            </a:r>
            <a:r>
              <a:rPr lang="fr-FR" sz="1800" b="1" dirty="0" smtClean="0"/>
              <a:t>sec</a:t>
            </a:r>
            <a:r>
              <a:rPr lang="fr-FR" sz="1800" dirty="0" smtClean="0"/>
              <a:t> peut être récupéré si on le place brièvement sur une plaque chaude recouverte de papier cuisson humide</a:t>
            </a:r>
          </a:p>
          <a:p>
            <a:pPr>
              <a:spcBef>
                <a:spcPts val="600"/>
              </a:spcBef>
            </a:pPr>
            <a:r>
              <a:rPr lang="fr-FR" sz="1800" b="1" dirty="0" smtClean="0"/>
              <a:t>Retourner </a:t>
            </a:r>
            <a:r>
              <a:rPr lang="fr-FR" sz="1800" dirty="0" smtClean="0"/>
              <a:t>le biscuit à rouler sur un papier saupoudré de sucre pour le fourrer</a:t>
            </a:r>
          </a:p>
          <a:p>
            <a:pPr>
              <a:spcBef>
                <a:spcPts val="600"/>
              </a:spcBef>
            </a:pPr>
            <a:r>
              <a:rPr lang="fr-FR" sz="1800" dirty="0" smtClean="0"/>
              <a:t>Pour </a:t>
            </a:r>
            <a:r>
              <a:rPr lang="fr-FR" sz="1800" b="1" dirty="0" smtClean="0"/>
              <a:t>fourrer</a:t>
            </a:r>
            <a:r>
              <a:rPr lang="fr-FR" sz="1800" dirty="0" smtClean="0"/>
              <a:t>, utiliser une crème qui prenne suffisamment</a:t>
            </a:r>
          </a:p>
          <a:p>
            <a:pPr>
              <a:spcBef>
                <a:spcPts val="600"/>
              </a:spcBef>
            </a:pPr>
            <a:r>
              <a:rPr lang="fr-FR" sz="1800" b="1" dirty="0" smtClean="0"/>
              <a:t>Humecter</a:t>
            </a:r>
            <a:r>
              <a:rPr lang="fr-FR" sz="1800" dirty="0" smtClean="0"/>
              <a:t> le couteau pour couper le biscuit roulé, et nettoyer la lame après chaque tranche</a:t>
            </a:r>
            <a:endParaRPr lang="fr-FR" sz="1800" dirty="0"/>
          </a:p>
          <a:p>
            <a:pPr>
              <a:spcBef>
                <a:spcPts val="600"/>
              </a:spcBef>
            </a:pPr>
            <a:endParaRPr lang="fr-FR" sz="1800" dirty="0" smtClean="0"/>
          </a:p>
          <a:p>
            <a:pPr>
              <a:spcBef>
                <a:spcPts val="600"/>
              </a:spcBef>
            </a:pPr>
            <a:endParaRPr lang="fr-FR" sz="1800" dirty="0" smtClean="0"/>
          </a:p>
          <a:p>
            <a:pPr>
              <a:spcBef>
                <a:spcPts val="800"/>
              </a:spcBef>
            </a:pPr>
            <a:endParaRPr lang="fr-FR" sz="1600" dirty="0"/>
          </a:p>
        </p:txBody>
      </p:sp>
      <p:pic>
        <p:nvPicPr>
          <p:cNvPr id="3" name="Espace réservé du contenu 2" descr="96811219.jpg"/>
          <p:cNvPicPr>
            <a:picLocks noGrp="1" noChangeAspect="1"/>
          </p:cNvPicPr>
          <p:nvPr>
            <p:ph sz="half" idx="2"/>
          </p:nvPr>
        </p:nvPicPr>
        <p:blipFill>
          <a:blip r:embed="rId2">
            <a:extLst>
              <a:ext uri="{28A0092B-C50C-407E-A947-70E740481C1C}">
                <a14:useLocalDpi xmlns:a14="http://schemas.microsoft.com/office/drawing/2010/main" val="0"/>
              </a:ext>
            </a:extLst>
          </a:blip>
          <a:srcRect l="-18143" r="-18143"/>
          <a:stretch>
            <a:fillRect/>
          </a:stretch>
        </p:blipFill>
        <p:spPr/>
      </p:pic>
    </p:spTree>
    <p:extLst>
      <p:ext uri="{BB962C8B-B14F-4D97-AF65-F5344CB8AC3E}">
        <p14:creationId xmlns:p14="http://schemas.microsoft.com/office/powerpoint/2010/main" val="4205044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Elaboration </a:t>
            </a:r>
            <a:r>
              <a:rPr lang="fr-FR" b="1" dirty="0" smtClean="0"/>
              <a:t>de pèlerines (appareil froid)	</a:t>
            </a:r>
            <a:endParaRPr lang="fr-FR" b="1"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066668807"/>
              </p:ext>
            </p:extLst>
          </p:nvPr>
        </p:nvGraphicFramePr>
        <p:xfrm>
          <a:off x="511678" y="2151224"/>
          <a:ext cx="8126295" cy="2590800"/>
        </p:xfrm>
        <a:graphic>
          <a:graphicData uri="http://schemas.openxmlformats.org/drawingml/2006/table">
            <a:tbl>
              <a:tblPr firstRow="1" bandRow="1">
                <a:tableStyleId>{2D5ABB26-0587-4C30-8999-92F81FD0307C}</a:tableStyleId>
              </a:tblPr>
              <a:tblGrid>
                <a:gridCol w="1811858"/>
                <a:gridCol w="6314437"/>
              </a:tblGrid>
              <a:tr h="500791">
                <a:tc>
                  <a:txBody>
                    <a:bodyPr/>
                    <a:lstStyle/>
                    <a:p>
                      <a:pPr algn="ctr"/>
                      <a:r>
                        <a:rPr lang="fr-FR" sz="1600" b="1" dirty="0" smtClean="0"/>
                        <a:t>Sortes d’appareils à biscuit</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lang="fr-FR" sz="1600" b="1" dirty="0" smtClean="0"/>
                        <a:t>Activités de base</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1088001">
                <a:tc>
                  <a:txBody>
                    <a:bodyPr/>
                    <a:lstStyle/>
                    <a:p>
                      <a:pPr algn="l"/>
                      <a:r>
                        <a:rPr lang="fr-FR" sz="1400" b="1" dirty="0" smtClean="0">
                          <a:solidFill>
                            <a:srgbClr val="FF0000"/>
                          </a:solidFill>
                        </a:rPr>
                        <a:t>Pèlerines (appareil froid)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Ø"/>
                      </a:pPr>
                      <a:r>
                        <a:rPr lang="fr-FR" sz="1400" b="0" dirty="0" smtClean="0">
                          <a:solidFill>
                            <a:schemeClr val="tx1"/>
                          </a:solidFill>
                        </a:rPr>
                        <a:t>Fouetter</a:t>
                      </a:r>
                      <a:r>
                        <a:rPr lang="fr-FR" sz="1400" b="0" baseline="0" dirty="0" smtClean="0">
                          <a:solidFill>
                            <a:schemeClr val="tx1"/>
                          </a:solidFill>
                        </a:rPr>
                        <a:t> le jaune d’œuf et le sucre en mousse</a:t>
                      </a:r>
                    </a:p>
                    <a:p>
                      <a:pPr marL="285750" indent="-285750" algn="l">
                        <a:buFont typeface="Wingdings" panose="05000000000000000000" pitchFamily="2" charset="2"/>
                        <a:buChar char="Ø"/>
                      </a:pPr>
                      <a:r>
                        <a:rPr lang="fr-FR" sz="1400" b="0" baseline="0" dirty="0" smtClean="0">
                          <a:solidFill>
                            <a:schemeClr val="tx1"/>
                          </a:solidFill>
                        </a:rPr>
                        <a:t>Monter le blanc d’œuf en neige avec du sucre</a:t>
                      </a:r>
                    </a:p>
                    <a:p>
                      <a:pPr marL="285750" indent="-285750" algn="l">
                        <a:buFont typeface="Wingdings" panose="05000000000000000000" pitchFamily="2" charset="2"/>
                        <a:buChar char="Ø"/>
                      </a:pPr>
                      <a:r>
                        <a:rPr lang="fr-FR" sz="1400" b="0" baseline="0" dirty="0" smtClean="0">
                          <a:solidFill>
                            <a:schemeClr val="tx1"/>
                          </a:solidFill>
                        </a:rPr>
                        <a:t>Incorporer 1/3 du blanc d’œuf en neige dans le mélange mousseux de jaune d’œuf</a:t>
                      </a:r>
                    </a:p>
                    <a:p>
                      <a:pPr marL="285750" indent="-285750" algn="l">
                        <a:buFont typeface="Wingdings" panose="05000000000000000000" pitchFamily="2" charset="2"/>
                        <a:buChar char="Ø"/>
                      </a:pPr>
                      <a:r>
                        <a:rPr lang="fr-FR" sz="1400" b="0" baseline="0" dirty="0" smtClean="0">
                          <a:solidFill>
                            <a:schemeClr val="tx1"/>
                          </a:solidFill>
                        </a:rPr>
                        <a:t>Incorporer la farine fleur, l’amidon et le reste du blanc d’œuf en neige à l’appareil</a:t>
                      </a:r>
                    </a:p>
                    <a:p>
                      <a:pPr marL="285750" indent="-285750" algn="l">
                        <a:buFont typeface="Wingdings" panose="05000000000000000000" pitchFamily="2" charset="2"/>
                        <a:buChar char="Ø"/>
                      </a:pPr>
                      <a:r>
                        <a:rPr lang="fr-FR" sz="1400" b="0" baseline="0" dirty="0" smtClean="0">
                          <a:solidFill>
                            <a:schemeClr val="tx1"/>
                          </a:solidFill>
                        </a:rPr>
                        <a:t>Dresser rapidement l’appareil en forme de pèlerines avec une douille plate</a:t>
                      </a:r>
                    </a:p>
                    <a:p>
                      <a:pPr marL="285750" indent="-285750" algn="l">
                        <a:buFont typeface="Wingdings" panose="05000000000000000000" pitchFamily="2" charset="2"/>
                        <a:buChar char="Ø"/>
                      </a:pPr>
                      <a:r>
                        <a:rPr lang="fr-FR" sz="1400" b="0" baseline="0" dirty="0" smtClean="0">
                          <a:solidFill>
                            <a:schemeClr val="tx1"/>
                          </a:solidFill>
                        </a:rPr>
                        <a:t>Saupoudrer de sucre et enfourner immédiatement</a:t>
                      </a:r>
                    </a:p>
                    <a:p>
                      <a:pPr marL="285750" indent="-285750" algn="l">
                        <a:buFont typeface="Wingdings" panose="05000000000000000000" pitchFamily="2" charset="2"/>
                        <a:buChar char="Ø"/>
                      </a:pPr>
                      <a:r>
                        <a:rPr lang="fr-FR" sz="1400" b="0" baseline="0" dirty="0" smtClean="0">
                          <a:solidFill>
                            <a:schemeClr val="tx1"/>
                          </a:solidFill>
                        </a:rPr>
                        <a:t>Laisser refroidir sur la </a:t>
                      </a:r>
                      <a:r>
                        <a:rPr lang="fr-FR" sz="1400" b="0" baseline="0" smtClean="0">
                          <a:solidFill>
                            <a:schemeClr val="tx1"/>
                          </a:solidFill>
                        </a:rPr>
                        <a:t>plaque chaude</a:t>
                      </a: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5" name="Image 4" descr="IMG_47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928" y="5030874"/>
            <a:ext cx="2005212" cy="1183288"/>
          </a:xfrm>
          <a:prstGeom prst="rect">
            <a:avLst/>
          </a:prstGeom>
        </p:spPr>
      </p:pic>
    </p:spTree>
    <p:extLst>
      <p:ext uri="{BB962C8B-B14F-4D97-AF65-F5344CB8AC3E}">
        <p14:creationId xmlns:p14="http://schemas.microsoft.com/office/powerpoint/2010/main" val="2297190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3" y="2860060"/>
            <a:ext cx="3566160" cy="2315069"/>
          </a:xfrm>
        </p:spPr>
        <p:txBody>
          <a:bodyPr>
            <a:normAutofit/>
          </a:bodyPr>
          <a:lstStyle/>
          <a:p>
            <a:pPr marL="0" indent="0">
              <a:spcBef>
                <a:spcPts val="600"/>
              </a:spcBef>
              <a:buNone/>
            </a:pPr>
            <a:r>
              <a:rPr lang="fr-FR" sz="1800" b="1" i="1" dirty="0" smtClean="0">
                <a:solidFill>
                  <a:srgbClr val="FF0000"/>
                </a:solidFill>
              </a:rPr>
              <a:t>Conseils</a:t>
            </a:r>
          </a:p>
          <a:p>
            <a:pPr>
              <a:spcBef>
                <a:spcPts val="600"/>
              </a:spcBef>
            </a:pPr>
            <a:r>
              <a:rPr lang="fr-FR" sz="1800" dirty="0" smtClean="0"/>
              <a:t>Ne pas </a:t>
            </a:r>
            <a:r>
              <a:rPr lang="fr-FR" sz="1800" b="1" dirty="0" smtClean="0"/>
              <a:t>préparer</a:t>
            </a:r>
            <a:r>
              <a:rPr lang="fr-FR" sz="1800" dirty="0" smtClean="0"/>
              <a:t> de trop grandes quantités</a:t>
            </a:r>
          </a:p>
          <a:p>
            <a:pPr>
              <a:spcBef>
                <a:spcPts val="600"/>
              </a:spcBef>
            </a:pPr>
            <a:r>
              <a:rPr lang="fr-FR" sz="1800" dirty="0" smtClean="0"/>
              <a:t>On peut aussi </a:t>
            </a:r>
            <a:r>
              <a:rPr lang="fr-FR" sz="1800" b="1" dirty="0" smtClean="0"/>
              <a:t>saupoudrer</a:t>
            </a:r>
            <a:r>
              <a:rPr lang="fr-FR" sz="1800" dirty="0" smtClean="0"/>
              <a:t> l’appareil de sucre glace</a:t>
            </a:r>
          </a:p>
          <a:p>
            <a:pPr>
              <a:spcBef>
                <a:spcPts val="600"/>
              </a:spcBef>
            </a:pPr>
            <a:r>
              <a:rPr lang="fr-FR" sz="1800" b="1" dirty="0" smtClean="0"/>
              <a:t>Conserver</a:t>
            </a:r>
            <a:r>
              <a:rPr lang="fr-FR" sz="1800" dirty="0" smtClean="0"/>
              <a:t> dans des récipients hermétiques</a:t>
            </a:r>
          </a:p>
          <a:p>
            <a:pPr>
              <a:spcBef>
                <a:spcPts val="600"/>
              </a:spcBef>
            </a:pPr>
            <a:endParaRPr lang="fr-FR" sz="1800" dirty="0" smtClean="0"/>
          </a:p>
          <a:p>
            <a:pPr>
              <a:spcBef>
                <a:spcPts val="800"/>
              </a:spcBef>
            </a:pPr>
            <a:endParaRPr lang="fr-FR" sz="1600" dirty="0"/>
          </a:p>
        </p:txBody>
      </p:sp>
      <p:pic>
        <p:nvPicPr>
          <p:cNvPr id="3" name="Espace réservé du contenu 2" descr="125468.JPG"/>
          <p:cNvPicPr>
            <a:picLocks noGrp="1" noChangeAspect="1"/>
          </p:cNvPicPr>
          <p:nvPr>
            <p:ph sz="half" idx="2"/>
          </p:nvPr>
        </p:nvPicPr>
        <p:blipFill>
          <a:blip r:embed="rId2">
            <a:extLst>
              <a:ext uri="{28A0092B-C50C-407E-A947-70E740481C1C}">
                <a14:useLocalDpi xmlns:a14="http://schemas.microsoft.com/office/drawing/2010/main" val="0"/>
              </a:ext>
            </a:extLst>
          </a:blip>
          <a:srcRect t="-50120" b="-50120"/>
          <a:stretch>
            <a:fillRect/>
          </a:stretch>
        </p:blipFill>
        <p:spPr/>
      </p:pic>
    </p:spTree>
    <p:extLst>
      <p:ext uri="{BB962C8B-B14F-4D97-AF65-F5344CB8AC3E}">
        <p14:creationId xmlns:p14="http://schemas.microsoft.com/office/powerpoint/2010/main" val="1085162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t>Appareils à biscuit</a:t>
            </a:r>
            <a:endParaRPr lang="fr-FR" b="1" dirty="0"/>
          </a:p>
        </p:txBody>
      </p:sp>
      <p:sp>
        <p:nvSpPr>
          <p:cNvPr id="5" name="Espace réservé du contenu 4"/>
          <p:cNvSpPr>
            <a:spLocks noGrp="1"/>
          </p:cNvSpPr>
          <p:nvPr>
            <p:ph sz="half" idx="1"/>
          </p:nvPr>
        </p:nvSpPr>
        <p:spPr>
          <a:xfrm>
            <a:off x="900111" y="2005648"/>
            <a:ext cx="3566160" cy="4126131"/>
          </a:xfrm>
        </p:spPr>
        <p:txBody>
          <a:bodyPr>
            <a:normAutofit fontScale="77500" lnSpcReduction="20000"/>
          </a:bodyPr>
          <a:lstStyle/>
          <a:p>
            <a:pPr>
              <a:spcBef>
                <a:spcPts val="600"/>
              </a:spcBef>
            </a:pPr>
            <a:r>
              <a:rPr lang="fr-FR" sz="1800" dirty="0" smtClean="0"/>
              <a:t>Ces appareils </a:t>
            </a:r>
            <a:r>
              <a:rPr lang="fr-FR" sz="1800" b="1" dirty="0" smtClean="0"/>
              <a:t>aérés </a:t>
            </a:r>
            <a:r>
              <a:rPr lang="fr-FR" sz="1800" dirty="0" smtClean="0"/>
              <a:t>sont composés d’</a:t>
            </a:r>
            <a:r>
              <a:rPr lang="fr-FR" sz="1800" b="1" dirty="0" smtClean="0"/>
              <a:t>œufs</a:t>
            </a:r>
            <a:r>
              <a:rPr lang="fr-FR" sz="1800" dirty="0" smtClean="0"/>
              <a:t>, de </a:t>
            </a:r>
            <a:r>
              <a:rPr lang="fr-FR" sz="1800" b="1" dirty="0" smtClean="0"/>
              <a:t>sucre</a:t>
            </a:r>
            <a:r>
              <a:rPr lang="fr-FR" sz="1800" dirty="0" smtClean="0"/>
              <a:t> et de </a:t>
            </a:r>
            <a:r>
              <a:rPr lang="fr-FR" sz="1800" b="1" dirty="0" smtClean="0"/>
              <a:t>farine</a:t>
            </a:r>
          </a:p>
          <a:p>
            <a:pPr>
              <a:spcBef>
                <a:spcPts val="600"/>
              </a:spcBef>
            </a:pPr>
            <a:r>
              <a:rPr lang="fr-FR" sz="1800" dirty="0" smtClean="0"/>
              <a:t>On peut </a:t>
            </a:r>
            <a:r>
              <a:rPr lang="fr-FR" sz="1800" b="1" dirty="0" smtClean="0"/>
              <a:t>varier</a:t>
            </a:r>
            <a:r>
              <a:rPr lang="fr-FR" sz="1800" dirty="0" smtClean="0"/>
              <a:t> la composition de ces 3 composants de base et la technique pour « monter » l’appareil, de sorte qu’il en résulte des gâteaux différents</a:t>
            </a:r>
          </a:p>
          <a:p>
            <a:pPr>
              <a:spcBef>
                <a:spcPts val="600"/>
              </a:spcBef>
            </a:pPr>
            <a:r>
              <a:rPr lang="fr-FR" sz="1800" dirty="0" smtClean="0"/>
              <a:t>Lorsqu’on fait </a:t>
            </a:r>
            <a:r>
              <a:rPr lang="fr-FR" sz="1800" b="1" dirty="0" smtClean="0"/>
              <a:t>mousser</a:t>
            </a:r>
            <a:r>
              <a:rPr lang="fr-FR" sz="1800" dirty="0" smtClean="0"/>
              <a:t> le mélange œufs/sucre, on introduit de grandes quantités d’</a:t>
            </a:r>
            <a:r>
              <a:rPr lang="fr-FR" sz="1800" b="1" dirty="0" smtClean="0"/>
              <a:t>air</a:t>
            </a:r>
            <a:r>
              <a:rPr lang="fr-FR" sz="1800" dirty="0" smtClean="0"/>
              <a:t> dans l’appareil, et le mélange devient léger et aéré</a:t>
            </a:r>
          </a:p>
          <a:p>
            <a:pPr>
              <a:spcBef>
                <a:spcPts val="600"/>
              </a:spcBef>
            </a:pPr>
            <a:r>
              <a:rPr lang="fr-FR" sz="1800" dirty="0" smtClean="0"/>
              <a:t>Au cours de la </a:t>
            </a:r>
            <a:r>
              <a:rPr lang="fr-FR" sz="1800" b="1" dirty="0" smtClean="0"/>
              <a:t>cuisson</a:t>
            </a:r>
            <a:r>
              <a:rPr lang="fr-FR" sz="1800" dirty="0" smtClean="0"/>
              <a:t>, les </a:t>
            </a:r>
            <a:r>
              <a:rPr lang="fr-FR" sz="1800" b="1" dirty="0" smtClean="0"/>
              <a:t>bulles d’air </a:t>
            </a:r>
            <a:r>
              <a:rPr lang="fr-FR" sz="1800" dirty="0" smtClean="0"/>
              <a:t>qui gonflent à la chaleur permettent, avec la vapeur produite, au biscuit de monter encore dans le four</a:t>
            </a:r>
          </a:p>
          <a:p>
            <a:pPr>
              <a:spcBef>
                <a:spcPts val="600"/>
              </a:spcBef>
            </a:pPr>
            <a:r>
              <a:rPr lang="fr-FR" sz="1800" dirty="0" smtClean="0"/>
              <a:t>D’ici à ce que les </a:t>
            </a:r>
            <a:r>
              <a:rPr lang="fr-FR" sz="1800" b="1" dirty="0" smtClean="0"/>
              <a:t>protéines</a:t>
            </a:r>
            <a:r>
              <a:rPr lang="fr-FR" sz="1800" dirty="0" smtClean="0"/>
              <a:t>, le sucre et la farine aient formé, sous l’effet de la chaleur, une </a:t>
            </a:r>
            <a:r>
              <a:rPr lang="fr-FR" sz="1800" b="1" dirty="0" smtClean="0"/>
              <a:t>charpente</a:t>
            </a:r>
            <a:r>
              <a:rPr lang="fr-FR" sz="1800" dirty="0" smtClean="0"/>
              <a:t> suffisamment forte pour éviter que le biscuit retombe, il faut absolument éviter toute secousse</a:t>
            </a:r>
          </a:p>
          <a:p>
            <a:pPr>
              <a:spcBef>
                <a:spcPts val="600"/>
              </a:spcBef>
            </a:pPr>
            <a:r>
              <a:rPr lang="fr-FR" sz="1800" dirty="0" smtClean="0"/>
              <a:t>Le </a:t>
            </a:r>
            <a:r>
              <a:rPr lang="fr-FR" sz="1800" b="1" dirty="0" smtClean="0"/>
              <a:t>four</a:t>
            </a:r>
            <a:r>
              <a:rPr lang="fr-FR" sz="1800" dirty="0" smtClean="0"/>
              <a:t> ne doit pas être trop chaud et le tirage doit rester ouvert</a:t>
            </a:r>
          </a:p>
          <a:p>
            <a:pPr>
              <a:spcBef>
                <a:spcPts val="800"/>
              </a:spcBef>
            </a:pPr>
            <a:endParaRPr lang="fr-FR" sz="1600" dirty="0"/>
          </a:p>
        </p:txBody>
      </p:sp>
      <p:pic>
        <p:nvPicPr>
          <p:cNvPr id="3" name="Espace réservé du contenu 2" descr="preparation-de-gateau.jpg"/>
          <p:cNvPicPr>
            <a:picLocks noGrp="1" noChangeAspect="1"/>
          </p:cNvPicPr>
          <p:nvPr>
            <p:ph sz="half" idx="2"/>
          </p:nvPr>
        </p:nvPicPr>
        <p:blipFill>
          <a:blip r:embed="rId2">
            <a:extLst>
              <a:ext uri="{28A0092B-C50C-407E-A947-70E740481C1C}">
                <a14:useLocalDpi xmlns:a14="http://schemas.microsoft.com/office/drawing/2010/main" val="0"/>
              </a:ext>
            </a:extLst>
          </a:blip>
          <a:srcRect t="-5066" b="-5066"/>
          <a:stretch>
            <a:fillRect/>
          </a:stretch>
        </p:blipFill>
        <p:spPr/>
      </p:pic>
    </p:spTree>
    <p:extLst>
      <p:ext uri="{BB962C8B-B14F-4D97-AF65-F5344CB8AC3E}">
        <p14:creationId xmlns:p14="http://schemas.microsoft.com/office/powerpoint/2010/main" val="2002029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Informations</a:t>
            </a:r>
            <a:endParaRPr lang="fr-FR" b="1" dirty="0"/>
          </a:p>
        </p:txBody>
      </p:sp>
      <p:sp>
        <p:nvSpPr>
          <p:cNvPr id="5" name="Espace réservé du contenu 4"/>
          <p:cNvSpPr>
            <a:spLocks noGrp="1"/>
          </p:cNvSpPr>
          <p:nvPr>
            <p:ph sz="half" idx="1"/>
          </p:nvPr>
        </p:nvSpPr>
        <p:spPr>
          <a:xfrm>
            <a:off x="900111" y="2181678"/>
            <a:ext cx="3566160" cy="3499046"/>
          </a:xfrm>
        </p:spPr>
        <p:txBody>
          <a:bodyPr>
            <a:normAutofit/>
          </a:bodyPr>
          <a:lstStyle/>
          <a:p>
            <a:pPr marL="0" indent="0">
              <a:spcBef>
                <a:spcPts val="600"/>
              </a:spcBef>
              <a:buNone/>
            </a:pPr>
            <a:r>
              <a:rPr lang="fr-FR" sz="1800" b="1" i="1" dirty="0" smtClean="0">
                <a:solidFill>
                  <a:srgbClr val="FF0000"/>
                </a:solidFill>
              </a:rPr>
              <a:t>Sources d’erreur</a:t>
            </a:r>
          </a:p>
          <a:p>
            <a:pPr>
              <a:spcBef>
                <a:spcPts val="600"/>
              </a:spcBef>
            </a:pPr>
            <a:r>
              <a:rPr lang="fr-FR" sz="1800" b="1" i="1" u="sng" dirty="0" smtClean="0"/>
              <a:t>Flocons de blancs d’œufs en surface :</a:t>
            </a:r>
            <a:r>
              <a:rPr lang="fr-FR" sz="1800" dirty="0" smtClean="0"/>
              <a:t> blancs d’œufs en neige fouettés sans sucre</a:t>
            </a:r>
            <a:endParaRPr lang="fr-FR" sz="1800" b="1" i="1" u="sng" dirty="0" smtClean="0"/>
          </a:p>
          <a:p>
            <a:pPr>
              <a:spcBef>
                <a:spcPts val="600"/>
              </a:spcBef>
            </a:pPr>
            <a:r>
              <a:rPr lang="fr-FR" sz="1800" b="1" i="1" u="sng" dirty="0" smtClean="0"/>
              <a:t>Etalement :</a:t>
            </a:r>
            <a:r>
              <a:rPr lang="fr-FR" sz="1800" dirty="0" smtClean="0"/>
              <a:t> appareil collant, mélangé trop vivement, laissé trop longtemps reposer, pris trop d’appareil</a:t>
            </a:r>
          </a:p>
          <a:p>
            <a:pPr>
              <a:spcBef>
                <a:spcPts val="600"/>
              </a:spcBef>
            </a:pPr>
            <a:r>
              <a:rPr lang="fr-FR" sz="1800" b="1" i="1" u="sng" dirty="0" smtClean="0"/>
              <a:t>Structure trop molle surface ridée :</a:t>
            </a:r>
            <a:r>
              <a:rPr lang="fr-FR" sz="1800" dirty="0" smtClean="0"/>
              <a:t> insuffisamment cuit, four trop chaud</a:t>
            </a:r>
          </a:p>
          <a:p>
            <a:pPr>
              <a:spcBef>
                <a:spcPts val="800"/>
              </a:spcBef>
            </a:pPr>
            <a:endParaRPr lang="fr-FR" sz="1600" dirty="0"/>
          </a:p>
        </p:txBody>
      </p:sp>
      <p:pic>
        <p:nvPicPr>
          <p:cNvPr id="6" name="Espace réservé du contenu 2" descr="erreur-suite-a-une-rupture.jpg"/>
          <p:cNvPicPr>
            <a:picLocks noGrp="1" noChangeAspect="1"/>
          </p:cNvPicPr>
          <p:nvPr>
            <p:ph sz="half" idx="2"/>
          </p:nvPr>
        </p:nvPicPr>
        <p:blipFill>
          <a:blip r:embed="rId2">
            <a:extLst>
              <a:ext uri="{28A0092B-C50C-407E-A947-70E740481C1C}">
                <a14:useLocalDpi xmlns:a14="http://schemas.microsoft.com/office/drawing/2010/main" val="0"/>
              </a:ext>
            </a:extLst>
          </a:blip>
          <a:srcRect t="-9140" b="-9140"/>
          <a:stretch>
            <a:fillRect/>
          </a:stretch>
        </p:blipFill>
        <p:spPr/>
      </p:pic>
    </p:spTree>
    <p:extLst>
      <p:ext uri="{BB962C8B-B14F-4D97-AF65-F5344CB8AC3E}">
        <p14:creationId xmlns:p14="http://schemas.microsoft.com/office/powerpoint/2010/main" val="658023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Appareils à biscuit</a:t>
            </a:r>
          </a:p>
        </p:txBody>
      </p:sp>
      <p:sp>
        <p:nvSpPr>
          <p:cNvPr id="5" name="Espace réservé du contenu 4"/>
          <p:cNvSpPr>
            <a:spLocks noGrp="1"/>
          </p:cNvSpPr>
          <p:nvPr>
            <p:ph sz="half" idx="1"/>
          </p:nvPr>
        </p:nvSpPr>
        <p:spPr>
          <a:xfrm>
            <a:off x="900111" y="2005648"/>
            <a:ext cx="3566160" cy="4126131"/>
          </a:xfrm>
        </p:spPr>
        <p:txBody>
          <a:bodyPr>
            <a:normAutofit lnSpcReduction="10000"/>
          </a:bodyPr>
          <a:lstStyle/>
          <a:p>
            <a:pPr marL="0" indent="0">
              <a:spcBef>
                <a:spcPts val="600"/>
              </a:spcBef>
              <a:buNone/>
            </a:pPr>
            <a:r>
              <a:rPr lang="fr-FR" sz="1800" b="1" i="1" dirty="0" smtClean="0">
                <a:solidFill>
                  <a:srgbClr val="FF0000"/>
                </a:solidFill>
              </a:rPr>
              <a:t>Conseils	</a:t>
            </a:r>
          </a:p>
          <a:p>
            <a:pPr>
              <a:spcBef>
                <a:spcPts val="600"/>
              </a:spcBef>
            </a:pPr>
            <a:r>
              <a:rPr lang="fr-FR" sz="1800" dirty="0" smtClean="0"/>
              <a:t>Le </a:t>
            </a:r>
            <a:r>
              <a:rPr lang="fr-FR" sz="1800" b="1" dirty="0" smtClean="0"/>
              <a:t>blanc d’œuf </a:t>
            </a:r>
            <a:r>
              <a:rPr lang="fr-FR" sz="1800" dirty="0" smtClean="0"/>
              <a:t>qui n’a pas été séparé très soigneusement, et qui contient que la plus petite </a:t>
            </a:r>
            <a:r>
              <a:rPr lang="fr-FR" sz="1800" b="1" dirty="0" smtClean="0"/>
              <a:t>particule de jaune</a:t>
            </a:r>
            <a:r>
              <a:rPr lang="fr-FR" sz="1800" dirty="0" smtClean="0"/>
              <a:t>, ne monte pas en neige ferme</a:t>
            </a:r>
          </a:p>
          <a:p>
            <a:pPr>
              <a:spcBef>
                <a:spcPts val="600"/>
              </a:spcBef>
            </a:pPr>
            <a:r>
              <a:rPr lang="fr-FR" sz="1800" dirty="0" smtClean="0"/>
              <a:t>Il faut accorder la plus </a:t>
            </a:r>
            <a:r>
              <a:rPr lang="fr-FR" sz="1800" b="1" dirty="0" smtClean="0"/>
              <a:t>grande attention</a:t>
            </a:r>
            <a:r>
              <a:rPr lang="fr-FR" sz="1800" dirty="0" smtClean="0"/>
              <a:t> au mélange de l’appareil : ni le blanc d’œuf en neige ni la farine ne doivent rester dissociés dans l’appareil parce que ces substances manqueraient à la formation de la charpente du biscuit et celui-ci perdrait en légèreté</a:t>
            </a:r>
          </a:p>
          <a:p>
            <a:pPr>
              <a:spcBef>
                <a:spcPts val="800"/>
              </a:spcBef>
            </a:pPr>
            <a:endParaRPr lang="fr-FR" sz="1600" dirty="0"/>
          </a:p>
        </p:txBody>
      </p:sp>
      <p:pic>
        <p:nvPicPr>
          <p:cNvPr id="7" name="Espace réservé du contenu 6" descr="séparer_jaune_d_oeuf-e1321913333974.jpg"/>
          <p:cNvPicPr>
            <a:picLocks noGrp="1" noChangeAspect="1"/>
          </p:cNvPicPr>
          <p:nvPr>
            <p:ph sz="half" idx="2"/>
          </p:nvPr>
        </p:nvPicPr>
        <p:blipFill>
          <a:blip r:embed="rId2">
            <a:extLst>
              <a:ext uri="{28A0092B-C50C-407E-A947-70E740481C1C}">
                <a14:useLocalDpi xmlns:a14="http://schemas.microsoft.com/office/drawing/2010/main" val="0"/>
              </a:ext>
            </a:extLst>
          </a:blip>
          <a:srcRect t="-23421" b="-23421"/>
          <a:stretch>
            <a:fillRect/>
          </a:stretch>
        </p:blipFill>
        <p:spPr/>
      </p:pic>
    </p:spTree>
    <p:extLst>
      <p:ext uri="{BB962C8B-B14F-4D97-AF65-F5344CB8AC3E}">
        <p14:creationId xmlns:p14="http://schemas.microsoft.com/office/powerpoint/2010/main" val="4087484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992736974"/>
              </p:ext>
            </p:extLst>
          </p:nvPr>
        </p:nvGraphicFramePr>
        <p:xfrm>
          <a:off x="518745" y="1695334"/>
          <a:ext cx="8085268" cy="3632200"/>
        </p:xfrm>
        <a:graphic>
          <a:graphicData uri="http://schemas.openxmlformats.org/drawingml/2006/table">
            <a:tbl>
              <a:tblPr firstRow="1" bandRow="1">
                <a:tableStyleId>{5C22544A-7EE6-4342-B048-85BDC9FD1C3A}</a:tableStyleId>
              </a:tblPr>
              <a:tblGrid>
                <a:gridCol w="974883"/>
                <a:gridCol w="7110385"/>
              </a:tblGrid>
              <a:tr h="370840">
                <a:tc>
                  <a:txBody>
                    <a:bodyPr/>
                    <a:lstStyle/>
                    <a:p>
                      <a:pPr algn="ctr"/>
                      <a:r>
                        <a:rPr lang="fr-FR" sz="1600" dirty="0" smtClean="0"/>
                        <a:t>Denrée</a:t>
                      </a:r>
                      <a:endParaRPr lang="fr-FR" sz="1600" dirty="0"/>
                    </a:p>
                  </a:txBody>
                  <a:tcPr/>
                </a:tc>
                <a:tc>
                  <a:txBody>
                    <a:bodyPr/>
                    <a:lstStyle/>
                    <a:p>
                      <a:pPr algn="ctr"/>
                      <a:r>
                        <a:rPr lang="fr-FR" sz="1600" dirty="0" smtClean="0"/>
                        <a:t>Remarques et utilisations</a:t>
                      </a:r>
                      <a:endParaRPr lang="fr-FR" sz="1600" dirty="0"/>
                    </a:p>
                  </a:txBody>
                  <a:tcPr/>
                </a:tc>
              </a:tr>
              <a:tr h="370840">
                <a:tc>
                  <a:txBody>
                    <a:bodyPr/>
                    <a:lstStyle/>
                    <a:p>
                      <a:r>
                        <a:rPr lang="fr-FR" sz="1400" b="1" i="1" dirty="0" smtClean="0"/>
                        <a:t>Œufs</a:t>
                      </a:r>
                      <a:endParaRPr lang="fr-FR" sz="1400" b="1" i="1" dirty="0"/>
                    </a:p>
                  </a:txBody>
                  <a:tcPr/>
                </a:tc>
                <a:tc>
                  <a:txBody>
                    <a:bodyPr/>
                    <a:lstStyle/>
                    <a:p>
                      <a:pPr marL="285750" indent="-285750">
                        <a:buFont typeface="Wingdings" charset="2"/>
                        <a:buChar char="Ø"/>
                      </a:pPr>
                      <a:r>
                        <a:rPr lang="fr-FR" sz="1400" dirty="0" smtClean="0"/>
                        <a:t>Il forme</a:t>
                      </a:r>
                      <a:r>
                        <a:rPr lang="fr-FR" sz="1400" baseline="0" dirty="0" smtClean="0"/>
                        <a:t> la base pour le calcul des autres ingrédients</a:t>
                      </a:r>
                    </a:p>
                    <a:p>
                      <a:pPr marL="285750" indent="-285750">
                        <a:buFont typeface="Wingdings" charset="2"/>
                        <a:buChar char="Ø"/>
                      </a:pPr>
                      <a:r>
                        <a:rPr lang="fr-FR" sz="1400" baseline="0" dirty="0" smtClean="0"/>
                        <a:t>On peut remplacer parfois les œufs entiers par du jaune ou du blanc d’œuf</a:t>
                      </a:r>
                    </a:p>
                    <a:p>
                      <a:pPr marL="285750" indent="-285750">
                        <a:buFont typeface="Wingdings" charset="2"/>
                        <a:buChar char="ü"/>
                      </a:pPr>
                      <a:r>
                        <a:rPr lang="fr-FR" sz="1400" b="1" i="1" baseline="0" dirty="0" smtClean="0"/>
                        <a:t>Plus de jaune donne une masse lourde avec des pores fins</a:t>
                      </a:r>
                    </a:p>
                    <a:p>
                      <a:pPr marL="285750" indent="-285750">
                        <a:buFont typeface="Wingdings" charset="2"/>
                        <a:buChar char="ü"/>
                      </a:pPr>
                      <a:r>
                        <a:rPr lang="fr-FR" sz="1400" b="1" i="1" baseline="0" dirty="0" smtClean="0"/>
                        <a:t>Plus de blanc donne une masse légère et aérée</a:t>
                      </a:r>
                    </a:p>
                    <a:p>
                      <a:pPr marL="285750" indent="-285750">
                        <a:buFont typeface="Wingdings" charset="2"/>
                        <a:buChar char="Ø"/>
                      </a:pPr>
                      <a:r>
                        <a:rPr lang="fr-FR" sz="1400" baseline="0" dirty="0" smtClean="0"/>
                        <a:t>On peut varier au choix entre un appareil plus léger ou plus lourd. Lorsqu’on bat les blancs d’œufs séparément, puis qu’on les incorpore délicatement, on peut encore alléger un appareil lourd. Le comportement à la cuisson est fortement influencé par l’augmentation des parts de sucre et de farine. Un biscuit avec plus de sucre aura tendance à tomber, avec plus de farine à former une tête</a:t>
                      </a:r>
                      <a:endParaRPr lang="fr-FR" sz="1400" dirty="0"/>
                    </a:p>
                  </a:txBody>
                  <a:tcPr/>
                </a:tc>
              </a:tr>
              <a:tr h="370840">
                <a:tc>
                  <a:txBody>
                    <a:bodyPr/>
                    <a:lstStyle/>
                    <a:p>
                      <a:r>
                        <a:rPr lang="fr-FR" sz="1400" b="1" i="1" dirty="0" smtClean="0"/>
                        <a:t>Sucre</a:t>
                      </a:r>
                      <a:endParaRPr lang="fr-FR" sz="1400" b="1" i="1" dirty="0"/>
                    </a:p>
                  </a:txBody>
                  <a:tcPr/>
                </a:tc>
                <a:tc>
                  <a:txBody>
                    <a:bodyPr/>
                    <a:lstStyle/>
                    <a:p>
                      <a:pPr marL="285750" indent="-285750">
                        <a:buFont typeface="Wingdings" charset="2"/>
                        <a:buChar char="Ø"/>
                      </a:pPr>
                      <a:r>
                        <a:rPr lang="fr-FR" sz="1400" dirty="0" smtClean="0"/>
                        <a:t>Le sucre cristallisé fin convient</a:t>
                      </a:r>
                      <a:r>
                        <a:rPr lang="fr-FR" sz="1400" baseline="0" dirty="0" smtClean="0"/>
                        <a:t> le mieux car il se délaye bien</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fr-FR" sz="1400" baseline="0" dirty="0" smtClean="0"/>
                        <a:t>30 gr pour un </a:t>
                      </a:r>
                      <a:r>
                        <a:rPr lang="fr-FR" sz="1400" baseline="0" dirty="0" err="1" smtClean="0"/>
                        <a:t>oeuf</a:t>
                      </a:r>
                      <a:endParaRPr lang="fr-FR" sz="1400" dirty="0" smtClean="0"/>
                    </a:p>
                  </a:txBody>
                  <a:tcPr/>
                </a:tc>
              </a:tr>
              <a:tr h="370840">
                <a:tc>
                  <a:txBody>
                    <a:bodyPr/>
                    <a:lstStyle/>
                    <a:p>
                      <a:r>
                        <a:rPr lang="fr-FR" sz="1400" b="1" i="1" dirty="0" smtClean="0"/>
                        <a:t>Farine</a:t>
                      </a:r>
                      <a:endParaRPr lang="fr-FR" sz="1400" b="1" i="1" dirty="0"/>
                    </a:p>
                  </a:txBody>
                  <a:tcPr/>
                </a:tc>
                <a:tc>
                  <a:txBody>
                    <a:bodyPr/>
                    <a:lstStyle/>
                    <a:p>
                      <a:pPr marL="285750" indent="-285750">
                        <a:buFont typeface="Wingdings" charset="2"/>
                        <a:buChar char="Ø"/>
                      </a:pPr>
                      <a:r>
                        <a:rPr lang="fr-FR" sz="1400" dirty="0" smtClean="0"/>
                        <a:t>Farine</a:t>
                      </a:r>
                      <a:r>
                        <a:rPr lang="fr-FR" sz="1400" baseline="0" dirty="0" smtClean="0"/>
                        <a:t> fleur pas trop forte</a:t>
                      </a:r>
                    </a:p>
                    <a:p>
                      <a:pPr marL="285750" indent="-285750">
                        <a:buFont typeface="Wingdings" charset="2"/>
                        <a:buChar char="Ø"/>
                      </a:pPr>
                      <a:r>
                        <a:rPr lang="fr-FR" sz="1400" baseline="0" dirty="0" smtClean="0"/>
                        <a:t>La farine idéale pour les biscuits devraient avoir une structure de gluten très extensible</a:t>
                      </a:r>
                    </a:p>
                    <a:p>
                      <a:pPr marL="285750" indent="-285750">
                        <a:buFont typeface="Wingdings" charset="2"/>
                        <a:buChar char="Ø"/>
                      </a:pPr>
                      <a:r>
                        <a:rPr lang="fr-FR" sz="1400" baseline="0" dirty="0" smtClean="0"/>
                        <a:t>30 gr pour un </a:t>
                      </a:r>
                      <a:r>
                        <a:rPr lang="fr-FR" sz="1400" baseline="0" dirty="0" err="1" smtClean="0"/>
                        <a:t>oeuf</a:t>
                      </a:r>
                      <a:endParaRPr lang="fr-FR" sz="1400" dirty="0"/>
                    </a:p>
                  </a:txBody>
                  <a:tcPr/>
                </a:tc>
              </a:tr>
            </a:tbl>
          </a:graphicData>
        </a:graphic>
      </p:graphicFrame>
      <p:sp>
        <p:nvSpPr>
          <p:cNvPr id="7" name="Titre 3"/>
          <p:cNvSpPr>
            <a:spLocks noGrp="1"/>
          </p:cNvSpPr>
          <p:nvPr>
            <p:ph type="title"/>
          </p:nvPr>
        </p:nvSpPr>
        <p:spPr>
          <a:xfrm>
            <a:off x="900113" y="244158"/>
            <a:ext cx="7345362" cy="1339850"/>
          </a:xfrm>
        </p:spPr>
        <p:txBody>
          <a:bodyPr/>
          <a:lstStyle/>
          <a:p>
            <a:r>
              <a:rPr lang="fr-FR" b="1" dirty="0" smtClean="0"/>
              <a:t>Ingrédients</a:t>
            </a:r>
            <a:endParaRPr lang="fr-FR" b="1" dirty="0"/>
          </a:p>
        </p:txBody>
      </p:sp>
      <p:pic>
        <p:nvPicPr>
          <p:cNvPr id="5" name="Espace réservé du contenu 4" descr="WL004006.png"/>
          <p:cNvPicPr>
            <a:picLocks noChangeAspect="1"/>
          </p:cNvPicPr>
          <p:nvPr/>
        </p:nvPicPr>
        <p:blipFill>
          <a:blip r:embed="rId2">
            <a:extLst>
              <a:ext uri="{28A0092B-C50C-407E-A947-70E740481C1C}">
                <a14:useLocalDpi xmlns:a14="http://schemas.microsoft.com/office/drawing/2010/main" val="0"/>
              </a:ext>
            </a:extLst>
          </a:blip>
          <a:srcRect t="-17161" b="-17161"/>
          <a:stretch>
            <a:fillRect/>
          </a:stretch>
        </p:blipFill>
        <p:spPr>
          <a:xfrm>
            <a:off x="2473920" y="5372204"/>
            <a:ext cx="770374" cy="796300"/>
          </a:xfrm>
          <a:prstGeom prst="rect">
            <a:avLst/>
          </a:prstGeom>
        </p:spPr>
      </p:pic>
      <p:pic>
        <p:nvPicPr>
          <p:cNvPr id="6" name="Espace réservé du contenu 4" descr="Unknown.jpeg"/>
          <p:cNvPicPr>
            <a:picLocks noChangeAspect="1"/>
          </p:cNvPicPr>
          <p:nvPr/>
        </p:nvPicPr>
        <p:blipFill>
          <a:blip r:embed="rId3">
            <a:extLst>
              <a:ext uri="{28A0092B-C50C-407E-A947-70E740481C1C}">
                <a14:useLocalDpi xmlns:a14="http://schemas.microsoft.com/office/drawing/2010/main" val="0"/>
              </a:ext>
            </a:extLst>
          </a:blip>
          <a:srcRect l="12109" r="12109"/>
          <a:stretch>
            <a:fillRect/>
          </a:stretch>
        </p:blipFill>
        <p:spPr>
          <a:xfrm>
            <a:off x="4278610" y="5340180"/>
            <a:ext cx="906294" cy="936794"/>
          </a:xfrm>
          <a:prstGeom prst="rect">
            <a:avLst/>
          </a:prstGeom>
        </p:spPr>
      </p:pic>
      <p:pic>
        <p:nvPicPr>
          <p:cNvPr id="8" name="Espace réservé du contenu 4" descr="1256682-quel-type-de-farine-utiliser.jpg"/>
          <p:cNvPicPr>
            <a:picLocks noChangeAspect="1"/>
          </p:cNvPicPr>
          <p:nvPr/>
        </p:nvPicPr>
        <p:blipFill>
          <a:blip r:embed="rId4">
            <a:extLst>
              <a:ext uri="{28A0092B-C50C-407E-A947-70E740481C1C}">
                <a14:useLocalDpi xmlns:a14="http://schemas.microsoft.com/office/drawing/2010/main" val="0"/>
              </a:ext>
            </a:extLst>
          </a:blip>
          <a:srcRect l="1637" r="1637"/>
          <a:stretch>
            <a:fillRect/>
          </a:stretch>
        </p:blipFill>
        <p:spPr>
          <a:xfrm>
            <a:off x="6092021" y="5368937"/>
            <a:ext cx="878473" cy="908037"/>
          </a:xfrm>
          <a:prstGeom prst="rect">
            <a:avLst/>
          </a:prstGeom>
        </p:spPr>
      </p:pic>
    </p:spTree>
    <p:extLst>
      <p:ext uri="{BB962C8B-B14F-4D97-AF65-F5344CB8AC3E}">
        <p14:creationId xmlns:p14="http://schemas.microsoft.com/office/powerpoint/2010/main" val="869251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814550226"/>
              </p:ext>
            </p:extLst>
          </p:nvPr>
        </p:nvGraphicFramePr>
        <p:xfrm>
          <a:off x="518745" y="2029514"/>
          <a:ext cx="8085268" cy="3723639"/>
        </p:xfrm>
        <a:graphic>
          <a:graphicData uri="http://schemas.openxmlformats.org/drawingml/2006/table">
            <a:tbl>
              <a:tblPr firstRow="1" bandRow="1">
                <a:tableStyleId>{5C22544A-7EE6-4342-B048-85BDC9FD1C3A}</a:tableStyleId>
              </a:tblPr>
              <a:tblGrid>
                <a:gridCol w="974883"/>
                <a:gridCol w="7110385"/>
              </a:tblGrid>
              <a:tr h="370840">
                <a:tc>
                  <a:txBody>
                    <a:bodyPr/>
                    <a:lstStyle/>
                    <a:p>
                      <a:pPr algn="ctr"/>
                      <a:r>
                        <a:rPr lang="fr-FR" sz="1600" dirty="0" smtClean="0"/>
                        <a:t>Denrée</a:t>
                      </a:r>
                      <a:endParaRPr lang="fr-FR" sz="1600" dirty="0"/>
                    </a:p>
                  </a:txBody>
                  <a:tcPr/>
                </a:tc>
                <a:tc>
                  <a:txBody>
                    <a:bodyPr/>
                    <a:lstStyle/>
                    <a:p>
                      <a:pPr algn="ctr"/>
                      <a:r>
                        <a:rPr lang="fr-FR" sz="1600" dirty="0" smtClean="0"/>
                        <a:t>Remarques et utilisations</a:t>
                      </a:r>
                      <a:endParaRPr lang="fr-FR" sz="1600" dirty="0"/>
                    </a:p>
                  </a:txBody>
                  <a:tcPr/>
                </a:tc>
              </a:tr>
              <a:tr h="370840">
                <a:tc>
                  <a:txBody>
                    <a:bodyPr/>
                    <a:lstStyle/>
                    <a:p>
                      <a:r>
                        <a:rPr lang="fr-FR" sz="1400" b="1" i="1" dirty="0" smtClean="0"/>
                        <a:t>Amidon</a:t>
                      </a:r>
                      <a:endParaRPr lang="fr-FR" sz="1400" b="1" i="1" dirty="0"/>
                    </a:p>
                  </a:txBody>
                  <a:tcPr/>
                </a:tc>
                <a:tc>
                  <a:txBody>
                    <a:bodyPr/>
                    <a:lstStyle/>
                    <a:p>
                      <a:pPr marL="285750" indent="-285750">
                        <a:buFont typeface="Wingdings" charset="2"/>
                        <a:buChar char="Ø"/>
                      </a:pPr>
                      <a:r>
                        <a:rPr lang="fr-FR" sz="1400" dirty="0" smtClean="0"/>
                        <a:t>On peut remplacer jusqu’à la moitié de la</a:t>
                      </a:r>
                      <a:r>
                        <a:rPr lang="fr-FR" sz="1400" baseline="0" dirty="0" smtClean="0"/>
                        <a:t> farine par de l’amidon de blé ou de </a:t>
                      </a:r>
                      <a:r>
                        <a:rPr lang="fr-FR" sz="1400" baseline="0" dirty="0" err="1" smtClean="0"/>
                        <a:t>pdt</a:t>
                      </a:r>
                      <a:r>
                        <a:rPr lang="fr-FR" sz="1400" baseline="0" dirty="0" smtClean="0"/>
                        <a:t>. Il en résulte des pores plus fins</a:t>
                      </a:r>
                    </a:p>
                    <a:p>
                      <a:pPr marL="285750" indent="-285750">
                        <a:buFont typeface="Wingdings" charset="2"/>
                        <a:buChar char="Ø"/>
                      </a:pPr>
                      <a:r>
                        <a:rPr lang="fr-FR" sz="1400" baseline="0" dirty="0" smtClean="0"/>
                        <a:t>Tamiser avec la farine</a:t>
                      </a:r>
                      <a:endParaRPr lang="fr-FR" sz="1400" dirty="0"/>
                    </a:p>
                  </a:txBody>
                  <a:tcPr/>
                </a:tc>
              </a:tr>
              <a:tr h="370840">
                <a:tc>
                  <a:txBody>
                    <a:bodyPr/>
                    <a:lstStyle/>
                    <a:p>
                      <a:r>
                        <a:rPr lang="fr-FR" sz="1400" b="1" i="1" dirty="0" smtClean="0"/>
                        <a:t>Beurre</a:t>
                      </a:r>
                      <a:endParaRPr lang="fr-FR" sz="1400" b="1" i="1" dirty="0"/>
                    </a:p>
                  </a:txBody>
                  <a:tcPr/>
                </a:tc>
                <a:tc>
                  <a:txBody>
                    <a:bodyPr/>
                    <a:lstStyle/>
                    <a:p>
                      <a:pPr marL="285750" indent="-285750">
                        <a:buFont typeface="Wingdings" charset="2"/>
                        <a:buChar char="Ø"/>
                      </a:pPr>
                      <a:r>
                        <a:rPr lang="fr-FR" sz="1400" dirty="0" smtClean="0"/>
                        <a:t>Il sert à améliorer la</a:t>
                      </a:r>
                      <a:r>
                        <a:rPr lang="fr-FR" sz="1400" baseline="0" dirty="0" smtClean="0"/>
                        <a:t> qualité. Le biscuit devient plus lourd, les pores plus fins, et il a moins tendance à se dessécher</a:t>
                      </a:r>
                    </a:p>
                    <a:p>
                      <a:pPr marL="285750" indent="-285750">
                        <a:buFont typeface="Wingdings" charset="2"/>
                        <a:buChar char="Ø"/>
                      </a:pPr>
                      <a:r>
                        <a:rPr lang="fr-FR" sz="1400" baseline="0" dirty="0" smtClean="0"/>
                        <a:t>Incorporer délicatement à l’appareil en fin de préparation, fondu mais pas trop chaud</a:t>
                      </a:r>
                      <a:endParaRPr lang="fr-FR" sz="1400" dirty="0"/>
                    </a:p>
                  </a:txBody>
                  <a:tcPr/>
                </a:tc>
              </a:tr>
              <a:tr h="370840">
                <a:tc>
                  <a:txBody>
                    <a:bodyPr/>
                    <a:lstStyle/>
                    <a:p>
                      <a:r>
                        <a:rPr lang="fr-FR" sz="1400" b="1" i="1" dirty="0" smtClean="0"/>
                        <a:t>Noisettes et amandes</a:t>
                      </a:r>
                      <a:endParaRPr lang="fr-FR" sz="1400" b="1" i="1" dirty="0"/>
                    </a:p>
                  </a:txBody>
                  <a:tcPr/>
                </a:tc>
                <a:tc>
                  <a:txBody>
                    <a:bodyPr/>
                    <a:lstStyle/>
                    <a:p>
                      <a:pPr marL="285750" indent="-285750">
                        <a:buFont typeface="Wingdings" charset="2"/>
                        <a:buChar char="Ø"/>
                      </a:pPr>
                      <a:r>
                        <a:rPr lang="fr-FR" sz="1400" dirty="0" smtClean="0"/>
                        <a:t>Grossièrement hachées,</a:t>
                      </a:r>
                      <a:r>
                        <a:rPr lang="fr-FR" sz="1400" baseline="0" dirty="0" smtClean="0"/>
                        <a:t> en guise de complément, elles peuvent être incorporées dans la recette sans modification</a:t>
                      </a:r>
                    </a:p>
                    <a:p>
                      <a:pPr marL="285750" indent="-285750">
                        <a:buFont typeface="Wingdings" charset="2"/>
                        <a:buChar char="Ø"/>
                      </a:pPr>
                      <a:r>
                        <a:rPr lang="fr-FR" sz="1400" baseline="0" dirty="0" smtClean="0"/>
                        <a:t>Par contre, si elles sont finement moulues, il faut tenir compte de leur pouvoir absorbant et diminuer la farine : 3 parts d’amandes moulues = 1 part de farine en moins</a:t>
                      </a:r>
                    </a:p>
                    <a:p>
                      <a:pPr marL="285750" indent="-285750">
                        <a:buFont typeface="Wingdings" charset="2"/>
                        <a:buChar char="Ø"/>
                      </a:pPr>
                      <a:r>
                        <a:rPr lang="fr-FR" sz="1400" baseline="0" dirty="0" smtClean="0"/>
                        <a:t>Il ne faut jamais ajouter plus que la part de sucre</a:t>
                      </a:r>
                      <a:endParaRPr lang="fr-FR" sz="1400" dirty="0"/>
                    </a:p>
                  </a:txBody>
                  <a:tcPr/>
                </a:tc>
              </a:tr>
              <a:tr h="370840">
                <a:tc>
                  <a:txBody>
                    <a:bodyPr/>
                    <a:lstStyle/>
                    <a:p>
                      <a:r>
                        <a:rPr lang="fr-FR" sz="1400" b="1" i="1" dirty="0" smtClean="0"/>
                        <a:t>Pâte d’amandes</a:t>
                      </a:r>
                      <a:endParaRPr lang="fr-FR" sz="1400" b="1" i="1" dirty="0"/>
                    </a:p>
                  </a:txBody>
                  <a:tcPr/>
                </a:tc>
                <a:tc>
                  <a:txBody>
                    <a:bodyPr/>
                    <a:lstStyle/>
                    <a:p>
                      <a:pPr marL="285750" indent="-285750">
                        <a:buFont typeface="Wingdings" charset="2"/>
                        <a:buChar char="Ø"/>
                      </a:pPr>
                      <a:r>
                        <a:rPr lang="fr-FR" sz="1400" dirty="0" smtClean="0"/>
                        <a:t>Si l’on ajoute de la pâte d’amandes au lieu d’amandes, celle-ci doit présenter</a:t>
                      </a:r>
                      <a:r>
                        <a:rPr lang="fr-FR" sz="1400" baseline="0" dirty="0" smtClean="0"/>
                        <a:t> une consistance très souple</a:t>
                      </a:r>
                    </a:p>
                    <a:p>
                      <a:pPr marL="285750" indent="-285750">
                        <a:buFont typeface="Wingdings" charset="2"/>
                        <a:buChar char="Ø"/>
                      </a:pPr>
                      <a:r>
                        <a:rPr lang="fr-FR" sz="1400" baseline="0" dirty="0" smtClean="0"/>
                        <a:t>Ajouter un peu d’eau ou de kirsch et mélanger en une pâte</a:t>
                      </a:r>
                      <a:endParaRPr lang="fr-FR" sz="1400" dirty="0"/>
                    </a:p>
                  </a:txBody>
                  <a:tcPr/>
                </a:tc>
              </a:tr>
            </a:tbl>
          </a:graphicData>
        </a:graphic>
      </p:graphicFrame>
      <p:sp>
        <p:nvSpPr>
          <p:cNvPr id="7" name="Titre 3"/>
          <p:cNvSpPr>
            <a:spLocks noGrp="1"/>
          </p:cNvSpPr>
          <p:nvPr>
            <p:ph type="title"/>
          </p:nvPr>
        </p:nvSpPr>
        <p:spPr>
          <a:xfrm>
            <a:off x="900113" y="244158"/>
            <a:ext cx="7345362" cy="1339850"/>
          </a:xfrm>
        </p:spPr>
        <p:txBody>
          <a:bodyPr>
            <a:normAutofit fontScale="90000"/>
          </a:bodyPr>
          <a:lstStyle/>
          <a:p>
            <a:r>
              <a:rPr lang="fr-FR" b="1" dirty="0" smtClean="0"/>
              <a:t>Autres matières premières et produits semi-finis</a:t>
            </a:r>
            <a:endParaRPr lang="fr-FR" b="1" dirty="0"/>
          </a:p>
        </p:txBody>
      </p:sp>
    </p:spTree>
    <p:extLst>
      <p:ext uri="{BB962C8B-B14F-4D97-AF65-F5344CB8AC3E}">
        <p14:creationId xmlns:p14="http://schemas.microsoft.com/office/powerpoint/2010/main" val="2181225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20805767"/>
              </p:ext>
            </p:extLst>
          </p:nvPr>
        </p:nvGraphicFramePr>
        <p:xfrm>
          <a:off x="518745" y="1743074"/>
          <a:ext cx="8085268" cy="4759959"/>
        </p:xfrm>
        <a:graphic>
          <a:graphicData uri="http://schemas.openxmlformats.org/drawingml/2006/table">
            <a:tbl>
              <a:tblPr firstRow="1" bandRow="1">
                <a:tableStyleId>{5C22544A-7EE6-4342-B048-85BDC9FD1C3A}</a:tableStyleId>
              </a:tblPr>
              <a:tblGrid>
                <a:gridCol w="974883"/>
                <a:gridCol w="7110385"/>
              </a:tblGrid>
              <a:tr h="370840">
                <a:tc>
                  <a:txBody>
                    <a:bodyPr/>
                    <a:lstStyle/>
                    <a:p>
                      <a:pPr algn="ctr"/>
                      <a:r>
                        <a:rPr lang="fr-FR" sz="1600" dirty="0" smtClean="0"/>
                        <a:t>Denrée</a:t>
                      </a:r>
                      <a:endParaRPr lang="fr-FR" sz="1600" dirty="0"/>
                    </a:p>
                  </a:txBody>
                  <a:tcPr/>
                </a:tc>
                <a:tc>
                  <a:txBody>
                    <a:bodyPr/>
                    <a:lstStyle/>
                    <a:p>
                      <a:pPr algn="ctr"/>
                      <a:r>
                        <a:rPr lang="fr-FR" sz="1600" dirty="0" smtClean="0"/>
                        <a:t>Remarques et utilisations</a:t>
                      </a:r>
                      <a:endParaRPr lang="fr-FR" sz="1600" dirty="0"/>
                    </a:p>
                  </a:txBody>
                  <a:tcPr/>
                </a:tc>
              </a:tr>
              <a:tr h="370840">
                <a:tc rowSpan="4">
                  <a:txBody>
                    <a:bodyPr/>
                    <a:lstStyle/>
                    <a:p>
                      <a:r>
                        <a:rPr lang="fr-FR" sz="1400" b="1" i="1" dirty="0" smtClean="0"/>
                        <a:t>Couverture ou cacao</a:t>
                      </a:r>
                      <a:endParaRPr lang="fr-FR" sz="1400" b="1" i="1" dirty="0"/>
                    </a:p>
                  </a:txBody>
                  <a:tcPr/>
                </a:tc>
                <a:tc>
                  <a:txBody>
                    <a:bodyPr/>
                    <a:lstStyle/>
                    <a:p>
                      <a:pPr marL="285750" indent="-285750">
                        <a:buFont typeface="Wingdings" charset="2"/>
                        <a:buChar char="Ø"/>
                      </a:pPr>
                      <a:r>
                        <a:rPr lang="fr-FR" sz="1400" b="1" dirty="0" smtClean="0">
                          <a:solidFill>
                            <a:srgbClr val="FF0000"/>
                          </a:solidFill>
                        </a:rPr>
                        <a:t>Poudre</a:t>
                      </a:r>
                      <a:r>
                        <a:rPr lang="fr-FR" sz="1400" b="1" baseline="0" dirty="0" smtClean="0">
                          <a:solidFill>
                            <a:srgbClr val="FF0000"/>
                          </a:solidFill>
                        </a:rPr>
                        <a:t> de cacao</a:t>
                      </a:r>
                      <a:r>
                        <a:rPr lang="fr-FR" sz="1400" baseline="0" dirty="0" smtClean="0"/>
                        <a:t> : Env. 80 g par kg de farine, quantité que l’on retire de la farine.</a:t>
                      </a:r>
                    </a:p>
                    <a:p>
                      <a:pPr marL="285750" indent="-285750">
                        <a:buFont typeface="Wingdings" charset="2"/>
                        <a:buChar char="Ø"/>
                      </a:pPr>
                      <a:r>
                        <a:rPr lang="fr-FR" sz="1400" baseline="0" dirty="0" smtClean="0"/>
                        <a:t>Incorporer avec la farine</a:t>
                      </a:r>
                      <a:endParaRPr lang="fr-FR" sz="1400" dirty="0"/>
                    </a:p>
                  </a:txBody>
                  <a:tcPr/>
                </a:tc>
              </a:tr>
              <a:tr h="370840">
                <a:tc vMerge="1">
                  <a:txBody>
                    <a:bodyPr/>
                    <a:lstStyle/>
                    <a:p>
                      <a:endParaRPr lang="fr-FR" sz="1400" b="1" i="1" dirty="0"/>
                    </a:p>
                  </a:txBody>
                  <a:tcPr/>
                </a:tc>
                <a:tc>
                  <a:txBody>
                    <a:bodyPr/>
                    <a:lstStyle/>
                    <a:p>
                      <a:pPr marL="285750" indent="-285750">
                        <a:buFont typeface="Wingdings" charset="2"/>
                        <a:buChar char="Ø"/>
                      </a:pPr>
                      <a:r>
                        <a:rPr lang="fr-FR" sz="1400" b="1" dirty="0" smtClean="0">
                          <a:solidFill>
                            <a:srgbClr val="FF0000"/>
                          </a:solidFill>
                        </a:rPr>
                        <a:t>Cacao pure pâte </a:t>
                      </a:r>
                      <a:r>
                        <a:rPr lang="fr-FR" sz="1400" dirty="0" smtClean="0"/>
                        <a:t>: Env. 100 g par kg de farine. Délayer dans de l’eau jusqu’à obtenir une consistance</a:t>
                      </a:r>
                      <a:r>
                        <a:rPr lang="fr-FR" sz="1400" baseline="0" dirty="0" smtClean="0"/>
                        <a:t> similaire à celle de l’appareil à biscuit</a:t>
                      </a:r>
                    </a:p>
                    <a:p>
                      <a:pPr marL="285750" indent="-285750">
                        <a:buFont typeface="Wingdings" charset="2"/>
                        <a:buChar char="Ø"/>
                      </a:pPr>
                      <a:r>
                        <a:rPr lang="fr-FR" sz="1400" baseline="0" dirty="0" smtClean="0"/>
                        <a:t>Incorporer à la fin</a:t>
                      </a:r>
                      <a:endParaRPr lang="fr-FR" sz="1400" dirty="0"/>
                    </a:p>
                  </a:txBody>
                  <a:tcPr/>
                </a:tc>
              </a:tr>
              <a:tr h="370840">
                <a:tc vMerge="1">
                  <a:txBody>
                    <a:bodyPr/>
                    <a:lstStyle/>
                    <a:p>
                      <a:endParaRPr lang="fr-FR" sz="1400" b="1" i="1" dirty="0"/>
                    </a:p>
                  </a:txBody>
                  <a:tcPr/>
                </a:tc>
                <a:tc>
                  <a:txBody>
                    <a:bodyPr/>
                    <a:lstStyle/>
                    <a:p>
                      <a:pPr marL="285750" indent="-285750">
                        <a:buFont typeface="Wingdings" charset="2"/>
                        <a:buChar char="Ø"/>
                      </a:pPr>
                      <a:r>
                        <a:rPr lang="fr-FR" sz="1400" b="1" dirty="0" smtClean="0">
                          <a:solidFill>
                            <a:srgbClr val="FF0000"/>
                          </a:solidFill>
                        </a:rPr>
                        <a:t>Poudre</a:t>
                      </a:r>
                      <a:r>
                        <a:rPr lang="fr-FR" sz="1400" b="1" baseline="0" dirty="0" smtClean="0">
                          <a:solidFill>
                            <a:srgbClr val="FF0000"/>
                          </a:solidFill>
                        </a:rPr>
                        <a:t> de chocolat </a:t>
                      </a:r>
                      <a:r>
                        <a:rPr lang="fr-FR" sz="1400" baseline="0" dirty="0" smtClean="0"/>
                        <a:t>: Env. 150 g par kg de farine, quantité que l’on retire de la farine.</a:t>
                      </a:r>
                    </a:p>
                    <a:p>
                      <a:pPr marL="285750" indent="-285750">
                        <a:buFont typeface="Wingdings" charset="2"/>
                        <a:buChar char="Ø"/>
                      </a:pPr>
                      <a:r>
                        <a:rPr lang="fr-FR" sz="1400" baseline="0" dirty="0" smtClean="0"/>
                        <a:t>Incorporer en même temps que la farine</a:t>
                      </a:r>
                      <a:endParaRPr lang="fr-FR" sz="1400" dirty="0"/>
                    </a:p>
                  </a:txBody>
                  <a:tcPr/>
                </a:tc>
              </a:tr>
              <a:tr h="370840">
                <a:tc vMerge="1">
                  <a:txBody>
                    <a:bodyPr/>
                    <a:lstStyle/>
                    <a:p>
                      <a:endParaRPr lang="fr-FR" sz="1400" b="1" i="1" dirty="0"/>
                    </a:p>
                  </a:txBody>
                  <a:tcPr/>
                </a:tc>
                <a:tc>
                  <a:txBody>
                    <a:bodyPr/>
                    <a:lstStyle/>
                    <a:p>
                      <a:pPr marL="285750" indent="-285750">
                        <a:buFont typeface="Wingdings" charset="2"/>
                        <a:buChar char="Ø"/>
                      </a:pPr>
                      <a:r>
                        <a:rPr lang="fr-FR" sz="1400" b="1" dirty="0" smtClean="0">
                          <a:solidFill>
                            <a:srgbClr val="FF0000"/>
                          </a:solidFill>
                        </a:rPr>
                        <a:t>Couverture</a:t>
                      </a:r>
                      <a:r>
                        <a:rPr lang="fr-FR" sz="1400" dirty="0" smtClean="0"/>
                        <a:t> : Env. 200 g par</a:t>
                      </a:r>
                      <a:r>
                        <a:rPr lang="fr-FR" sz="1400" baseline="0" dirty="0" smtClean="0"/>
                        <a:t> kg de farine. Délayer dans de l’eau chaude jusqu’à obtenir une consistance similaire à celle de l’appareil à biscuit</a:t>
                      </a:r>
                    </a:p>
                    <a:p>
                      <a:pPr marL="285750" indent="-285750">
                        <a:buFont typeface="Wingdings" charset="2"/>
                        <a:buChar char="Ø"/>
                      </a:pPr>
                      <a:r>
                        <a:rPr lang="fr-FR" sz="1400" baseline="0" dirty="0" smtClean="0"/>
                        <a:t>Incorporer à la fin</a:t>
                      </a:r>
                      <a:endParaRPr lang="fr-FR" sz="1400" dirty="0"/>
                    </a:p>
                  </a:txBody>
                  <a:tcPr/>
                </a:tc>
              </a:tr>
              <a:tr h="370840">
                <a:tc>
                  <a:txBody>
                    <a:bodyPr/>
                    <a:lstStyle/>
                    <a:p>
                      <a:r>
                        <a:rPr lang="fr-FR" sz="1400" b="1" i="1" dirty="0" smtClean="0"/>
                        <a:t>Zestes</a:t>
                      </a:r>
                      <a:r>
                        <a:rPr lang="fr-FR" sz="1400" b="1" i="1" baseline="0" dirty="0" smtClean="0"/>
                        <a:t> de citron et d’orange, vanille</a:t>
                      </a:r>
                      <a:endParaRPr lang="fr-FR" sz="1400" b="1" i="1" dirty="0"/>
                    </a:p>
                  </a:txBody>
                  <a:tcPr/>
                </a:tc>
                <a:tc>
                  <a:txBody>
                    <a:bodyPr/>
                    <a:lstStyle/>
                    <a:p>
                      <a:pPr marL="285750" indent="-285750">
                        <a:buFont typeface="Wingdings" charset="2"/>
                        <a:buChar char="Ø"/>
                      </a:pPr>
                      <a:r>
                        <a:rPr lang="fr-FR" sz="1400" dirty="0" smtClean="0"/>
                        <a:t>Peuvent être ajoutés pour aromatiser</a:t>
                      </a:r>
                    </a:p>
                    <a:p>
                      <a:pPr marL="285750" indent="-285750">
                        <a:buFont typeface="Wingdings" charset="2"/>
                        <a:buChar char="Ø"/>
                      </a:pPr>
                      <a:r>
                        <a:rPr lang="fr-FR" sz="1400" dirty="0" smtClean="0"/>
                        <a:t>Battre</a:t>
                      </a:r>
                      <a:r>
                        <a:rPr lang="fr-FR" sz="1400" baseline="0" dirty="0" smtClean="0"/>
                        <a:t> avec les œufs et le sucre</a:t>
                      </a:r>
                    </a:p>
                    <a:p>
                      <a:pPr marL="285750" indent="-285750">
                        <a:buFont typeface="Wingdings" charset="2"/>
                        <a:buChar char="Ø"/>
                      </a:pPr>
                      <a:r>
                        <a:rPr lang="fr-FR" sz="1400" baseline="0" dirty="0" smtClean="0"/>
                        <a:t>On peut mélanger les zestes de citron et d’orange râpés avec la farine et les incorporer ensemble</a:t>
                      </a:r>
                      <a:endParaRPr lang="fr-FR" sz="1400" dirty="0"/>
                    </a:p>
                  </a:txBody>
                  <a:tcPr/>
                </a:tc>
              </a:tr>
              <a:tr h="370840">
                <a:tc>
                  <a:txBody>
                    <a:bodyPr/>
                    <a:lstStyle/>
                    <a:p>
                      <a:r>
                        <a:rPr lang="fr-FR" sz="1400" b="1" i="1" dirty="0" smtClean="0"/>
                        <a:t>Brisures</a:t>
                      </a:r>
                      <a:endParaRPr lang="fr-FR" sz="1400" b="1" i="1" dirty="0"/>
                    </a:p>
                  </a:txBody>
                  <a:tcPr/>
                </a:tc>
                <a:tc>
                  <a:txBody>
                    <a:bodyPr/>
                    <a:lstStyle/>
                    <a:p>
                      <a:pPr marL="285750" indent="-285750">
                        <a:buFont typeface="Wingdings" charset="2"/>
                        <a:buChar char="Ø"/>
                      </a:pPr>
                      <a:r>
                        <a:rPr lang="fr-FR" sz="1400" dirty="0" smtClean="0"/>
                        <a:t>Peuvent</a:t>
                      </a:r>
                      <a:r>
                        <a:rPr lang="fr-FR" sz="1400" baseline="0" dirty="0" smtClean="0"/>
                        <a:t> être ajoutées à l’appareil sans en tenir compte dans la mesure où leur consistance s’accorde avec celle de l’appareil</a:t>
                      </a:r>
                    </a:p>
                    <a:p>
                      <a:pPr marL="285750" indent="-285750">
                        <a:buFont typeface="Wingdings" charset="2"/>
                        <a:buChar char="Ø"/>
                      </a:pPr>
                      <a:r>
                        <a:rPr lang="fr-FR" sz="1400" baseline="0" dirty="0" smtClean="0"/>
                        <a:t>Pour cela, mélanger les brisures avec du lait</a:t>
                      </a:r>
                    </a:p>
                    <a:p>
                      <a:pPr marL="285750" indent="-285750">
                        <a:buFont typeface="Wingdings" charset="2"/>
                        <a:buChar char="Ø"/>
                      </a:pPr>
                      <a:r>
                        <a:rPr lang="fr-FR" sz="1400" baseline="0" dirty="0" smtClean="0"/>
                        <a:t>Lorsqu’on a un appareil facile à étaler, l’incorporer au biscuit</a:t>
                      </a:r>
                      <a:endParaRPr lang="fr-FR" sz="1400" dirty="0"/>
                    </a:p>
                  </a:txBody>
                  <a:tcPr/>
                </a:tc>
              </a:tr>
            </a:tbl>
          </a:graphicData>
        </a:graphic>
      </p:graphicFrame>
      <p:sp>
        <p:nvSpPr>
          <p:cNvPr id="7" name="Titre 3"/>
          <p:cNvSpPr>
            <a:spLocks noGrp="1"/>
          </p:cNvSpPr>
          <p:nvPr>
            <p:ph type="title"/>
          </p:nvPr>
        </p:nvSpPr>
        <p:spPr>
          <a:xfrm>
            <a:off x="900113" y="244158"/>
            <a:ext cx="7345362" cy="1339850"/>
          </a:xfrm>
        </p:spPr>
        <p:txBody>
          <a:bodyPr>
            <a:normAutofit fontScale="90000"/>
          </a:bodyPr>
          <a:lstStyle/>
          <a:p>
            <a:r>
              <a:rPr lang="fr-FR" b="1" dirty="0" smtClean="0"/>
              <a:t>Autres matières premières et produits semi-finis</a:t>
            </a:r>
            <a:endParaRPr lang="fr-FR" b="1" dirty="0"/>
          </a:p>
        </p:txBody>
      </p:sp>
    </p:spTree>
    <p:extLst>
      <p:ext uri="{BB962C8B-B14F-4D97-AF65-F5344CB8AC3E}">
        <p14:creationId xmlns:p14="http://schemas.microsoft.com/office/powerpoint/2010/main" val="267862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smtClean="0"/>
              <a:t>Schéma des recettes</a:t>
            </a:r>
            <a:endParaRPr lang="fr-FR" b="1" dirty="0"/>
          </a:p>
        </p:txBody>
      </p:sp>
      <p:sp>
        <p:nvSpPr>
          <p:cNvPr id="5" name="Espace réservé du contenu 4"/>
          <p:cNvSpPr>
            <a:spLocks noGrp="1"/>
          </p:cNvSpPr>
          <p:nvPr>
            <p:ph sz="half" idx="1"/>
          </p:nvPr>
        </p:nvSpPr>
        <p:spPr>
          <a:xfrm>
            <a:off x="900111" y="2244354"/>
            <a:ext cx="3566160" cy="3503668"/>
          </a:xfrm>
        </p:spPr>
        <p:txBody>
          <a:bodyPr>
            <a:normAutofit/>
          </a:bodyPr>
          <a:lstStyle/>
          <a:p>
            <a:pPr>
              <a:spcBef>
                <a:spcPts val="600"/>
              </a:spcBef>
            </a:pPr>
            <a:r>
              <a:rPr lang="fr-FR" sz="1800" dirty="0" smtClean="0"/>
              <a:t>Cuit dans un </a:t>
            </a:r>
            <a:r>
              <a:rPr lang="fr-FR" sz="1800" b="1" dirty="0" smtClean="0"/>
              <a:t>moule</a:t>
            </a:r>
            <a:r>
              <a:rPr lang="fr-FR" sz="1800" dirty="0" smtClean="0"/>
              <a:t>, le </a:t>
            </a:r>
            <a:r>
              <a:rPr lang="fr-FR" sz="1800" b="1" dirty="0" smtClean="0"/>
              <a:t>rapport</a:t>
            </a:r>
            <a:r>
              <a:rPr lang="fr-FR" sz="1800" dirty="0" smtClean="0"/>
              <a:t> sucre et farine est de 1 : 1</a:t>
            </a:r>
          </a:p>
          <a:p>
            <a:pPr>
              <a:spcBef>
                <a:spcPts val="600"/>
              </a:spcBef>
            </a:pPr>
            <a:r>
              <a:rPr lang="fr-FR" sz="1800" dirty="0" smtClean="0"/>
              <a:t>On peut </a:t>
            </a:r>
            <a:r>
              <a:rPr lang="fr-FR" sz="1800" b="1" dirty="0" smtClean="0"/>
              <a:t>augmenter </a:t>
            </a:r>
            <a:r>
              <a:rPr lang="fr-FR" sz="1800" dirty="0" smtClean="0"/>
              <a:t>ou </a:t>
            </a:r>
            <a:r>
              <a:rPr lang="fr-FR" sz="1800" b="1" dirty="0" smtClean="0"/>
              <a:t>diminuer </a:t>
            </a:r>
            <a:r>
              <a:rPr lang="fr-FR" sz="1800" dirty="0" smtClean="0"/>
              <a:t>les parts de sucre et de farine pour un appareil plus lourd ou plus léger	</a:t>
            </a:r>
          </a:p>
          <a:p>
            <a:pPr marL="0" indent="0">
              <a:spcBef>
                <a:spcPts val="600"/>
              </a:spcBef>
              <a:buNone/>
            </a:pPr>
            <a:r>
              <a:rPr lang="fr-FR" sz="1800" b="1" i="1" dirty="0" smtClean="0">
                <a:solidFill>
                  <a:srgbClr val="FF0000"/>
                </a:solidFill>
              </a:rPr>
              <a:t>Appareils à biscuit dans un moule à charnière ou un cercle </a:t>
            </a:r>
            <a:r>
              <a:rPr lang="fr-FR" sz="1800" b="1" i="1" dirty="0">
                <a:solidFill>
                  <a:srgbClr val="FF0000"/>
                </a:solidFill>
              </a:rPr>
              <a:t>	</a:t>
            </a:r>
          </a:p>
          <a:p>
            <a:pPr>
              <a:spcBef>
                <a:spcPts val="600"/>
              </a:spcBef>
            </a:pPr>
            <a:r>
              <a:rPr lang="fr-FR" sz="1800" dirty="0" smtClean="0"/>
              <a:t>On utilise </a:t>
            </a:r>
            <a:r>
              <a:rPr lang="fr-FR" sz="1800" b="1" dirty="0" smtClean="0"/>
              <a:t>3 procédés </a:t>
            </a:r>
            <a:r>
              <a:rPr lang="fr-FR" sz="1800" dirty="0" smtClean="0"/>
              <a:t>pour la préparation de l’appareil à biscuit</a:t>
            </a:r>
          </a:p>
          <a:p>
            <a:pPr>
              <a:spcBef>
                <a:spcPts val="800"/>
              </a:spcBef>
            </a:pPr>
            <a:endParaRPr lang="fr-FR" sz="1600" dirty="0"/>
          </a:p>
        </p:txBody>
      </p:sp>
      <p:pic>
        <p:nvPicPr>
          <p:cNvPr id="3" name="Espace réservé du contenu 2" descr="IMG_4822.jpg"/>
          <p:cNvPicPr>
            <a:picLocks noGrp="1" noChangeAspect="1"/>
          </p:cNvPicPr>
          <p:nvPr>
            <p:ph sz="half" idx="2"/>
          </p:nvPr>
        </p:nvPicPr>
        <p:blipFill>
          <a:blip r:embed="rId2">
            <a:extLst>
              <a:ext uri="{28A0092B-C50C-407E-A947-70E740481C1C}">
                <a14:useLocalDpi xmlns:a14="http://schemas.microsoft.com/office/drawing/2010/main" val="0"/>
              </a:ext>
            </a:extLst>
          </a:blip>
          <a:srcRect t="-64362" b="-64362"/>
          <a:stretch>
            <a:fillRect/>
          </a:stretch>
        </p:blipFill>
        <p:spPr/>
      </p:pic>
    </p:spTree>
    <p:extLst>
      <p:ext uri="{BB962C8B-B14F-4D97-AF65-F5344CB8AC3E}">
        <p14:creationId xmlns:p14="http://schemas.microsoft.com/office/powerpoint/2010/main" val="3765770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759020024"/>
              </p:ext>
            </p:extLst>
          </p:nvPr>
        </p:nvGraphicFramePr>
        <p:xfrm>
          <a:off x="518745" y="2058165"/>
          <a:ext cx="8085269" cy="2687320"/>
        </p:xfrm>
        <a:graphic>
          <a:graphicData uri="http://schemas.openxmlformats.org/drawingml/2006/table">
            <a:tbl>
              <a:tblPr firstRow="1" bandRow="1">
                <a:tableStyleId>{5C22544A-7EE6-4342-B048-85BDC9FD1C3A}</a:tableStyleId>
              </a:tblPr>
              <a:tblGrid>
                <a:gridCol w="2555912"/>
                <a:gridCol w="2683163"/>
                <a:gridCol w="2846194"/>
              </a:tblGrid>
              <a:tr h="370840">
                <a:tc>
                  <a:txBody>
                    <a:bodyPr/>
                    <a:lstStyle/>
                    <a:p>
                      <a:pPr algn="ctr"/>
                      <a:r>
                        <a:rPr lang="fr-FR" sz="1600" dirty="0" smtClean="0"/>
                        <a:t>Appareil à chaud</a:t>
                      </a:r>
                      <a:endParaRPr lang="fr-FR" sz="1600" dirty="0"/>
                    </a:p>
                  </a:txBody>
                  <a:tcPr/>
                </a:tc>
                <a:tc>
                  <a:txBody>
                    <a:bodyPr/>
                    <a:lstStyle/>
                    <a:p>
                      <a:pPr algn="ctr"/>
                      <a:r>
                        <a:rPr lang="fr-FR" sz="1600" dirty="0" smtClean="0"/>
                        <a:t>Appareil à froid</a:t>
                      </a:r>
                      <a:endParaRPr lang="fr-FR" sz="1600" dirty="0"/>
                    </a:p>
                  </a:txBody>
                  <a:tcPr/>
                </a:tc>
                <a:tc>
                  <a:txBody>
                    <a:bodyPr/>
                    <a:lstStyle/>
                    <a:p>
                      <a:pPr algn="ctr"/>
                      <a:r>
                        <a:rPr lang="fr-FR" sz="1600" dirty="0" smtClean="0"/>
                        <a:t>Appareil avec émulsifiant</a:t>
                      </a:r>
                      <a:endParaRPr lang="fr-FR" sz="1600" dirty="0"/>
                    </a:p>
                  </a:txBody>
                  <a:tcPr/>
                </a:tc>
              </a:tr>
              <a:tr h="370840">
                <a:tc>
                  <a:txBody>
                    <a:bodyPr/>
                    <a:lstStyle/>
                    <a:p>
                      <a:pPr marL="285750" indent="-285750">
                        <a:buFont typeface="Wingdings" charset="2"/>
                        <a:buChar char="Ø"/>
                      </a:pPr>
                      <a:r>
                        <a:rPr lang="fr-FR" sz="1400" b="0" i="0" dirty="0" smtClean="0"/>
                        <a:t>Chauffer les</a:t>
                      </a:r>
                      <a:r>
                        <a:rPr lang="fr-FR" sz="1400" b="0" i="0" baseline="0" dirty="0" smtClean="0"/>
                        <a:t> œufs et le sucre à 40°C env. (plus de stabilité et de volume), puis refroidir l’appareil dans le batteur-mélangeur</a:t>
                      </a:r>
                    </a:p>
                    <a:p>
                      <a:pPr marL="285750" indent="-285750">
                        <a:buFont typeface="Wingdings" charset="2"/>
                        <a:buChar char="Ø"/>
                      </a:pPr>
                      <a:r>
                        <a:rPr lang="fr-FR" sz="1400" b="0" i="0" baseline="0" dirty="0" smtClean="0"/>
                        <a:t>Tamiser la farine et l’incorporer</a:t>
                      </a:r>
                      <a:endParaRPr lang="fr-FR" sz="1400" b="0" i="0" dirty="0"/>
                    </a:p>
                  </a:txBody>
                  <a:tcPr/>
                </a:tc>
                <a:tc>
                  <a:txBody>
                    <a:bodyPr/>
                    <a:lstStyle/>
                    <a:p>
                      <a:pPr marL="285750" indent="-285750">
                        <a:buFont typeface="Wingdings" charset="2"/>
                        <a:buChar char="Ø"/>
                      </a:pPr>
                      <a:r>
                        <a:rPr lang="fr-FR" sz="1400" dirty="0" smtClean="0"/>
                        <a:t>Battre en mousse le jaune</a:t>
                      </a:r>
                      <a:r>
                        <a:rPr lang="fr-FR" sz="1400" baseline="0" dirty="0" smtClean="0"/>
                        <a:t> d’œuf et le sucre</a:t>
                      </a:r>
                    </a:p>
                    <a:p>
                      <a:pPr marL="285750" indent="-285750">
                        <a:buFont typeface="Wingdings" charset="2"/>
                        <a:buChar char="Ø"/>
                      </a:pPr>
                      <a:r>
                        <a:rPr lang="fr-FR" sz="1400" baseline="0" dirty="0" smtClean="0"/>
                        <a:t>Monter le blanc d’œuf en neige avec un peu de sucre</a:t>
                      </a:r>
                    </a:p>
                    <a:p>
                      <a:pPr marL="285750" indent="-285750">
                        <a:buFont typeface="Wingdings" charset="2"/>
                        <a:buChar char="Ø"/>
                      </a:pPr>
                      <a:r>
                        <a:rPr lang="fr-FR" sz="1400" baseline="0" dirty="0" smtClean="0"/>
                        <a:t>Réunir les 2 mélangés avec la farine</a:t>
                      </a:r>
                      <a:endParaRPr lang="fr-FR" sz="1400" dirty="0"/>
                    </a:p>
                  </a:txBody>
                  <a:tcPr/>
                </a:tc>
                <a:tc>
                  <a:txBody>
                    <a:bodyPr/>
                    <a:lstStyle/>
                    <a:p>
                      <a:pPr marL="285750" indent="-285750">
                        <a:buFont typeface="Wingdings" charset="2"/>
                        <a:buChar char="Ø"/>
                      </a:pPr>
                      <a:r>
                        <a:rPr lang="fr-FR" sz="1400" dirty="0" smtClean="0"/>
                        <a:t>Mélanger les œufs, l’eau, l’émulsifiant et le sucre</a:t>
                      </a:r>
                    </a:p>
                    <a:p>
                      <a:pPr marL="285750" indent="-285750">
                        <a:buFont typeface="Wingdings" charset="2"/>
                        <a:buChar char="Ø"/>
                      </a:pPr>
                      <a:r>
                        <a:rPr lang="fr-FR" sz="1400" dirty="0" smtClean="0"/>
                        <a:t>Tamiser la farine, la poudre de cacao et la poudre à lever et ajouter</a:t>
                      </a:r>
                    </a:p>
                    <a:p>
                      <a:pPr marL="285750" indent="-285750">
                        <a:buFont typeface="Wingdings" charset="2"/>
                        <a:buChar char="Ø"/>
                      </a:pPr>
                      <a:r>
                        <a:rPr lang="fr-FR" sz="1400" dirty="0" smtClean="0"/>
                        <a:t>Fouetter 3 à 5 minutes</a:t>
                      </a:r>
                      <a:r>
                        <a:rPr lang="fr-FR" sz="1400" baseline="0" dirty="0" smtClean="0"/>
                        <a:t> dans le batteur-mélangeur, à vitesse rapide</a:t>
                      </a:r>
                      <a:endParaRPr lang="fr-FR" sz="1400" dirty="0"/>
                    </a:p>
                  </a:txBody>
                  <a:tcPr/>
                </a:tc>
              </a:tr>
              <a:tr h="370840">
                <a:tc gridSpan="3">
                  <a:txBody>
                    <a:bodyPr/>
                    <a:lstStyle/>
                    <a:p>
                      <a:pPr marL="285750" indent="-285750">
                        <a:buFont typeface="Wingdings" charset="2"/>
                        <a:buChar char="Ø"/>
                      </a:pPr>
                      <a:r>
                        <a:rPr lang="fr-FR" sz="1400" b="0" i="0" dirty="0" smtClean="0"/>
                        <a:t>Ajouter à la fin de beurre, la couverture</a:t>
                      </a:r>
                      <a:r>
                        <a:rPr lang="fr-FR" sz="1400" b="0" i="0" baseline="0" dirty="0" smtClean="0"/>
                        <a:t> et le cacao pure pâte</a:t>
                      </a:r>
                    </a:p>
                    <a:p>
                      <a:pPr marL="285750" indent="-285750">
                        <a:buFont typeface="Wingdings" charset="2"/>
                        <a:buChar char="Ø"/>
                      </a:pPr>
                      <a:r>
                        <a:rPr lang="fr-FR" sz="1400" b="0" i="0" baseline="0" dirty="0" smtClean="0"/>
                        <a:t>Verser dans le moule et cuire</a:t>
                      </a:r>
                      <a:endParaRPr lang="fr-FR" sz="1400" b="0" i="0" dirty="0"/>
                    </a:p>
                  </a:txBody>
                  <a:tcPr/>
                </a:tc>
                <a:tc hMerge="1">
                  <a:txBody>
                    <a:bodyPr/>
                    <a:lstStyle/>
                    <a:p>
                      <a:pPr marL="285750" indent="-285750">
                        <a:buFont typeface="Wingdings" charset="2"/>
                        <a:buChar char="Ø"/>
                      </a:pPr>
                      <a:endParaRPr lang="fr-FR" sz="1400" dirty="0"/>
                    </a:p>
                  </a:txBody>
                  <a:tcPr/>
                </a:tc>
                <a:tc hMerge="1">
                  <a:txBody>
                    <a:bodyPr/>
                    <a:lstStyle/>
                    <a:p>
                      <a:pPr marL="285750" indent="-285750">
                        <a:buFont typeface="Wingdings" charset="2"/>
                        <a:buChar char="Ø"/>
                      </a:pPr>
                      <a:endParaRPr lang="fr-FR" sz="1400" dirty="0"/>
                    </a:p>
                  </a:txBody>
                  <a:tcPr/>
                </a:tc>
              </a:tr>
            </a:tbl>
          </a:graphicData>
        </a:graphic>
      </p:graphicFrame>
      <p:sp>
        <p:nvSpPr>
          <p:cNvPr id="7" name="Titre 3"/>
          <p:cNvSpPr>
            <a:spLocks noGrp="1"/>
          </p:cNvSpPr>
          <p:nvPr>
            <p:ph type="title"/>
          </p:nvPr>
        </p:nvSpPr>
        <p:spPr>
          <a:xfrm>
            <a:off x="900113" y="244158"/>
            <a:ext cx="7345362" cy="1339850"/>
          </a:xfrm>
        </p:spPr>
        <p:txBody>
          <a:bodyPr>
            <a:normAutofit/>
          </a:bodyPr>
          <a:lstStyle/>
          <a:p>
            <a:r>
              <a:rPr lang="fr-FR" sz="3600" b="1" dirty="0"/>
              <a:t>Appareils à biscuit dans un moule à charnière ou un cercle</a:t>
            </a:r>
          </a:p>
        </p:txBody>
      </p:sp>
    </p:spTree>
    <p:extLst>
      <p:ext uri="{BB962C8B-B14F-4D97-AF65-F5344CB8AC3E}">
        <p14:creationId xmlns:p14="http://schemas.microsoft.com/office/powerpoint/2010/main" val="3237933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Elaboration </a:t>
            </a:r>
            <a:r>
              <a:rPr lang="fr-FR" b="1" dirty="0" smtClean="0"/>
              <a:t>d’une </a:t>
            </a:r>
            <a:br>
              <a:rPr lang="fr-FR" b="1" dirty="0" smtClean="0"/>
            </a:br>
            <a:r>
              <a:rPr lang="fr-FR" b="1" dirty="0" smtClean="0"/>
              <a:t>génoise (appareil à chaud)	</a:t>
            </a:r>
            <a:endParaRPr lang="fr-FR" b="1"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181054829"/>
              </p:ext>
            </p:extLst>
          </p:nvPr>
        </p:nvGraphicFramePr>
        <p:xfrm>
          <a:off x="511678" y="2151224"/>
          <a:ext cx="8126295" cy="2164080"/>
        </p:xfrm>
        <a:graphic>
          <a:graphicData uri="http://schemas.openxmlformats.org/drawingml/2006/table">
            <a:tbl>
              <a:tblPr firstRow="1" bandRow="1">
                <a:tableStyleId>{2D5ABB26-0587-4C30-8999-92F81FD0307C}</a:tableStyleId>
              </a:tblPr>
              <a:tblGrid>
                <a:gridCol w="1811858"/>
                <a:gridCol w="6314437"/>
              </a:tblGrid>
              <a:tr h="500791">
                <a:tc>
                  <a:txBody>
                    <a:bodyPr/>
                    <a:lstStyle/>
                    <a:p>
                      <a:pPr algn="ctr"/>
                      <a:r>
                        <a:rPr lang="fr-FR" sz="1600" b="1" dirty="0" smtClean="0"/>
                        <a:t>Sortes d’appareils à biscuit</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lang="fr-FR" sz="1600" b="1" dirty="0" smtClean="0"/>
                        <a:t>Activités de base</a:t>
                      </a:r>
                      <a:endParaRPr lang="fr-FR"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1088001">
                <a:tc>
                  <a:txBody>
                    <a:bodyPr/>
                    <a:lstStyle/>
                    <a:p>
                      <a:pPr algn="l"/>
                      <a:r>
                        <a:rPr lang="fr-FR" sz="1400" b="1" dirty="0" smtClean="0">
                          <a:solidFill>
                            <a:srgbClr val="FF0000"/>
                          </a:solidFill>
                        </a:rPr>
                        <a:t>Génoise (appareil à chaud)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Ø"/>
                      </a:pPr>
                      <a:r>
                        <a:rPr lang="fr-FR" sz="1400" b="0" dirty="0" smtClean="0">
                          <a:solidFill>
                            <a:schemeClr val="tx1"/>
                          </a:solidFill>
                        </a:rPr>
                        <a:t>Battre l’œuf</a:t>
                      </a:r>
                      <a:r>
                        <a:rPr lang="fr-FR" sz="1400" b="0" baseline="0" dirty="0" smtClean="0">
                          <a:solidFill>
                            <a:schemeClr val="tx1"/>
                          </a:solidFill>
                        </a:rPr>
                        <a:t> entier et le sucre au bain-marie en les chauffant</a:t>
                      </a:r>
                    </a:p>
                    <a:p>
                      <a:pPr marL="285750" indent="-285750" algn="l">
                        <a:buFont typeface="Wingdings" panose="05000000000000000000" pitchFamily="2" charset="2"/>
                        <a:buChar char="Ø"/>
                      </a:pPr>
                      <a:r>
                        <a:rPr lang="fr-FR" sz="1400" b="0" baseline="0" dirty="0" smtClean="0">
                          <a:solidFill>
                            <a:schemeClr val="tx1"/>
                          </a:solidFill>
                        </a:rPr>
                        <a:t>Fouetter dans le batteur-mélangeur pour refroidir</a:t>
                      </a:r>
                    </a:p>
                    <a:p>
                      <a:pPr marL="285750" indent="-285750" algn="l">
                        <a:buFont typeface="Wingdings" panose="05000000000000000000" pitchFamily="2" charset="2"/>
                        <a:buChar char="Ø"/>
                      </a:pPr>
                      <a:r>
                        <a:rPr lang="fr-FR" sz="1400" b="0" baseline="0" dirty="0" smtClean="0">
                          <a:solidFill>
                            <a:schemeClr val="tx1"/>
                          </a:solidFill>
                        </a:rPr>
                        <a:t>Incorporer délicatement la farine fleur et l’amidon</a:t>
                      </a:r>
                    </a:p>
                    <a:p>
                      <a:pPr marL="285750" indent="-285750" algn="l">
                        <a:buFont typeface="Wingdings" panose="05000000000000000000" pitchFamily="2" charset="2"/>
                        <a:buChar char="Ø"/>
                      </a:pPr>
                      <a:r>
                        <a:rPr lang="fr-FR" sz="1400" b="0" baseline="0" dirty="0" smtClean="0">
                          <a:solidFill>
                            <a:schemeClr val="tx1"/>
                          </a:solidFill>
                        </a:rPr>
                        <a:t>Ajouter petit à petit le beurre fondu à l’appareil</a:t>
                      </a:r>
                    </a:p>
                    <a:p>
                      <a:pPr marL="285750" indent="-285750" algn="l">
                        <a:buFont typeface="Wingdings" panose="05000000000000000000" pitchFamily="2" charset="2"/>
                        <a:buChar char="Ø"/>
                      </a:pPr>
                      <a:r>
                        <a:rPr lang="fr-FR" sz="1400" b="0" baseline="0" dirty="0" smtClean="0">
                          <a:solidFill>
                            <a:schemeClr val="tx1"/>
                          </a:solidFill>
                        </a:rPr>
                        <a:t>Verser dans un moule à charnière ou un cercle à gâteaux et cuire au four</a:t>
                      </a:r>
                    </a:p>
                    <a:p>
                      <a:pPr marL="285750" indent="-285750" algn="l">
                        <a:buFont typeface="Wingdings" panose="05000000000000000000" pitchFamily="2" charset="2"/>
                        <a:buChar char="Ø"/>
                      </a:pPr>
                      <a:r>
                        <a:rPr lang="fr-FR" sz="1400" b="0" baseline="0" dirty="0" smtClean="0">
                          <a:solidFill>
                            <a:schemeClr val="tx1"/>
                          </a:solidFill>
                        </a:rPr>
                        <a:t>Retourner le biscuit et le laisser refroidir</a:t>
                      </a:r>
                      <a:endParaRPr lang="fr-FR" sz="1400" b="1" baseline="0" dirty="0" smtClean="0">
                        <a:solidFill>
                          <a:schemeClr val="tx1"/>
                        </a:solidFill>
                      </a:endParaRPr>
                    </a:p>
                    <a:p>
                      <a:pPr marL="285750" indent="-285750" algn="l">
                        <a:buFont typeface="Wingdings" panose="05000000000000000000" pitchFamily="2" charset="2"/>
                        <a:buChar char="Ø"/>
                      </a:pPr>
                      <a:endParaRPr lang="fr-FR" sz="14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5" name="Imag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553" y="4617814"/>
            <a:ext cx="1899072" cy="1386395"/>
          </a:xfrm>
          <a:prstGeom prst="rect">
            <a:avLst/>
          </a:prstGeom>
        </p:spPr>
      </p:pic>
    </p:spTree>
    <p:extLst>
      <p:ext uri="{BB962C8B-B14F-4D97-AF65-F5344CB8AC3E}">
        <p14:creationId xmlns:p14="http://schemas.microsoft.com/office/powerpoint/2010/main" val="205598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1140</TotalTime>
  <Words>1554</Words>
  <Application>Microsoft Macintosh PowerPoint</Application>
  <PresentationFormat>Présentation à l'écran (4:3)</PresentationFormat>
  <Paragraphs>171</Paragraphs>
  <Slides>20</Slides>
  <Notes>3</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Capital</vt:lpstr>
      <vt:lpstr>Appareils à biscuit</vt:lpstr>
      <vt:lpstr>Appareils à biscuit</vt:lpstr>
      <vt:lpstr>Appareils à biscuit</vt:lpstr>
      <vt:lpstr>Ingrédients</vt:lpstr>
      <vt:lpstr>Autres matières premières et produits semi-finis</vt:lpstr>
      <vt:lpstr>Autres matières premières et produits semi-finis</vt:lpstr>
      <vt:lpstr>Schéma des recettes</vt:lpstr>
      <vt:lpstr>Appareils à biscuit dans un moule à charnière ou un cercle</vt:lpstr>
      <vt:lpstr>Elaboration d’une  génoise (appareil à chaud) </vt:lpstr>
      <vt:lpstr>Informations</vt:lpstr>
      <vt:lpstr>Informations</vt:lpstr>
      <vt:lpstr>Biscuit à rouler</vt:lpstr>
      <vt:lpstr>Elaboration d’un biscuit à rouler (appareil froid) </vt:lpstr>
      <vt:lpstr>Informations</vt:lpstr>
      <vt:lpstr>Informations</vt:lpstr>
      <vt:lpstr>Informations</vt:lpstr>
      <vt:lpstr>Informations</vt:lpstr>
      <vt:lpstr>Elaboration de pèlerines (appareil froid) </vt:lpstr>
      <vt:lpstr>Informations</vt:lpstr>
      <vt:lpstr>Informations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entremets</dc:title>
  <dc:creator>Cardinaux Yan</dc:creator>
  <cp:lastModifiedBy>Cardinaux Yan</cp:lastModifiedBy>
  <cp:revision>187</cp:revision>
  <dcterms:created xsi:type="dcterms:W3CDTF">2014-08-25T11:46:16Z</dcterms:created>
  <dcterms:modified xsi:type="dcterms:W3CDTF">2015-03-25T13:39:00Z</dcterms:modified>
</cp:coreProperties>
</file>