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6" r:id="rId19"/>
    <p:sldId id="305"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5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Espace réservé de la date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7391400" y="304801"/>
            <a:ext cx="1447800" cy="5851525"/>
          </a:xfrm>
        </p:spPr>
        <p:txBody>
          <a:bodyPr vert="eaVer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361688" y="1026372"/>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3/14/2022</a:t>
            </a:fld>
            <a:endParaRPr lang="en-US"/>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7" name="Espace réservé de la date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8" name="Espace réservé du pied de page 7"/>
          <p:cNvSpPr>
            <a:spLocks noGrp="1"/>
          </p:cNvSpPr>
          <p:nvPr>
            <p:ph type="ftr" sz="quarter" idx="11"/>
          </p:nvPr>
        </p:nvSpPr>
        <p:spPr>
          <a:xfrm>
            <a:off x="304800" y="6409944"/>
            <a:ext cx="3581400" cy="365760"/>
          </a:xfrm>
        </p:spPr>
        <p:txBody>
          <a:bodyPr/>
          <a:lstStyle/>
          <a:p>
            <a:endParaRPr kumimoji="0" lang="en-US"/>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‹N°›</a:t>
            </a:fld>
            <a:endParaRPr kumimoji="0" lang="en-US" dirty="0"/>
          </a:p>
        </p:txBody>
      </p:sp>
      <p:sp>
        <p:nvSpPr>
          <p:cNvPr id="23" name="Titre 22"/>
          <p:cNvSpPr>
            <a:spLocks noGrp="1"/>
          </p:cNvSpPr>
          <p:nvPr>
            <p:ph type="title"/>
          </p:nvPr>
        </p:nvSpPr>
        <p:spPr/>
        <p:txBody>
          <a:bodyPr rtlCol="0" anchor="b" anchorCtr="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kumimoji="0" lang="en-US"/>
          </a:p>
        </p:txBody>
      </p:sp>
      <p:sp>
        <p:nvSpPr>
          <p:cNvPr id="3" name="Espace réservé de la date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a:xfrm>
            <a:off x="4343400" y="1036020"/>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eaLnBrk="1" latinLnBrk="0" hangingPunct="1"/>
            <a:fld id="{2C6B1FF6-39B9-40F5-8B67-33C6354A3D4F}" type="slidenum">
              <a:rPr kumimoji="0" lang="en-US" smtClean="0"/>
              <a:pPr eaLnBrk="1" latinLnBrk="0" hangingPunct="1"/>
              <a:t>‹N°›</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3/14/2022</a:t>
            </a:fld>
            <a:endParaRPr lang="en-US"/>
          </a:p>
        </p:txBody>
      </p:sp>
      <p:sp>
        <p:nvSpPr>
          <p:cNvPr id="6" name="Espace réservé du pied de page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3/14/2022</a:t>
            </a:fld>
            <a:endParaRPr lang="en-US" dirty="0"/>
          </a:p>
        </p:txBody>
      </p:sp>
      <p:sp>
        <p:nvSpPr>
          <p:cNvPr id="6" name="Espace réservé du pied de page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3/14/2022</a:t>
            </a:fld>
            <a:endParaRPr lang="en-US" sz="1400" dirty="0">
              <a:solidFill>
                <a:srgbClr val="FFFFFF"/>
              </a:solidFill>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‹N°›</a:t>
            </a:fld>
            <a:endParaRPr kumimoji="0" lang="en-US" sz="1600" dirty="0">
              <a:solidFill>
                <a:schemeClr val="accent3">
                  <a:shade val="75000"/>
                </a:schemeClr>
              </a:solidFill>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371600" y="5842295"/>
            <a:ext cx="6400800" cy="530716"/>
          </a:xfrm>
        </p:spPr>
        <p:txBody>
          <a:bodyPr/>
          <a:lstStyle/>
          <a:p>
            <a:endParaRPr lang="fr-FR" dirty="0"/>
          </a:p>
        </p:txBody>
      </p:sp>
      <p:sp>
        <p:nvSpPr>
          <p:cNvPr id="3" name="Titre 2"/>
          <p:cNvSpPr>
            <a:spLocks noGrp="1"/>
          </p:cNvSpPr>
          <p:nvPr>
            <p:ph type="ctrTitle"/>
          </p:nvPr>
        </p:nvSpPr>
        <p:spPr/>
        <p:txBody>
          <a:bodyPr/>
          <a:lstStyle/>
          <a:p>
            <a:r>
              <a:rPr lang="fr-FR" b="1" dirty="0" smtClean="0"/>
              <a:t>Substances nocives</a:t>
            </a:r>
            <a:endParaRPr lang="fr-FR" b="1" dirty="0"/>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1065" y="5330239"/>
            <a:ext cx="515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7003" y="5785852"/>
            <a:ext cx="69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32280" y="3118277"/>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20588" y="3118277"/>
            <a:ext cx="2377282"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09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507752"/>
            <a:ext cx="4038600" cy="2228676"/>
          </a:xfrm>
        </p:spPr>
        <p:txBody>
          <a:bodyPr>
            <a:normAutofit/>
          </a:bodyPr>
          <a:lstStyle/>
          <a:p>
            <a:r>
              <a:rPr lang="fr-FR" dirty="0" smtClean="0">
                <a:solidFill>
                  <a:schemeClr val="accent2"/>
                </a:solidFill>
              </a:rPr>
              <a:t>Ne pas </a:t>
            </a:r>
            <a:r>
              <a:rPr lang="fr-FR" b="1" dirty="0" smtClean="0">
                <a:solidFill>
                  <a:schemeClr val="accent2"/>
                </a:solidFill>
              </a:rPr>
              <a:t>rassir</a:t>
            </a:r>
            <a:r>
              <a:rPr lang="fr-FR" dirty="0" smtClean="0">
                <a:solidFill>
                  <a:schemeClr val="accent2"/>
                </a:solidFill>
              </a:rPr>
              <a:t> la viande de boucherie et le gibier trop longtemps</a:t>
            </a:r>
          </a:p>
          <a:p>
            <a:r>
              <a:rPr lang="fr-FR" dirty="0" smtClean="0">
                <a:solidFill>
                  <a:schemeClr val="accent2"/>
                </a:solidFill>
              </a:rPr>
              <a:t>Les </a:t>
            </a:r>
            <a:r>
              <a:rPr lang="fr-FR" b="1" dirty="0" smtClean="0">
                <a:solidFill>
                  <a:schemeClr val="accent2"/>
                </a:solidFill>
              </a:rPr>
              <a:t>poissons</a:t>
            </a:r>
            <a:r>
              <a:rPr lang="fr-FR" dirty="0" smtClean="0">
                <a:solidFill>
                  <a:schemeClr val="accent2"/>
                </a:solidFill>
              </a:rPr>
              <a:t> doivent être parfaitement frais</a:t>
            </a:r>
          </a:p>
        </p:txBody>
      </p:sp>
      <p:pic>
        <p:nvPicPr>
          <p:cNvPr id="921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7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Hémagglutinines, </a:t>
            </a:r>
            <a:r>
              <a:rPr lang="fr-FR" b="1" dirty="0" err="1" smtClean="0"/>
              <a:t>lectines</a:t>
            </a:r>
            <a:r>
              <a:rPr lang="fr-FR" b="1" dirty="0" smtClean="0"/>
              <a:t>, agglutinines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92500" lnSpcReduction="10000"/>
          </a:bodyPr>
          <a:lstStyle/>
          <a:p>
            <a:r>
              <a:rPr lang="fr-FR" dirty="0" smtClean="0">
                <a:solidFill>
                  <a:schemeClr val="accent2"/>
                </a:solidFill>
              </a:rPr>
              <a:t>Ce sont des </a:t>
            </a:r>
            <a:r>
              <a:rPr lang="fr-FR" b="1" dirty="0" smtClean="0">
                <a:solidFill>
                  <a:schemeClr val="accent2"/>
                </a:solidFill>
              </a:rPr>
              <a:t>protéines toxiques</a:t>
            </a:r>
            <a:r>
              <a:rPr lang="fr-FR" dirty="0" smtClean="0">
                <a:solidFill>
                  <a:schemeClr val="accent2"/>
                </a:solidFill>
              </a:rPr>
              <a:t> qui se trouvent dans les </a:t>
            </a:r>
            <a:r>
              <a:rPr lang="fr-FR" b="1" dirty="0" smtClean="0">
                <a:solidFill>
                  <a:schemeClr val="accent2"/>
                </a:solidFill>
              </a:rPr>
              <a:t>légumineuses</a:t>
            </a:r>
          </a:p>
          <a:p>
            <a:r>
              <a:rPr lang="fr-FR" dirty="0" smtClean="0">
                <a:solidFill>
                  <a:schemeClr val="accent2"/>
                </a:solidFill>
              </a:rPr>
              <a:t>Elles peuvent </a:t>
            </a:r>
            <a:r>
              <a:rPr lang="fr-FR" b="1" dirty="0" smtClean="0">
                <a:solidFill>
                  <a:schemeClr val="accent2"/>
                </a:solidFill>
              </a:rPr>
              <a:t>provoquer </a:t>
            </a:r>
            <a:r>
              <a:rPr lang="fr-FR" dirty="0" smtClean="0">
                <a:solidFill>
                  <a:schemeClr val="accent2"/>
                </a:solidFill>
              </a:rPr>
              <a:t>des inflammations de la muqueuse intestinale et des saignements, mais aussi </a:t>
            </a:r>
            <a:r>
              <a:rPr lang="fr-FR" b="1" dirty="0" smtClean="0">
                <a:solidFill>
                  <a:schemeClr val="accent2"/>
                </a:solidFill>
              </a:rPr>
              <a:t>agglutiner</a:t>
            </a:r>
            <a:r>
              <a:rPr lang="fr-FR" dirty="0" smtClean="0">
                <a:solidFill>
                  <a:schemeClr val="accent2"/>
                </a:solidFill>
              </a:rPr>
              <a:t> les globules rouges</a:t>
            </a:r>
          </a:p>
          <a:p>
            <a:r>
              <a:rPr lang="fr-FR" b="1" dirty="0" smtClean="0">
                <a:solidFill>
                  <a:schemeClr val="accent2"/>
                </a:solidFill>
              </a:rPr>
              <a:t>5 à 6 haricots </a:t>
            </a:r>
            <a:r>
              <a:rPr lang="fr-FR" dirty="0" smtClean="0">
                <a:solidFill>
                  <a:schemeClr val="accent2"/>
                </a:solidFill>
              </a:rPr>
              <a:t>d’Espagne verts crus sont </a:t>
            </a:r>
            <a:r>
              <a:rPr lang="fr-FR" b="1" dirty="0" smtClean="0">
                <a:solidFill>
                  <a:schemeClr val="accent2"/>
                </a:solidFill>
              </a:rPr>
              <a:t>mortels</a:t>
            </a:r>
          </a:p>
          <a:p>
            <a:r>
              <a:rPr lang="fr-FR" dirty="0" smtClean="0">
                <a:solidFill>
                  <a:schemeClr val="accent2"/>
                </a:solidFill>
              </a:rPr>
              <a:t>A la </a:t>
            </a:r>
            <a:r>
              <a:rPr lang="fr-FR" b="1" dirty="0" smtClean="0">
                <a:solidFill>
                  <a:schemeClr val="accent2"/>
                </a:solidFill>
              </a:rPr>
              <a:t>chaleur</a:t>
            </a:r>
            <a:r>
              <a:rPr lang="fr-FR" dirty="0" smtClean="0">
                <a:solidFill>
                  <a:schemeClr val="accent2"/>
                </a:solidFill>
              </a:rPr>
              <a:t> (cuisson), ils </a:t>
            </a:r>
            <a:r>
              <a:rPr lang="fr-FR" b="1" dirty="0" smtClean="0">
                <a:solidFill>
                  <a:schemeClr val="accent2"/>
                </a:solidFill>
              </a:rPr>
              <a:t>perdent</a:t>
            </a:r>
            <a:r>
              <a:rPr lang="fr-FR" dirty="0" smtClean="0">
                <a:solidFill>
                  <a:schemeClr val="accent2"/>
                </a:solidFill>
              </a:rPr>
              <a:t> leur </a:t>
            </a:r>
            <a:r>
              <a:rPr lang="fr-FR" b="1" dirty="0" smtClean="0">
                <a:solidFill>
                  <a:schemeClr val="accent2"/>
                </a:solidFill>
              </a:rPr>
              <a:t>effet toxique</a:t>
            </a:r>
            <a:endParaRPr lang="fr-FR" b="1" dirty="0">
              <a:solidFill>
                <a:schemeClr val="accent2"/>
              </a:solidFill>
            </a:endParaRPr>
          </a:p>
        </p:txBody>
      </p:sp>
      <p:pic>
        <p:nvPicPr>
          <p:cNvPr id="102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446300"/>
            <a:ext cx="4038600" cy="253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9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716186"/>
            <a:ext cx="4038600" cy="1740405"/>
          </a:xfrm>
        </p:spPr>
        <p:txBody>
          <a:bodyPr>
            <a:normAutofit/>
          </a:bodyPr>
          <a:lstStyle/>
          <a:p>
            <a:r>
              <a:rPr lang="fr-FR" b="1" dirty="0" smtClean="0">
                <a:solidFill>
                  <a:schemeClr val="accent2"/>
                </a:solidFill>
              </a:rPr>
              <a:t>Chauffer</a:t>
            </a:r>
            <a:r>
              <a:rPr lang="fr-FR" dirty="0" smtClean="0">
                <a:solidFill>
                  <a:schemeClr val="accent2"/>
                </a:solidFill>
              </a:rPr>
              <a:t> les légumineuses avant de les consommer (même les pousses)</a:t>
            </a:r>
          </a:p>
        </p:txBody>
      </p:sp>
      <p:pic>
        <p:nvPicPr>
          <p:cNvPr id="512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4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Produits phytosanitaires / Pesticides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55000" lnSpcReduction="20000"/>
          </a:bodyPr>
          <a:lstStyle/>
          <a:p>
            <a:r>
              <a:rPr lang="fr-FR" dirty="0" smtClean="0">
                <a:solidFill>
                  <a:schemeClr val="accent2"/>
                </a:solidFill>
              </a:rPr>
              <a:t>Seuls </a:t>
            </a:r>
            <a:r>
              <a:rPr lang="fr-FR" dirty="0">
                <a:solidFill>
                  <a:schemeClr val="accent2"/>
                </a:solidFill>
              </a:rPr>
              <a:t>l</a:t>
            </a:r>
            <a:r>
              <a:rPr lang="fr-FR" dirty="0" smtClean="0">
                <a:solidFill>
                  <a:schemeClr val="accent2"/>
                </a:solidFill>
              </a:rPr>
              <a:t>es produits phytosanitaires (herbicides, insecticides et fongicides) expressément </a:t>
            </a:r>
            <a:r>
              <a:rPr lang="fr-FR" b="1" dirty="0" smtClean="0">
                <a:solidFill>
                  <a:schemeClr val="accent2"/>
                </a:solidFill>
              </a:rPr>
              <a:t>autorisés</a:t>
            </a:r>
            <a:r>
              <a:rPr lang="fr-FR" dirty="0" smtClean="0">
                <a:solidFill>
                  <a:schemeClr val="accent2"/>
                </a:solidFill>
              </a:rPr>
              <a:t> peuvent être utilisés dans l’</a:t>
            </a:r>
            <a:r>
              <a:rPr lang="fr-FR" b="1" dirty="0" smtClean="0">
                <a:solidFill>
                  <a:schemeClr val="accent2"/>
                </a:solidFill>
              </a:rPr>
              <a:t>agriculture</a:t>
            </a:r>
          </a:p>
          <a:p>
            <a:r>
              <a:rPr lang="fr-FR" dirty="0" smtClean="0">
                <a:solidFill>
                  <a:schemeClr val="accent2"/>
                </a:solidFill>
              </a:rPr>
              <a:t>Les </a:t>
            </a:r>
            <a:r>
              <a:rPr lang="fr-FR" b="1" dirty="0" smtClean="0">
                <a:solidFill>
                  <a:schemeClr val="accent2"/>
                </a:solidFill>
              </a:rPr>
              <a:t>résidus </a:t>
            </a:r>
            <a:r>
              <a:rPr lang="fr-FR" dirty="0" smtClean="0">
                <a:solidFill>
                  <a:schemeClr val="accent2"/>
                </a:solidFill>
              </a:rPr>
              <a:t>de pesticides éventuellement encore présents dans les aliments sont fixés avec précision</a:t>
            </a:r>
          </a:p>
          <a:p>
            <a:r>
              <a:rPr lang="fr-FR" dirty="0" smtClean="0">
                <a:solidFill>
                  <a:schemeClr val="accent2"/>
                </a:solidFill>
              </a:rPr>
              <a:t>Utilisés correctement, ces produits ne doivent pas avoir d’</a:t>
            </a:r>
            <a:r>
              <a:rPr lang="fr-FR" b="1" dirty="0" smtClean="0">
                <a:solidFill>
                  <a:schemeClr val="accent2"/>
                </a:solidFill>
              </a:rPr>
              <a:t>effets dommageables </a:t>
            </a:r>
            <a:r>
              <a:rPr lang="fr-FR" dirty="0" smtClean="0">
                <a:solidFill>
                  <a:schemeClr val="accent2"/>
                </a:solidFill>
              </a:rPr>
              <a:t>pour l’être humain et l’animal, pas plus que pour la nappe phréatique et l’équilibre naturel</a:t>
            </a:r>
          </a:p>
          <a:p>
            <a:r>
              <a:rPr lang="fr-FR" dirty="0" smtClean="0">
                <a:solidFill>
                  <a:schemeClr val="accent2"/>
                </a:solidFill>
              </a:rPr>
              <a:t>L’</a:t>
            </a:r>
            <a:r>
              <a:rPr lang="fr-FR" b="1" dirty="0" smtClean="0">
                <a:solidFill>
                  <a:schemeClr val="accent2"/>
                </a:solidFill>
              </a:rPr>
              <a:t>utilisation</a:t>
            </a:r>
            <a:r>
              <a:rPr lang="fr-FR" dirty="0" smtClean="0">
                <a:solidFill>
                  <a:schemeClr val="accent2"/>
                </a:solidFill>
              </a:rPr>
              <a:t> massive d’engrais artificiels et de pesticides provoque une acidification et une grave dégradation du sol, en même temps qu’elle détruit les animaux utiles</a:t>
            </a:r>
          </a:p>
          <a:p>
            <a:r>
              <a:rPr lang="fr-FR" dirty="0" smtClean="0">
                <a:solidFill>
                  <a:schemeClr val="accent2"/>
                </a:solidFill>
              </a:rPr>
              <a:t>La </a:t>
            </a:r>
            <a:r>
              <a:rPr lang="fr-FR" b="1" dirty="0" smtClean="0">
                <a:solidFill>
                  <a:schemeClr val="accent2"/>
                </a:solidFill>
              </a:rPr>
              <a:t>lutte biologique</a:t>
            </a:r>
            <a:r>
              <a:rPr lang="fr-FR" dirty="0" smtClean="0">
                <a:solidFill>
                  <a:schemeClr val="accent2"/>
                </a:solidFill>
              </a:rPr>
              <a:t>, qui utilise de manière ciblée les ennemis naturels (animaux utiles) des parasites, est une alternative à la lutte chimique</a:t>
            </a:r>
          </a:p>
          <a:p>
            <a:r>
              <a:rPr lang="fr-FR" dirty="0" smtClean="0">
                <a:solidFill>
                  <a:schemeClr val="accent2"/>
                </a:solidFill>
              </a:rPr>
              <a:t>L’</a:t>
            </a:r>
            <a:r>
              <a:rPr lang="fr-FR" b="1" dirty="0" smtClean="0">
                <a:solidFill>
                  <a:schemeClr val="accent2"/>
                </a:solidFill>
              </a:rPr>
              <a:t>agriculture biologique </a:t>
            </a:r>
            <a:r>
              <a:rPr lang="fr-FR" dirty="0" smtClean="0">
                <a:solidFill>
                  <a:schemeClr val="accent2"/>
                </a:solidFill>
              </a:rPr>
              <a:t>interdit l’utilisation de </a:t>
            </a:r>
            <a:r>
              <a:rPr lang="fr-FR" b="1" dirty="0" smtClean="0">
                <a:solidFill>
                  <a:schemeClr val="accent2"/>
                </a:solidFill>
              </a:rPr>
              <a:t>pesticides</a:t>
            </a:r>
            <a:endParaRPr lang="fr-FR" b="1" dirty="0">
              <a:solidFill>
                <a:schemeClr val="accent2"/>
              </a:solidFill>
            </a:endParaRPr>
          </a:p>
        </p:txBody>
      </p:sp>
      <p:pic>
        <p:nvPicPr>
          <p:cNvPr id="20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442164"/>
            <a:ext cx="4038600" cy="254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1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103626"/>
            <a:ext cx="4038600" cy="3347263"/>
          </a:xfrm>
        </p:spPr>
        <p:txBody>
          <a:bodyPr>
            <a:normAutofit fontScale="92500"/>
          </a:bodyPr>
          <a:lstStyle/>
          <a:p>
            <a:r>
              <a:rPr lang="fr-FR" dirty="0" smtClean="0">
                <a:solidFill>
                  <a:schemeClr val="accent2"/>
                </a:solidFill>
              </a:rPr>
              <a:t>Les </a:t>
            </a:r>
            <a:r>
              <a:rPr lang="fr-FR" b="1" dirty="0" smtClean="0">
                <a:solidFill>
                  <a:schemeClr val="accent2"/>
                </a:solidFill>
              </a:rPr>
              <a:t>aliments biologiques </a:t>
            </a:r>
            <a:r>
              <a:rPr lang="fr-FR" dirty="0" smtClean="0">
                <a:solidFill>
                  <a:schemeClr val="accent2"/>
                </a:solidFill>
              </a:rPr>
              <a:t>devraient être exempts de </a:t>
            </a:r>
            <a:r>
              <a:rPr lang="fr-FR" b="1" dirty="0" smtClean="0">
                <a:solidFill>
                  <a:schemeClr val="accent2"/>
                </a:solidFill>
              </a:rPr>
              <a:t>pesticides</a:t>
            </a:r>
          </a:p>
          <a:p>
            <a:r>
              <a:rPr lang="fr-FR" dirty="0" smtClean="0">
                <a:solidFill>
                  <a:schemeClr val="accent2"/>
                </a:solidFill>
              </a:rPr>
              <a:t>Les produits cultivés en </a:t>
            </a:r>
            <a:r>
              <a:rPr lang="fr-FR" b="1" dirty="0" smtClean="0">
                <a:solidFill>
                  <a:schemeClr val="accent2"/>
                </a:solidFill>
              </a:rPr>
              <a:t>plein champ </a:t>
            </a:r>
            <a:r>
              <a:rPr lang="fr-FR" dirty="0" smtClean="0">
                <a:solidFill>
                  <a:schemeClr val="accent2"/>
                </a:solidFill>
              </a:rPr>
              <a:t>pendant la saison sont généralement moins chargés que ceux cultivés </a:t>
            </a:r>
            <a:r>
              <a:rPr lang="fr-FR" b="1" dirty="0" smtClean="0">
                <a:solidFill>
                  <a:schemeClr val="accent2"/>
                </a:solidFill>
              </a:rPr>
              <a:t>sous serre</a:t>
            </a:r>
          </a:p>
        </p:txBody>
      </p:sp>
      <p:pic>
        <p:nvPicPr>
          <p:cNvPr id="1024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6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Médicaments vétérinaires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0000" lnSpcReduction="20000"/>
          </a:bodyPr>
          <a:lstStyle/>
          <a:p>
            <a:r>
              <a:rPr lang="fr-FR" dirty="0" smtClean="0">
                <a:solidFill>
                  <a:schemeClr val="accent2"/>
                </a:solidFill>
              </a:rPr>
              <a:t>Les médicaments vétérinaires comme les </a:t>
            </a:r>
            <a:r>
              <a:rPr lang="fr-FR" b="1" dirty="0" smtClean="0">
                <a:solidFill>
                  <a:schemeClr val="accent2"/>
                </a:solidFill>
              </a:rPr>
              <a:t>hormones</a:t>
            </a:r>
            <a:r>
              <a:rPr lang="fr-FR" dirty="0" smtClean="0">
                <a:solidFill>
                  <a:schemeClr val="accent2"/>
                </a:solidFill>
              </a:rPr>
              <a:t>, les </a:t>
            </a:r>
            <a:r>
              <a:rPr lang="fr-FR" b="1" dirty="0" smtClean="0">
                <a:solidFill>
                  <a:schemeClr val="accent2"/>
                </a:solidFill>
              </a:rPr>
              <a:t>antibiotiques</a:t>
            </a:r>
            <a:r>
              <a:rPr lang="fr-FR" dirty="0" smtClean="0">
                <a:solidFill>
                  <a:schemeClr val="accent2"/>
                </a:solidFill>
              </a:rPr>
              <a:t> et les </a:t>
            </a:r>
            <a:r>
              <a:rPr lang="fr-FR" b="1" dirty="0" smtClean="0">
                <a:solidFill>
                  <a:schemeClr val="accent2"/>
                </a:solidFill>
              </a:rPr>
              <a:t>tranquillisants</a:t>
            </a:r>
            <a:r>
              <a:rPr lang="fr-FR" dirty="0" smtClean="0">
                <a:solidFill>
                  <a:schemeClr val="accent2"/>
                </a:solidFill>
              </a:rPr>
              <a:t> servent à maintenir la santé et accélérer la croissance des animaux</a:t>
            </a:r>
          </a:p>
          <a:p>
            <a:r>
              <a:rPr lang="fr-FR" dirty="0" smtClean="0">
                <a:solidFill>
                  <a:schemeClr val="accent2"/>
                </a:solidFill>
              </a:rPr>
              <a:t>Ils sont </a:t>
            </a:r>
            <a:r>
              <a:rPr lang="fr-FR" b="1" dirty="0" smtClean="0">
                <a:solidFill>
                  <a:schemeClr val="accent2"/>
                </a:solidFill>
              </a:rPr>
              <a:t>soumis</a:t>
            </a:r>
            <a:r>
              <a:rPr lang="fr-FR" dirty="0" smtClean="0">
                <a:solidFill>
                  <a:schemeClr val="accent2"/>
                </a:solidFill>
              </a:rPr>
              <a:t> par la </a:t>
            </a:r>
            <a:r>
              <a:rPr lang="fr-FR" b="1" dirty="0" smtClean="0">
                <a:solidFill>
                  <a:schemeClr val="accent2"/>
                </a:solidFill>
              </a:rPr>
              <a:t>loi</a:t>
            </a:r>
            <a:r>
              <a:rPr lang="fr-FR" dirty="0" smtClean="0">
                <a:solidFill>
                  <a:schemeClr val="accent2"/>
                </a:solidFill>
              </a:rPr>
              <a:t> à une autorisation obligatoire qui est réglée différemment dans chaque </a:t>
            </a:r>
            <a:r>
              <a:rPr lang="fr-FR" b="1" dirty="0" smtClean="0">
                <a:solidFill>
                  <a:schemeClr val="accent2"/>
                </a:solidFill>
              </a:rPr>
              <a:t>pays</a:t>
            </a:r>
          </a:p>
          <a:p>
            <a:r>
              <a:rPr lang="fr-FR" dirty="0" smtClean="0">
                <a:solidFill>
                  <a:schemeClr val="accent2"/>
                </a:solidFill>
              </a:rPr>
              <a:t>Pour chaque produit, il existe des </a:t>
            </a:r>
            <a:r>
              <a:rPr lang="fr-FR" b="1" dirty="0" smtClean="0">
                <a:solidFill>
                  <a:schemeClr val="accent2"/>
                </a:solidFill>
              </a:rPr>
              <a:t>délais d’attente </a:t>
            </a:r>
            <a:r>
              <a:rPr lang="fr-FR" dirty="0" smtClean="0">
                <a:solidFill>
                  <a:schemeClr val="accent2"/>
                </a:solidFill>
              </a:rPr>
              <a:t>fixes entre l’</a:t>
            </a:r>
            <a:r>
              <a:rPr lang="fr-FR" b="1" dirty="0" smtClean="0">
                <a:solidFill>
                  <a:schemeClr val="accent2"/>
                </a:solidFill>
              </a:rPr>
              <a:t>administration</a:t>
            </a:r>
            <a:r>
              <a:rPr lang="fr-FR" dirty="0" smtClean="0">
                <a:solidFill>
                  <a:schemeClr val="accent2"/>
                </a:solidFill>
              </a:rPr>
              <a:t> à l’animal et la </a:t>
            </a:r>
            <a:r>
              <a:rPr lang="fr-FR" b="1" dirty="0" smtClean="0">
                <a:solidFill>
                  <a:schemeClr val="accent2"/>
                </a:solidFill>
              </a:rPr>
              <a:t>transformation</a:t>
            </a:r>
            <a:r>
              <a:rPr lang="fr-FR" dirty="0" smtClean="0">
                <a:solidFill>
                  <a:schemeClr val="accent2"/>
                </a:solidFill>
              </a:rPr>
              <a:t> en aliment (p.ex. obtention du lait, abattage) qui doivent être respectés</a:t>
            </a:r>
          </a:p>
          <a:p>
            <a:r>
              <a:rPr lang="fr-FR" dirty="0" smtClean="0">
                <a:solidFill>
                  <a:schemeClr val="accent2"/>
                </a:solidFill>
              </a:rPr>
              <a:t>Les </a:t>
            </a:r>
            <a:r>
              <a:rPr lang="fr-FR" b="1" dirty="0" smtClean="0">
                <a:solidFill>
                  <a:schemeClr val="accent2"/>
                </a:solidFill>
              </a:rPr>
              <a:t>problèmes</a:t>
            </a:r>
            <a:r>
              <a:rPr lang="fr-FR" dirty="0" smtClean="0">
                <a:solidFill>
                  <a:schemeClr val="accent2"/>
                </a:solidFill>
              </a:rPr>
              <a:t> surgissent avant tout dans les </a:t>
            </a:r>
            <a:r>
              <a:rPr lang="fr-FR" b="1" dirty="0" smtClean="0">
                <a:solidFill>
                  <a:schemeClr val="accent2"/>
                </a:solidFill>
              </a:rPr>
              <a:t>élevages</a:t>
            </a:r>
            <a:r>
              <a:rPr lang="fr-FR" dirty="0" smtClean="0">
                <a:solidFill>
                  <a:schemeClr val="accent2"/>
                </a:solidFill>
              </a:rPr>
              <a:t> de masse, et en particulier ceux de </a:t>
            </a:r>
            <a:r>
              <a:rPr lang="fr-FR" b="1" dirty="0" smtClean="0">
                <a:solidFill>
                  <a:schemeClr val="accent2"/>
                </a:solidFill>
              </a:rPr>
              <a:t>volailles </a:t>
            </a:r>
            <a:endParaRPr lang="fr-FR" b="1" dirty="0">
              <a:solidFill>
                <a:schemeClr val="accent2"/>
              </a:solidFill>
            </a:endParaRP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1800841"/>
            <a:ext cx="4038600" cy="382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3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547510"/>
            <a:ext cx="4038600" cy="2051123"/>
          </a:xfrm>
        </p:spPr>
        <p:txBody>
          <a:bodyPr>
            <a:normAutofit/>
          </a:bodyPr>
          <a:lstStyle/>
          <a:p>
            <a:r>
              <a:rPr lang="fr-FR" b="1" dirty="0" smtClean="0">
                <a:solidFill>
                  <a:schemeClr val="accent2"/>
                </a:solidFill>
              </a:rPr>
              <a:t>Utiliser</a:t>
            </a:r>
            <a:r>
              <a:rPr lang="fr-FR" dirty="0" smtClean="0">
                <a:solidFill>
                  <a:schemeClr val="accent2"/>
                </a:solidFill>
              </a:rPr>
              <a:t> de préférence la viande, la volaille, les œufs, </a:t>
            </a:r>
            <a:r>
              <a:rPr lang="fr-FR" dirty="0" err="1" smtClean="0">
                <a:solidFill>
                  <a:schemeClr val="accent2"/>
                </a:solidFill>
              </a:rPr>
              <a:t>etc</a:t>
            </a:r>
            <a:r>
              <a:rPr lang="fr-FR" dirty="0" smtClean="0">
                <a:solidFill>
                  <a:schemeClr val="accent2"/>
                </a:solidFill>
              </a:rPr>
              <a:t>, qui proviennent d’élevages respectueux des animaux</a:t>
            </a: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7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Métaux lourds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0000" lnSpcReduction="20000"/>
          </a:bodyPr>
          <a:lstStyle/>
          <a:p>
            <a:r>
              <a:rPr lang="fr-FR" dirty="0" smtClean="0">
                <a:solidFill>
                  <a:schemeClr val="accent2"/>
                </a:solidFill>
              </a:rPr>
              <a:t>Le </a:t>
            </a:r>
            <a:r>
              <a:rPr lang="fr-FR" b="1" dirty="0" smtClean="0">
                <a:solidFill>
                  <a:schemeClr val="accent2"/>
                </a:solidFill>
              </a:rPr>
              <a:t>danger </a:t>
            </a:r>
            <a:r>
              <a:rPr lang="fr-FR" dirty="0" smtClean="0">
                <a:solidFill>
                  <a:schemeClr val="accent2"/>
                </a:solidFill>
              </a:rPr>
              <a:t>des métaux lourds consiste dans le fait qu’ils sont stockés pendant des années dans le foie, les reins et les os</a:t>
            </a:r>
          </a:p>
          <a:p>
            <a:r>
              <a:rPr lang="fr-FR" dirty="0" smtClean="0">
                <a:solidFill>
                  <a:schemeClr val="accent2"/>
                </a:solidFill>
              </a:rPr>
              <a:t>Chez l’être humain, ils peuvent </a:t>
            </a:r>
            <a:r>
              <a:rPr lang="fr-FR" b="1" dirty="0" smtClean="0">
                <a:solidFill>
                  <a:schemeClr val="accent2"/>
                </a:solidFill>
              </a:rPr>
              <a:t>endommager</a:t>
            </a:r>
            <a:r>
              <a:rPr lang="fr-FR" dirty="0" smtClean="0">
                <a:solidFill>
                  <a:schemeClr val="accent2"/>
                </a:solidFill>
              </a:rPr>
              <a:t> la musculature, le système nerveux, les reins et le cerveau</a:t>
            </a:r>
          </a:p>
          <a:p>
            <a:r>
              <a:rPr lang="fr-FR" dirty="0" smtClean="0">
                <a:solidFill>
                  <a:schemeClr val="accent2"/>
                </a:solidFill>
              </a:rPr>
              <a:t>Ils </a:t>
            </a:r>
            <a:r>
              <a:rPr lang="fr-FR" b="1" dirty="0" smtClean="0">
                <a:solidFill>
                  <a:schemeClr val="accent2"/>
                </a:solidFill>
              </a:rPr>
              <a:t>peuvent</a:t>
            </a:r>
            <a:r>
              <a:rPr lang="fr-FR" dirty="0" smtClean="0">
                <a:solidFill>
                  <a:schemeClr val="accent2"/>
                </a:solidFill>
              </a:rPr>
              <a:t> augmenter la tension artérielle, provoquer des maladies des os et endommager le patrimoine génétique et même provoquer des cancers</a:t>
            </a:r>
          </a:p>
          <a:p>
            <a:r>
              <a:rPr lang="fr-FR" dirty="0" smtClean="0">
                <a:solidFill>
                  <a:schemeClr val="accent2"/>
                </a:solidFill>
              </a:rPr>
              <a:t>Ils </a:t>
            </a:r>
            <a:r>
              <a:rPr lang="fr-FR" b="1" dirty="0" smtClean="0">
                <a:solidFill>
                  <a:schemeClr val="accent2"/>
                </a:solidFill>
              </a:rPr>
              <a:t>parviennent</a:t>
            </a:r>
            <a:r>
              <a:rPr lang="fr-FR" dirty="0" smtClean="0">
                <a:solidFill>
                  <a:schemeClr val="accent2"/>
                </a:solidFill>
              </a:rPr>
              <a:t> majoritairement dans la chaîne alimentaire par la pollution (gaz d’échappement des autos et de l’industrie, chauffages). Il s’agit avant tout de plomb, de cadmium, de mercure et d’arsenic</a:t>
            </a:r>
            <a:endParaRPr lang="fr-FR" dirty="0">
              <a:solidFill>
                <a:schemeClr val="accent2"/>
              </a:solidFill>
            </a:endParaRP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23091"/>
            <a:ext cx="4038600" cy="277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8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Métaux lourds</a:t>
            </a:r>
            <a:endParaRPr lang="fr-FR" b="1" dirty="0"/>
          </a:p>
        </p:txBody>
      </p:sp>
      <p:sp>
        <p:nvSpPr>
          <p:cNvPr id="3" name="Espace réservé du contenu 2"/>
          <p:cNvSpPr>
            <a:spLocks noGrp="1"/>
          </p:cNvSpPr>
          <p:nvPr>
            <p:ph sz="half" idx="1"/>
          </p:nvPr>
        </p:nvSpPr>
        <p:spPr>
          <a:xfrm>
            <a:off x="301752" y="1721894"/>
            <a:ext cx="4038600" cy="4323799"/>
          </a:xfrm>
        </p:spPr>
        <p:txBody>
          <a:bodyPr>
            <a:normAutofit fontScale="62500" lnSpcReduction="20000"/>
          </a:bodyPr>
          <a:lstStyle/>
          <a:p>
            <a:r>
              <a:rPr lang="fr-FR" dirty="0" smtClean="0">
                <a:solidFill>
                  <a:schemeClr val="accent2"/>
                </a:solidFill>
              </a:rPr>
              <a:t>Les </a:t>
            </a:r>
            <a:r>
              <a:rPr lang="fr-FR" b="1" dirty="0" smtClean="0">
                <a:solidFill>
                  <a:schemeClr val="accent2"/>
                </a:solidFill>
              </a:rPr>
              <a:t>teneurs</a:t>
            </a:r>
            <a:r>
              <a:rPr lang="fr-FR" dirty="0" smtClean="0">
                <a:solidFill>
                  <a:schemeClr val="accent2"/>
                </a:solidFill>
              </a:rPr>
              <a:t> les plus élevés se trouvent dans le foie et les reins du bétail de boucherie et dans le gibier qui ne consomme pas de fourrages contrôlés, parfois aussi dans les poissons qui vivent dans des eaux souillées</a:t>
            </a:r>
          </a:p>
          <a:p>
            <a:r>
              <a:rPr lang="fr-FR" dirty="0" smtClean="0">
                <a:solidFill>
                  <a:schemeClr val="accent2"/>
                </a:solidFill>
              </a:rPr>
              <a:t>Le </a:t>
            </a:r>
            <a:r>
              <a:rPr lang="fr-FR" b="1" dirty="0" smtClean="0">
                <a:solidFill>
                  <a:schemeClr val="accent2"/>
                </a:solidFill>
              </a:rPr>
              <a:t>lait</a:t>
            </a:r>
            <a:r>
              <a:rPr lang="fr-FR" dirty="0" smtClean="0">
                <a:solidFill>
                  <a:schemeClr val="accent2"/>
                </a:solidFill>
              </a:rPr>
              <a:t> présente lui aussi des traces de métaux lourds, alors que la viande musculaire est la moins affectée</a:t>
            </a:r>
          </a:p>
          <a:p>
            <a:r>
              <a:rPr lang="fr-FR" dirty="0" smtClean="0">
                <a:solidFill>
                  <a:schemeClr val="accent2"/>
                </a:solidFill>
              </a:rPr>
              <a:t>Par contre le </a:t>
            </a:r>
            <a:r>
              <a:rPr lang="fr-FR" b="1" dirty="0" smtClean="0">
                <a:solidFill>
                  <a:schemeClr val="accent2"/>
                </a:solidFill>
              </a:rPr>
              <a:t>cadmium</a:t>
            </a:r>
            <a:r>
              <a:rPr lang="fr-FR" dirty="0" smtClean="0">
                <a:solidFill>
                  <a:schemeClr val="accent2"/>
                </a:solidFill>
              </a:rPr>
              <a:t> est absorbé du sol par les racines</a:t>
            </a:r>
          </a:p>
          <a:p>
            <a:r>
              <a:rPr lang="fr-FR" dirty="0" smtClean="0">
                <a:solidFill>
                  <a:schemeClr val="accent2"/>
                </a:solidFill>
              </a:rPr>
              <a:t>Le </a:t>
            </a:r>
            <a:r>
              <a:rPr lang="fr-FR" b="1" dirty="0" smtClean="0">
                <a:solidFill>
                  <a:schemeClr val="accent2"/>
                </a:solidFill>
              </a:rPr>
              <a:t>mercure</a:t>
            </a:r>
            <a:r>
              <a:rPr lang="fr-FR" dirty="0" smtClean="0">
                <a:solidFill>
                  <a:schemeClr val="accent2"/>
                </a:solidFill>
              </a:rPr>
              <a:t> et l’</a:t>
            </a:r>
            <a:r>
              <a:rPr lang="fr-FR" b="1" dirty="0" smtClean="0">
                <a:solidFill>
                  <a:schemeClr val="accent2"/>
                </a:solidFill>
              </a:rPr>
              <a:t>arsenic</a:t>
            </a:r>
            <a:r>
              <a:rPr lang="fr-FR" dirty="0" smtClean="0">
                <a:solidFill>
                  <a:schemeClr val="accent2"/>
                </a:solidFill>
              </a:rPr>
              <a:t> se trouvent souvent dans les animaux marins, en particulier les poissons carnassiers (requin, thon, espadon)</a:t>
            </a:r>
          </a:p>
          <a:p>
            <a:r>
              <a:rPr lang="fr-FR" dirty="0" smtClean="0">
                <a:solidFill>
                  <a:schemeClr val="accent2"/>
                </a:solidFill>
              </a:rPr>
              <a:t>Les </a:t>
            </a:r>
            <a:r>
              <a:rPr lang="fr-FR" b="1" dirty="0" smtClean="0">
                <a:solidFill>
                  <a:schemeClr val="accent2"/>
                </a:solidFill>
              </a:rPr>
              <a:t>champignons sauvages </a:t>
            </a:r>
            <a:r>
              <a:rPr lang="fr-FR" dirty="0" smtClean="0">
                <a:solidFill>
                  <a:schemeClr val="accent2"/>
                </a:solidFill>
              </a:rPr>
              <a:t>présentent une forte teneur en cadmium et mercure, mais c’est encore par la fumée que se fait l’apport essentiel de cadmium</a:t>
            </a:r>
            <a:endParaRPr lang="fr-FR" dirty="0">
              <a:solidFill>
                <a:schemeClr val="accent2"/>
              </a:solidFill>
            </a:endParaRPr>
          </a:p>
        </p:txBody>
      </p:sp>
      <p:pic>
        <p:nvPicPr>
          <p:cNvPr id="512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1525467"/>
            <a:ext cx="4038600" cy="437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4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0000" lnSpcReduction="20000"/>
          </a:bodyPr>
          <a:lstStyle/>
          <a:p>
            <a:r>
              <a:rPr lang="fr-FR" b="1" dirty="0" smtClean="0">
                <a:solidFill>
                  <a:schemeClr val="accent2"/>
                </a:solidFill>
              </a:rPr>
              <a:t>Laver</a:t>
            </a:r>
            <a:r>
              <a:rPr lang="fr-FR" dirty="0" smtClean="0">
                <a:solidFill>
                  <a:schemeClr val="accent2"/>
                </a:solidFill>
              </a:rPr>
              <a:t> soigneusement pour retirer la majeure partie du </a:t>
            </a:r>
            <a:r>
              <a:rPr lang="fr-FR" b="1" dirty="0" smtClean="0">
                <a:solidFill>
                  <a:schemeClr val="accent2"/>
                </a:solidFill>
              </a:rPr>
              <a:t>plomb</a:t>
            </a:r>
            <a:r>
              <a:rPr lang="fr-FR" dirty="0" smtClean="0">
                <a:solidFill>
                  <a:schemeClr val="accent2"/>
                </a:solidFill>
              </a:rPr>
              <a:t>. Ceci est important pour les </a:t>
            </a:r>
            <a:r>
              <a:rPr lang="fr-FR" b="1" dirty="0" smtClean="0">
                <a:solidFill>
                  <a:schemeClr val="accent2"/>
                </a:solidFill>
              </a:rPr>
              <a:t>plantes</a:t>
            </a:r>
            <a:r>
              <a:rPr lang="fr-FR" dirty="0" smtClean="0">
                <a:solidFill>
                  <a:schemeClr val="accent2"/>
                </a:solidFill>
              </a:rPr>
              <a:t> dont la surface est poilue ou frisée (p.ex. pêches, persil, chou frisé)</a:t>
            </a:r>
          </a:p>
          <a:p>
            <a:r>
              <a:rPr lang="fr-FR" b="1" dirty="0" smtClean="0">
                <a:solidFill>
                  <a:schemeClr val="accent2"/>
                </a:solidFill>
              </a:rPr>
              <a:t>Retirer</a:t>
            </a:r>
            <a:r>
              <a:rPr lang="fr-FR" dirty="0" smtClean="0">
                <a:solidFill>
                  <a:schemeClr val="accent2"/>
                </a:solidFill>
              </a:rPr>
              <a:t> les feuilles extérieures (p.ex. pour la laitue pommée et les choux)</a:t>
            </a:r>
          </a:p>
          <a:p>
            <a:r>
              <a:rPr lang="fr-FR" b="1" dirty="0" smtClean="0">
                <a:solidFill>
                  <a:schemeClr val="accent2"/>
                </a:solidFill>
              </a:rPr>
              <a:t>Restreindre</a:t>
            </a:r>
            <a:r>
              <a:rPr lang="fr-FR" dirty="0" smtClean="0">
                <a:solidFill>
                  <a:schemeClr val="accent2"/>
                </a:solidFill>
              </a:rPr>
              <a:t> la consommation de moules et de seiches, ainsi que de foie et de rognons de porc et de bœuf</a:t>
            </a:r>
          </a:p>
          <a:p>
            <a:r>
              <a:rPr lang="fr-FR" dirty="0" smtClean="0">
                <a:solidFill>
                  <a:schemeClr val="accent2"/>
                </a:solidFill>
              </a:rPr>
              <a:t>Arrêter de </a:t>
            </a:r>
            <a:r>
              <a:rPr lang="fr-FR" b="1" dirty="0" smtClean="0">
                <a:solidFill>
                  <a:schemeClr val="accent2"/>
                </a:solidFill>
              </a:rPr>
              <a:t>fumer</a:t>
            </a:r>
          </a:p>
          <a:p>
            <a:r>
              <a:rPr lang="fr-FR" b="1" dirty="0" smtClean="0">
                <a:solidFill>
                  <a:schemeClr val="accent2"/>
                </a:solidFill>
              </a:rPr>
              <a:t>Manger</a:t>
            </a:r>
            <a:r>
              <a:rPr lang="fr-FR" dirty="0" smtClean="0">
                <a:solidFill>
                  <a:schemeClr val="accent2"/>
                </a:solidFill>
              </a:rPr>
              <a:t> au max. 250 g de champignons sauvages par semaine : les champignons de culture sont inoffensifs</a:t>
            </a:r>
          </a:p>
          <a:p>
            <a:r>
              <a:rPr lang="fr-FR" b="1" dirty="0" smtClean="0">
                <a:solidFill>
                  <a:schemeClr val="accent2"/>
                </a:solidFill>
              </a:rPr>
              <a:t>Ne pas manger </a:t>
            </a:r>
            <a:r>
              <a:rPr lang="fr-FR" dirty="0" smtClean="0">
                <a:solidFill>
                  <a:schemeClr val="accent2"/>
                </a:solidFill>
              </a:rPr>
              <a:t>des poissons d’eaux côtières polluées</a:t>
            </a: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7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Généralités</a:t>
            </a:r>
            <a:endParaRPr lang="fr-FR" b="1" dirty="0"/>
          </a:p>
        </p:txBody>
      </p:sp>
      <p:sp>
        <p:nvSpPr>
          <p:cNvPr id="3" name="Espace réservé du contenu 2"/>
          <p:cNvSpPr>
            <a:spLocks noGrp="1"/>
          </p:cNvSpPr>
          <p:nvPr>
            <p:ph sz="half" idx="1"/>
          </p:nvPr>
        </p:nvSpPr>
        <p:spPr>
          <a:xfrm>
            <a:off x="301752" y="1899440"/>
            <a:ext cx="4038600" cy="4492482"/>
          </a:xfrm>
        </p:spPr>
        <p:txBody>
          <a:bodyPr>
            <a:normAutofit fontScale="92500" lnSpcReduction="20000"/>
          </a:bodyPr>
          <a:lstStyle/>
          <a:p>
            <a:r>
              <a:rPr lang="fr-FR" dirty="0" smtClean="0">
                <a:solidFill>
                  <a:schemeClr val="accent2"/>
                </a:solidFill>
              </a:rPr>
              <a:t>Ce sont des </a:t>
            </a:r>
            <a:r>
              <a:rPr lang="fr-FR" b="1" dirty="0" smtClean="0">
                <a:solidFill>
                  <a:schemeClr val="accent2"/>
                </a:solidFill>
              </a:rPr>
              <a:t>substances indésirables </a:t>
            </a:r>
            <a:r>
              <a:rPr lang="fr-FR" dirty="0" smtClean="0">
                <a:solidFill>
                  <a:schemeClr val="accent2"/>
                </a:solidFill>
              </a:rPr>
              <a:t>dans les aliments qui (dans certaines conditions) peuvent faire du </a:t>
            </a:r>
            <a:r>
              <a:rPr lang="fr-FR" b="1" dirty="0" smtClean="0">
                <a:solidFill>
                  <a:schemeClr val="accent2"/>
                </a:solidFill>
              </a:rPr>
              <a:t>tort</a:t>
            </a:r>
            <a:r>
              <a:rPr lang="fr-FR" dirty="0" smtClean="0">
                <a:solidFill>
                  <a:schemeClr val="accent2"/>
                </a:solidFill>
              </a:rPr>
              <a:t> à l’</a:t>
            </a:r>
            <a:r>
              <a:rPr lang="fr-FR" b="1" dirty="0" smtClean="0">
                <a:solidFill>
                  <a:schemeClr val="accent2"/>
                </a:solidFill>
              </a:rPr>
              <a:t>organisme humain</a:t>
            </a:r>
          </a:p>
          <a:p>
            <a:r>
              <a:rPr lang="fr-FR" dirty="0" smtClean="0">
                <a:solidFill>
                  <a:schemeClr val="accent2"/>
                </a:solidFill>
              </a:rPr>
              <a:t>La production de nos aliments d’origine végétale et animale se fait dans un environnement qui n’est pas exempt de substances chimiques dont certaines peuvent représenter un </a:t>
            </a:r>
            <a:r>
              <a:rPr lang="fr-FR" b="1" dirty="0" smtClean="0">
                <a:solidFill>
                  <a:schemeClr val="accent2"/>
                </a:solidFill>
              </a:rPr>
              <a:t>danger</a:t>
            </a:r>
            <a:r>
              <a:rPr lang="fr-FR" dirty="0" smtClean="0">
                <a:solidFill>
                  <a:schemeClr val="accent2"/>
                </a:solidFill>
              </a:rPr>
              <a:t> pour la santé</a:t>
            </a:r>
            <a:endParaRPr lang="fr-FR" dirty="0">
              <a:solidFill>
                <a:schemeClr val="accent2"/>
              </a:solidFill>
            </a:endParaRP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066856195"/>
              </p:ext>
            </p:extLst>
          </p:nvPr>
        </p:nvGraphicFramePr>
        <p:xfrm>
          <a:off x="4800600" y="1715275"/>
          <a:ext cx="4038600" cy="4419600"/>
        </p:xfrm>
        <a:graphic>
          <a:graphicData uri="http://schemas.openxmlformats.org/drawingml/2006/table">
            <a:tbl>
              <a:tblPr firstRow="1" bandRow="1">
                <a:tableStyleId>{5C22544A-7EE6-4342-B048-85BDC9FD1C3A}</a:tableStyleId>
              </a:tblPr>
              <a:tblGrid>
                <a:gridCol w="1770671">
                  <a:extLst>
                    <a:ext uri="{9D8B030D-6E8A-4147-A177-3AD203B41FA5}">
                      <a16:colId xmlns:a16="http://schemas.microsoft.com/office/drawing/2014/main" val="20000"/>
                    </a:ext>
                  </a:extLst>
                </a:gridCol>
                <a:gridCol w="2267929">
                  <a:extLst>
                    <a:ext uri="{9D8B030D-6E8A-4147-A177-3AD203B41FA5}">
                      <a16:colId xmlns:a16="http://schemas.microsoft.com/office/drawing/2014/main" val="20001"/>
                    </a:ext>
                  </a:extLst>
                </a:gridCol>
              </a:tblGrid>
              <a:tr h="370840">
                <a:tc>
                  <a:txBody>
                    <a:bodyPr/>
                    <a:lstStyle/>
                    <a:p>
                      <a:r>
                        <a:rPr lang="fr-FR" sz="1400" dirty="0" smtClean="0"/>
                        <a:t>Origine</a:t>
                      </a:r>
                      <a:r>
                        <a:rPr lang="fr-FR" sz="1400" baseline="0" dirty="0" smtClean="0"/>
                        <a:t> des toxiques</a:t>
                      </a:r>
                      <a:endParaRPr lang="fr-FR" sz="1400" dirty="0"/>
                    </a:p>
                  </a:txBody>
                  <a:tcPr/>
                </a:tc>
                <a:tc>
                  <a:txBody>
                    <a:bodyPr/>
                    <a:lstStyle/>
                    <a:p>
                      <a:r>
                        <a:rPr lang="fr-FR" sz="1400" dirty="0" smtClean="0"/>
                        <a:t>Exemples</a:t>
                      </a:r>
                      <a:endParaRPr lang="fr-FR" sz="1400" dirty="0"/>
                    </a:p>
                  </a:txBody>
                  <a:tcPr/>
                </a:tc>
                <a:extLst>
                  <a:ext uri="{0D108BD9-81ED-4DB2-BD59-A6C34878D82A}">
                    <a16:rowId xmlns:a16="http://schemas.microsoft.com/office/drawing/2014/main" val="10000"/>
                  </a:ext>
                </a:extLst>
              </a:tr>
              <a:tr h="370840">
                <a:tc>
                  <a:txBody>
                    <a:bodyPr/>
                    <a:lstStyle/>
                    <a:p>
                      <a:r>
                        <a:rPr lang="fr-FR" sz="1400" b="1" i="1" dirty="0" smtClean="0"/>
                        <a:t>Naturellement dans les aliments</a:t>
                      </a:r>
                      <a:endParaRPr lang="fr-FR" sz="1400" b="1" i="1" dirty="0"/>
                    </a:p>
                  </a:txBody>
                  <a:tcPr/>
                </a:tc>
                <a:tc>
                  <a:txBody>
                    <a:bodyPr/>
                    <a:lstStyle/>
                    <a:p>
                      <a:r>
                        <a:rPr lang="fr-FR" sz="1400" dirty="0" smtClean="0"/>
                        <a:t>Acide prussique, acide oxalique, protéines</a:t>
                      </a:r>
                      <a:r>
                        <a:rPr lang="fr-FR" sz="1400" baseline="0" dirty="0" smtClean="0"/>
                        <a:t> toxiques</a:t>
                      </a:r>
                      <a:endParaRPr lang="fr-FR" sz="1400" dirty="0"/>
                    </a:p>
                  </a:txBody>
                  <a:tcPr/>
                </a:tc>
                <a:extLst>
                  <a:ext uri="{0D108BD9-81ED-4DB2-BD59-A6C34878D82A}">
                    <a16:rowId xmlns:a16="http://schemas.microsoft.com/office/drawing/2014/main" val="10001"/>
                  </a:ext>
                </a:extLst>
              </a:tr>
              <a:tr h="370840">
                <a:tc>
                  <a:txBody>
                    <a:bodyPr/>
                    <a:lstStyle/>
                    <a:p>
                      <a:r>
                        <a:rPr lang="fr-FR" sz="1400" b="1" i="1" dirty="0" smtClean="0"/>
                        <a:t>De l’environnement</a:t>
                      </a:r>
                      <a:r>
                        <a:rPr lang="fr-FR" sz="1400" b="1" i="1" baseline="0" dirty="0" smtClean="0"/>
                        <a:t> (air, eau, sol)</a:t>
                      </a:r>
                      <a:endParaRPr lang="fr-FR" sz="1400" b="1" i="1" dirty="0"/>
                    </a:p>
                  </a:txBody>
                  <a:tcPr/>
                </a:tc>
                <a:tc>
                  <a:txBody>
                    <a:bodyPr/>
                    <a:lstStyle/>
                    <a:p>
                      <a:r>
                        <a:rPr lang="fr-FR" sz="1400" dirty="0" smtClean="0"/>
                        <a:t>Résidus</a:t>
                      </a:r>
                      <a:r>
                        <a:rPr lang="fr-FR" sz="1400" baseline="0" dirty="0" smtClean="0"/>
                        <a:t> d’engrais, de produits phytosanitaires et de médicaments vétérinaires, adjuvants d’engraissage, métaux lourds, substances radioactives</a:t>
                      </a:r>
                      <a:endParaRPr lang="fr-FR" sz="1400" dirty="0"/>
                    </a:p>
                  </a:txBody>
                  <a:tcPr/>
                </a:tc>
                <a:extLst>
                  <a:ext uri="{0D108BD9-81ED-4DB2-BD59-A6C34878D82A}">
                    <a16:rowId xmlns:a16="http://schemas.microsoft.com/office/drawing/2014/main" val="10002"/>
                  </a:ext>
                </a:extLst>
              </a:tr>
              <a:tr h="370840">
                <a:tc>
                  <a:txBody>
                    <a:bodyPr/>
                    <a:lstStyle/>
                    <a:p>
                      <a:r>
                        <a:rPr lang="fr-FR" sz="1400" b="1" i="1" dirty="0" smtClean="0"/>
                        <a:t>Par un stockage et une préparation inadéquats</a:t>
                      </a:r>
                    </a:p>
                    <a:p>
                      <a:r>
                        <a:rPr lang="fr-FR" sz="1400" b="1" i="1" dirty="0" smtClean="0"/>
                        <a:t>En</a:t>
                      </a:r>
                      <a:r>
                        <a:rPr lang="fr-FR" sz="1400" b="1" i="1" baseline="0" dirty="0" smtClean="0"/>
                        <a:t> raison d’un manque d’hygiène</a:t>
                      </a:r>
                      <a:endParaRPr lang="fr-FR" sz="1400" b="1" i="1" dirty="0"/>
                    </a:p>
                  </a:txBody>
                  <a:tcPr/>
                </a:tc>
                <a:tc>
                  <a:txBody>
                    <a:bodyPr/>
                    <a:lstStyle/>
                    <a:p>
                      <a:r>
                        <a:rPr lang="fr-FR" sz="1400" dirty="0" smtClean="0"/>
                        <a:t>Poisons</a:t>
                      </a:r>
                      <a:r>
                        <a:rPr lang="fr-FR" sz="1400" baseline="0" dirty="0" smtClean="0"/>
                        <a:t> des moisissures (mycotoxines), nitrosamines, benzopyrènes, acroléine, péroxydes, acrylamide</a:t>
                      </a:r>
                      <a:endParaRPr lang="fr-FR"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5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Substances radioactives</a:t>
            </a:r>
            <a:endParaRPr lang="fr-FR" b="1" dirty="0"/>
          </a:p>
        </p:txBody>
      </p:sp>
      <p:sp>
        <p:nvSpPr>
          <p:cNvPr id="3" name="Espace réservé du contenu 2"/>
          <p:cNvSpPr>
            <a:spLocks noGrp="1"/>
          </p:cNvSpPr>
          <p:nvPr>
            <p:ph sz="half" idx="1"/>
          </p:nvPr>
        </p:nvSpPr>
        <p:spPr>
          <a:xfrm>
            <a:off x="372773" y="1926073"/>
            <a:ext cx="4038600" cy="4039721"/>
          </a:xfrm>
        </p:spPr>
        <p:txBody>
          <a:bodyPr>
            <a:normAutofit fontScale="62500" lnSpcReduction="20000"/>
          </a:bodyPr>
          <a:lstStyle/>
          <a:p>
            <a:r>
              <a:rPr lang="fr-FR" dirty="0" smtClean="0">
                <a:solidFill>
                  <a:schemeClr val="accent2"/>
                </a:solidFill>
              </a:rPr>
              <a:t>Elles parviennent dans l’</a:t>
            </a:r>
            <a:r>
              <a:rPr lang="fr-FR" b="1" dirty="0" smtClean="0">
                <a:solidFill>
                  <a:schemeClr val="accent2"/>
                </a:solidFill>
              </a:rPr>
              <a:t>atmosphère</a:t>
            </a:r>
            <a:r>
              <a:rPr lang="fr-FR" dirty="0" smtClean="0">
                <a:solidFill>
                  <a:schemeClr val="accent2"/>
                </a:solidFill>
              </a:rPr>
              <a:t> suite aux accidents des </a:t>
            </a:r>
            <a:r>
              <a:rPr lang="fr-FR" b="1" dirty="0" smtClean="0">
                <a:solidFill>
                  <a:schemeClr val="accent2"/>
                </a:solidFill>
              </a:rPr>
              <a:t>centrales nucléaires</a:t>
            </a:r>
            <a:r>
              <a:rPr lang="fr-FR" dirty="0" smtClean="0">
                <a:solidFill>
                  <a:schemeClr val="accent2"/>
                </a:solidFill>
              </a:rPr>
              <a:t>, et se déposent dans le sol et les plantes</a:t>
            </a:r>
          </a:p>
          <a:p>
            <a:r>
              <a:rPr lang="fr-FR" dirty="0" smtClean="0">
                <a:solidFill>
                  <a:schemeClr val="accent2"/>
                </a:solidFill>
              </a:rPr>
              <a:t>Lors de la </a:t>
            </a:r>
            <a:r>
              <a:rPr lang="fr-FR" b="1" dirty="0" smtClean="0">
                <a:solidFill>
                  <a:schemeClr val="accent2"/>
                </a:solidFill>
              </a:rPr>
              <a:t>contamination</a:t>
            </a:r>
            <a:r>
              <a:rPr lang="fr-FR" dirty="0" smtClean="0">
                <a:solidFill>
                  <a:schemeClr val="accent2"/>
                </a:solidFill>
              </a:rPr>
              <a:t> d’aliments ainsi pollués, ces éléments passent dans le corps par l’appareil digestif et sont distribués selon leurs caractéristiques chimiques ou stockés dans certains organes</a:t>
            </a:r>
          </a:p>
          <a:p>
            <a:r>
              <a:rPr lang="fr-FR" dirty="0" smtClean="0">
                <a:solidFill>
                  <a:schemeClr val="accent2"/>
                </a:solidFill>
              </a:rPr>
              <a:t>Les </a:t>
            </a:r>
            <a:r>
              <a:rPr lang="fr-FR" b="1" dirty="0" smtClean="0">
                <a:solidFill>
                  <a:schemeClr val="accent2"/>
                </a:solidFill>
              </a:rPr>
              <a:t>éléments radioactifs </a:t>
            </a:r>
            <a:r>
              <a:rPr lang="fr-FR" dirty="0" smtClean="0">
                <a:solidFill>
                  <a:schemeClr val="accent2"/>
                </a:solidFill>
              </a:rPr>
              <a:t>irradient alors les tissus et les organes de l’intérieur, pouvant provoquer des </a:t>
            </a:r>
            <a:r>
              <a:rPr lang="fr-FR" b="1" dirty="0" smtClean="0">
                <a:solidFill>
                  <a:schemeClr val="accent2"/>
                </a:solidFill>
              </a:rPr>
              <a:t>cancers</a:t>
            </a:r>
            <a:r>
              <a:rPr lang="fr-FR" dirty="0" smtClean="0">
                <a:solidFill>
                  <a:schemeClr val="accent2"/>
                </a:solidFill>
              </a:rPr>
              <a:t> ou des </a:t>
            </a:r>
            <a:r>
              <a:rPr lang="fr-FR" b="1" dirty="0" smtClean="0">
                <a:solidFill>
                  <a:schemeClr val="accent2"/>
                </a:solidFill>
              </a:rPr>
              <a:t>dommages</a:t>
            </a:r>
            <a:r>
              <a:rPr lang="fr-FR" dirty="0" smtClean="0">
                <a:solidFill>
                  <a:schemeClr val="accent2"/>
                </a:solidFill>
              </a:rPr>
              <a:t> des cellules reproductrices et du patrimoine héréditaire</a:t>
            </a:r>
          </a:p>
          <a:p>
            <a:r>
              <a:rPr lang="fr-FR" dirty="0" smtClean="0">
                <a:solidFill>
                  <a:schemeClr val="accent2"/>
                </a:solidFill>
              </a:rPr>
              <a:t>Les </a:t>
            </a:r>
            <a:r>
              <a:rPr lang="fr-FR" b="1" dirty="0" smtClean="0">
                <a:solidFill>
                  <a:schemeClr val="accent2"/>
                </a:solidFill>
              </a:rPr>
              <a:t>atteintes à la santé </a:t>
            </a:r>
            <a:r>
              <a:rPr lang="fr-FR" dirty="0" smtClean="0">
                <a:solidFill>
                  <a:schemeClr val="accent2"/>
                </a:solidFill>
              </a:rPr>
              <a:t>n’apparaissent le plus souvent qu’après de nombreuses années</a:t>
            </a:r>
            <a:endParaRPr lang="fr-FR" dirty="0">
              <a:solidFill>
                <a:schemeClr val="accent2"/>
              </a:solidFill>
            </a:endParaRPr>
          </a:p>
        </p:txBody>
      </p:sp>
      <p:pic>
        <p:nvPicPr>
          <p:cNvPr id="614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467134"/>
            <a:ext cx="4038600" cy="249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8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982517"/>
            <a:ext cx="4038600" cy="1269888"/>
          </a:xfrm>
        </p:spPr>
        <p:txBody>
          <a:bodyPr>
            <a:normAutofit/>
          </a:bodyPr>
          <a:lstStyle/>
          <a:p>
            <a:r>
              <a:rPr lang="fr-FR" b="1" dirty="0" smtClean="0">
                <a:solidFill>
                  <a:schemeClr val="accent2"/>
                </a:solidFill>
              </a:rPr>
              <a:t>Eviter</a:t>
            </a:r>
            <a:r>
              <a:rPr lang="fr-FR" dirty="0" smtClean="0">
                <a:solidFill>
                  <a:schemeClr val="accent2"/>
                </a:solidFill>
              </a:rPr>
              <a:t> le plus possible les aliments pollués par la radioactivité</a:t>
            </a:r>
          </a:p>
        </p:txBody>
      </p:sp>
      <p:pic>
        <p:nvPicPr>
          <p:cNvPr id="20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86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Substances cancérigènes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85000" lnSpcReduction="20000"/>
          </a:bodyPr>
          <a:lstStyle/>
          <a:p>
            <a:r>
              <a:rPr lang="fr-FR" dirty="0" smtClean="0">
                <a:solidFill>
                  <a:schemeClr val="accent2"/>
                </a:solidFill>
              </a:rPr>
              <a:t>Si les aliments sont </a:t>
            </a:r>
            <a:r>
              <a:rPr lang="fr-FR" b="1" dirty="0" smtClean="0">
                <a:solidFill>
                  <a:schemeClr val="accent2"/>
                </a:solidFill>
              </a:rPr>
              <a:t>stockés</a:t>
            </a:r>
            <a:r>
              <a:rPr lang="fr-FR" dirty="0" smtClean="0">
                <a:solidFill>
                  <a:schemeClr val="accent2"/>
                </a:solidFill>
              </a:rPr>
              <a:t> trop longtemps ou mal, ils s’abîment et peuvent former des substances cancérigènes</a:t>
            </a:r>
          </a:p>
          <a:p>
            <a:r>
              <a:rPr lang="fr-FR" dirty="0" smtClean="0">
                <a:solidFill>
                  <a:schemeClr val="accent2"/>
                </a:solidFill>
              </a:rPr>
              <a:t>La </a:t>
            </a:r>
            <a:r>
              <a:rPr lang="fr-FR" b="1" dirty="0" smtClean="0">
                <a:solidFill>
                  <a:schemeClr val="accent2"/>
                </a:solidFill>
              </a:rPr>
              <a:t>moisissure</a:t>
            </a:r>
            <a:r>
              <a:rPr lang="fr-FR" dirty="0" smtClean="0">
                <a:solidFill>
                  <a:schemeClr val="accent2"/>
                </a:solidFill>
              </a:rPr>
              <a:t> des denrées alimentaires contient souvent de l’</a:t>
            </a:r>
            <a:r>
              <a:rPr lang="fr-FR" b="1" dirty="0" smtClean="0">
                <a:solidFill>
                  <a:schemeClr val="accent2"/>
                </a:solidFill>
              </a:rPr>
              <a:t>aflatoxine</a:t>
            </a:r>
            <a:r>
              <a:rPr lang="fr-FR" dirty="0" smtClean="0">
                <a:solidFill>
                  <a:schemeClr val="accent2"/>
                </a:solidFill>
              </a:rPr>
              <a:t>, qui peut provoquer le </a:t>
            </a:r>
            <a:r>
              <a:rPr lang="fr-FR" b="1" dirty="0" smtClean="0">
                <a:solidFill>
                  <a:schemeClr val="accent2"/>
                </a:solidFill>
              </a:rPr>
              <a:t>cancer du foie</a:t>
            </a:r>
          </a:p>
          <a:p>
            <a:r>
              <a:rPr lang="fr-FR" dirty="0" smtClean="0">
                <a:solidFill>
                  <a:schemeClr val="accent2"/>
                </a:solidFill>
              </a:rPr>
              <a:t>Cette </a:t>
            </a:r>
            <a:r>
              <a:rPr lang="fr-FR" b="1" dirty="0" smtClean="0">
                <a:solidFill>
                  <a:schemeClr val="accent2"/>
                </a:solidFill>
              </a:rPr>
              <a:t>substance </a:t>
            </a:r>
            <a:r>
              <a:rPr lang="fr-FR" dirty="0" smtClean="0">
                <a:solidFill>
                  <a:schemeClr val="accent2"/>
                </a:solidFill>
              </a:rPr>
              <a:t>a été décelée dans les noix, les légumineuses, le fromage et les produits à base de céréales</a:t>
            </a:r>
          </a:p>
          <a:p>
            <a:r>
              <a:rPr lang="fr-FR" dirty="0" smtClean="0">
                <a:solidFill>
                  <a:schemeClr val="accent2"/>
                </a:solidFill>
              </a:rPr>
              <a:t>La </a:t>
            </a:r>
            <a:r>
              <a:rPr lang="fr-FR" b="1" dirty="0" smtClean="0">
                <a:solidFill>
                  <a:schemeClr val="accent2"/>
                </a:solidFill>
              </a:rPr>
              <a:t>pourriture brune </a:t>
            </a:r>
            <a:r>
              <a:rPr lang="fr-FR" dirty="0" smtClean="0">
                <a:solidFill>
                  <a:schemeClr val="accent2"/>
                </a:solidFill>
              </a:rPr>
              <a:t>des pommes et autres fruits fabrique des toxiques (</a:t>
            </a:r>
            <a:r>
              <a:rPr lang="fr-FR" dirty="0" err="1" smtClean="0">
                <a:solidFill>
                  <a:schemeClr val="accent2"/>
                </a:solidFill>
              </a:rPr>
              <a:t>patulines</a:t>
            </a:r>
            <a:r>
              <a:rPr lang="fr-FR" dirty="0" smtClean="0">
                <a:solidFill>
                  <a:schemeClr val="accent2"/>
                </a:solidFill>
              </a:rPr>
              <a:t>) qui peuvent aussi déclencher un cancer</a:t>
            </a:r>
            <a:endParaRPr lang="fr-FR" dirty="0">
              <a:solidFill>
                <a:schemeClr val="accent2"/>
              </a:solidFill>
            </a:endParaRPr>
          </a:p>
        </p:txBody>
      </p:sp>
      <p:pic>
        <p:nvPicPr>
          <p:cNvPr id="717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0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511989"/>
            <a:ext cx="4038600" cy="2210921"/>
          </a:xfrm>
        </p:spPr>
        <p:txBody>
          <a:bodyPr>
            <a:normAutofit/>
          </a:bodyPr>
          <a:lstStyle/>
          <a:p>
            <a:r>
              <a:rPr lang="fr-FR" b="1" dirty="0" smtClean="0">
                <a:solidFill>
                  <a:schemeClr val="accent2"/>
                </a:solidFill>
              </a:rPr>
              <a:t>Eliminer</a:t>
            </a:r>
            <a:r>
              <a:rPr lang="fr-FR" dirty="0" smtClean="0">
                <a:solidFill>
                  <a:schemeClr val="accent2"/>
                </a:solidFill>
              </a:rPr>
              <a:t> les aliments moisis (poubelle)</a:t>
            </a:r>
          </a:p>
          <a:p>
            <a:r>
              <a:rPr lang="fr-FR" b="1" dirty="0" smtClean="0">
                <a:solidFill>
                  <a:schemeClr val="accent2"/>
                </a:solidFill>
              </a:rPr>
              <a:t>Jeter </a:t>
            </a:r>
            <a:r>
              <a:rPr lang="fr-FR" dirty="0" smtClean="0">
                <a:solidFill>
                  <a:schemeClr val="accent2"/>
                </a:solidFill>
              </a:rPr>
              <a:t>les fruits présentant de la pourriture brune</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5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Nitrates, nitrites, nitrosamines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62500" lnSpcReduction="20000"/>
          </a:bodyPr>
          <a:lstStyle/>
          <a:p>
            <a:r>
              <a:rPr lang="fr-FR" dirty="0" smtClean="0">
                <a:solidFill>
                  <a:schemeClr val="accent2"/>
                </a:solidFill>
              </a:rPr>
              <a:t>Le </a:t>
            </a:r>
            <a:r>
              <a:rPr lang="fr-FR" b="1" dirty="0" smtClean="0">
                <a:solidFill>
                  <a:schemeClr val="accent2"/>
                </a:solidFill>
              </a:rPr>
              <a:t>recours intensif </a:t>
            </a:r>
            <a:r>
              <a:rPr lang="fr-FR" dirty="0" smtClean="0">
                <a:solidFill>
                  <a:schemeClr val="accent2"/>
                </a:solidFill>
              </a:rPr>
              <a:t>aux engrais apporte de grandes quantité d’</a:t>
            </a:r>
            <a:r>
              <a:rPr lang="fr-FR" b="1" dirty="0" smtClean="0">
                <a:solidFill>
                  <a:schemeClr val="accent2"/>
                </a:solidFill>
              </a:rPr>
              <a:t>azote</a:t>
            </a:r>
            <a:r>
              <a:rPr lang="fr-FR" dirty="0" smtClean="0">
                <a:solidFill>
                  <a:schemeClr val="accent2"/>
                </a:solidFill>
              </a:rPr>
              <a:t> aux plantes qui les emmagasinent sous forme de </a:t>
            </a:r>
            <a:r>
              <a:rPr lang="fr-FR" b="1" dirty="0" smtClean="0">
                <a:solidFill>
                  <a:schemeClr val="accent2"/>
                </a:solidFill>
              </a:rPr>
              <a:t>nitrates</a:t>
            </a:r>
          </a:p>
          <a:p>
            <a:r>
              <a:rPr lang="fr-FR" dirty="0" smtClean="0">
                <a:solidFill>
                  <a:schemeClr val="accent2"/>
                </a:solidFill>
              </a:rPr>
              <a:t>Inoffensifs en soi, des </a:t>
            </a:r>
            <a:r>
              <a:rPr lang="fr-FR" b="1" dirty="0" smtClean="0">
                <a:solidFill>
                  <a:schemeClr val="accent2"/>
                </a:solidFill>
              </a:rPr>
              <a:t>micro-organismes</a:t>
            </a:r>
            <a:r>
              <a:rPr lang="fr-FR" dirty="0" smtClean="0">
                <a:solidFill>
                  <a:schemeClr val="accent2"/>
                </a:solidFill>
              </a:rPr>
              <a:t> peuvent cependant les transformer en </a:t>
            </a:r>
            <a:r>
              <a:rPr lang="fr-FR" b="1" dirty="0" smtClean="0">
                <a:solidFill>
                  <a:schemeClr val="accent2"/>
                </a:solidFill>
              </a:rPr>
              <a:t>nitrites</a:t>
            </a:r>
            <a:r>
              <a:rPr lang="fr-FR" dirty="0" smtClean="0">
                <a:solidFill>
                  <a:schemeClr val="accent2"/>
                </a:solidFill>
              </a:rPr>
              <a:t>, qui à leur tour se lient avec certains produits de décomposition des </a:t>
            </a:r>
            <a:r>
              <a:rPr lang="fr-FR" b="1" dirty="0" smtClean="0">
                <a:solidFill>
                  <a:schemeClr val="accent2"/>
                </a:solidFill>
              </a:rPr>
              <a:t>protéines</a:t>
            </a:r>
            <a:r>
              <a:rPr lang="fr-FR" dirty="0" smtClean="0">
                <a:solidFill>
                  <a:schemeClr val="accent2"/>
                </a:solidFill>
              </a:rPr>
              <a:t> (amines, même dans l’estomac) pour former des </a:t>
            </a:r>
            <a:r>
              <a:rPr lang="fr-FR" b="1" dirty="0" smtClean="0">
                <a:solidFill>
                  <a:schemeClr val="accent2"/>
                </a:solidFill>
              </a:rPr>
              <a:t>nitrosamines</a:t>
            </a:r>
            <a:r>
              <a:rPr lang="fr-FR" dirty="0" smtClean="0">
                <a:solidFill>
                  <a:schemeClr val="accent2"/>
                </a:solidFill>
              </a:rPr>
              <a:t> qui peuvent provoquer un </a:t>
            </a:r>
            <a:r>
              <a:rPr lang="fr-FR" b="1" dirty="0" smtClean="0">
                <a:solidFill>
                  <a:schemeClr val="accent2"/>
                </a:solidFill>
              </a:rPr>
              <a:t>cancer</a:t>
            </a:r>
          </a:p>
          <a:p>
            <a:r>
              <a:rPr lang="fr-FR" dirty="0" smtClean="0">
                <a:solidFill>
                  <a:schemeClr val="accent2"/>
                </a:solidFill>
              </a:rPr>
              <a:t>On </a:t>
            </a:r>
            <a:r>
              <a:rPr lang="fr-FR" b="1" dirty="0" smtClean="0">
                <a:solidFill>
                  <a:schemeClr val="accent2"/>
                </a:solidFill>
              </a:rPr>
              <a:t>absorbe</a:t>
            </a:r>
            <a:r>
              <a:rPr lang="fr-FR" dirty="0" smtClean="0">
                <a:solidFill>
                  <a:schemeClr val="accent2"/>
                </a:solidFill>
              </a:rPr>
              <a:t> aussi des </a:t>
            </a:r>
            <a:r>
              <a:rPr lang="fr-FR" b="1" dirty="0" smtClean="0">
                <a:solidFill>
                  <a:schemeClr val="accent2"/>
                </a:solidFill>
              </a:rPr>
              <a:t>nitrites</a:t>
            </a:r>
            <a:r>
              <a:rPr lang="fr-FR" dirty="0" smtClean="0">
                <a:solidFill>
                  <a:schemeClr val="accent2"/>
                </a:solidFill>
              </a:rPr>
              <a:t> directement avec la viande et les charcuteries salées qui peuvent aussi contenir des </a:t>
            </a:r>
            <a:r>
              <a:rPr lang="fr-FR" b="1" dirty="0" smtClean="0">
                <a:solidFill>
                  <a:schemeClr val="accent2"/>
                </a:solidFill>
              </a:rPr>
              <a:t>nitrosamines</a:t>
            </a:r>
            <a:r>
              <a:rPr lang="fr-FR" dirty="0" smtClean="0">
                <a:solidFill>
                  <a:schemeClr val="accent2"/>
                </a:solidFill>
              </a:rPr>
              <a:t> puisque les </a:t>
            </a:r>
            <a:r>
              <a:rPr lang="fr-FR" b="1" dirty="0" smtClean="0">
                <a:solidFill>
                  <a:schemeClr val="accent2"/>
                </a:solidFill>
              </a:rPr>
              <a:t>nitrites de sel </a:t>
            </a:r>
            <a:r>
              <a:rPr lang="fr-FR" dirty="0" smtClean="0">
                <a:solidFill>
                  <a:schemeClr val="accent2"/>
                </a:solidFill>
              </a:rPr>
              <a:t>peuvent se lier avec les substances de décomposition des </a:t>
            </a:r>
            <a:r>
              <a:rPr lang="fr-FR" b="1" dirty="0" smtClean="0">
                <a:solidFill>
                  <a:schemeClr val="accent2"/>
                </a:solidFill>
              </a:rPr>
              <a:t>protéines</a:t>
            </a:r>
          </a:p>
          <a:p>
            <a:r>
              <a:rPr lang="fr-FR" dirty="0" smtClean="0">
                <a:solidFill>
                  <a:schemeClr val="accent2"/>
                </a:solidFill>
              </a:rPr>
              <a:t>Les </a:t>
            </a:r>
            <a:r>
              <a:rPr lang="fr-FR" b="1" dirty="0" smtClean="0">
                <a:solidFill>
                  <a:schemeClr val="accent2"/>
                </a:solidFill>
              </a:rPr>
              <a:t>vitamines C et E</a:t>
            </a:r>
            <a:r>
              <a:rPr lang="fr-FR" dirty="0" smtClean="0">
                <a:solidFill>
                  <a:schemeClr val="accent2"/>
                </a:solidFill>
              </a:rPr>
              <a:t> et le </a:t>
            </a:r>
            <a:r>
              <a:rPr lang="fr-FR" b="1" dirty="0" smtClean="0">
                <a:solidFill>
                  <a:schemeClr val="accent2"/>
                </a:solidFill>
              </a:rPr>
              <a:t>sélénium </a:t>
            </a:r>
            <a:r>
              <a:rPr lang="fr-FR" dirty="0" smtClean="0">
                <a:solidFill>
                  <a:schemeClr val="accent2"/>
                </a:solidFill>
              </a:rPr>
              <a:t>peuvent freiner la production de </a:t>
            </a:r>
            <a:r>
              <a:rPr lang="fr-FR" b="1" dirty="0" smtClean="0">
                <a:solidFill>
                  <a:schemeClr val="accent2"/>
                </a:solidFill>
              </a:rPr>
              <a:t>nitrosamines</a:t>
            </a:r>
            <a:endParaRPr lang="fr-FR" b="1" dirty="0">
              <a:solidFill>
                <a:schemeClr val="accent2"/>
              </a:solidFill>
            </a:endParaRP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1150" y="2640806"/>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55000" lnSpcReduction="20000"/>
          </a:bodyPr>
          <a:lstStyle/>
          <a:p>
            <a:r>
              <a:rPr lang="fr-FR" b="1" dirty="0" smtClean="0">
                <a:solidFill>
                  <a:schemeClr val="accent2"/>
                </a:solidFill>
              </a:rPr>
              <a:t>Retirer</a:t>
            </a:r>
            <a:r>
              <a:rPr lang="fr-FR" dirty="0" smtClean="0">
                <a:solidFill>
                  <a:schemeClr val="accent2"/>
                </a:solidFill>
              </a:rPr>
              <a:t> les tiges et les grosses côtes des légumes feuilles et les feuilles extérieures des laitues pommées et des choux chinois</a:t>
            </a:r>
          </a:p>
          <a:p>
            <a:r>
              <a:rPr lang="fr-FR" b="1" dirty="0" smtClean="0">
                <a:solidFill>
                  <a:schemeClr val="accent2"/>
                </a:solidFill>
              </a:rPr>
              <a:t>Eviter</a:t>
            </a:r>
            <a:r>
              <a:rPr lang="fr-FR" dirty="0" smtClean="0">
                <a:solidFill>
                  <a:schemeClr val="accent2"/>
                </a:solidFill>
              </a:rPr>
              <a:t> de griller, sauter ou gratiner les viandes salées à haute température (saucisses, jambons, etc.)</a:t>
            </a:r>
          </a:p>
          <a:p>
            <a:r>
              <a:rPr lang="fr-FR" dirty="0" smtClean="0">
                <a:solidFill>
                  <a:schemeClr val="accent2"/>
                </a:solidFill>
              </a:rPr>
              <a:t>Ne pas </a:t>
            </a:r>
            <a:r>
              <a:rPr lang="fr-FR" b="1" dirty="0" smtClean="0">
                <a:solidFill>
                  <a:schemeClr val="accent2"/>
                </a:solidFill>
              </a:rPr>
              <a:t>réchauffer </a:t>
            </a:r>
            <a:r>
              <a:rPr lang="fr-FR" dirty="0" smtClean="0">
                <a:solidFill>
                  <a:schemeClr val="accent2"/>
                </a:solidFill>
              </a:rPr>
              <a:t>des épinards apprêtés et mis en attente (sans refroidissement rapide) ou tout autre légume riche en nitrates, les micro-organismes pouvant former des nitrites</a:t>
            </a:r>
          </a:p>
          <a:p>
            <a:r>
              <a:rPr lang="fr-FR" b="1" dirty="0" smtClean="0">
                <a:solidFill>
                  <a:schemeClr val="accent2"/>
                </a:solidFill>
              </a:rPr>
              <a:t>Restreindre</a:t>
            </a:r>
            <a:r>
              <a:rPr lang="fr-FR" dirty="0" smtClean="0">
                <a:solidFill>
                  <a:schemeClr val="accent2"/>
                </a:solidFill>
              </a:rPr>
              <a:t> la consommation de salaisons crues (jambon cru, salami, viande séchée) en raison de leur haute teneur en nitrites</a:t>
            </a:r>
          </a:p>
          <a:p>
            <a:r>
              <a:rPr lang="fr-FR" b="1" dirty="0" smtClean="0">
                <a:solidFill>
                  <a:schemeClr val="accent2"/>
                </a:solidFill>
              </a:rPr>
              <a:t>Préférer</a:t>
            </a:r>
            <a:r>
              <a:rPr lang="fr-FR" dirty="0" smtClean="0">
                <a:solidFill>
                  <a:schemeClr val="accent2"/>
                </a:solidFill>
              </a:rPr>
              <a:t> les légumes de saison (p.ex. pas de laitue pommée en hiver). Les légumes cultivés en plein champ contiennent généralement moins de nitrates que ceux de serre. Les rayons du soleil détruisent une partie des nitrates</a:t>
            </a:r>
          </a:p>
          <a:p>
            <a:r>
              <a:rPr lang="fr-FR" dirty="0" smtClean="0">
                <a:solidFill>
                  <a:schemeClr val="accent2"/>
                </a:solidFill>
              </a:rPr>
              <a:t>Les </a:t>
            </a:r>
            <a:r>
              <a:rPr lang="fr-FR" b="1" dirty="0" smtClean="0">
                <a:solidFill>
                  <a:schemeClr val="accent2"/>
                </a:solidFill>
              </a:rPr>
              <a:t>produits de cultures biologiques </a:t>
            </a:r>
            <a:r>
              <a:rPr lang="fr-FR" dirty="0" smtClean="0">
                <a:solidFill>
                  <a:schemeClr val="accent2"/>
                </a:solidFill>
              </a:rPr>
              <a:t>contiennent moins de nitrates (et pas de résidus de pesticides)</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4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Radicaux libres, </a:t>
            </a:r>
            <a:r>
              <a:rPr lang="fr-FR" b="1" dirty="0" err="1" smtClean="0"/>
              <a:t>benzopyrène</a:t>
            </a:r>
            <a:r>
              <a:rPr lang="fr-FR" b="1" dirty="0" smtClean="0"/>
              <a:t>, acroléine</a:t>
            </a:r>
            <a:endParaRPr lang="fr-FR" b="1" dirty="0"/>
          </a:p>
        </p:txBody>
      </p:sp>
      <p:sp>
        <p:nvSpPr>
          <p:cNvPr id="3" name="Espace réservé du contenu 2"/>
          <p:cNvSpPr>
            <a:spLocks noGrp="1"/>
          </p:cNvSpPr>
          <p:nvPr>
            <p:ph sz="half" idx="1"/>
          </p:nvPr>
        </p:nvSpPr>
        <p:spPr>
          <a:xfrm>
            <a:off x="301752" y="1739650"/>
            <a:ext cx="4038600" cy="4314929"/>
          </a:xfrm>
        </p:spPr>
        <p:txBody>
          <a:bodyPr>
            <a:normAutofit fontScale="55000" lnSpcReduction="20000"/>
          </a:bodyPr>
          <a:lstStyle/>
          <a:p>
            <a:r>
              <a:rPr lang="fr-FR" dirty="0" smtClean="0">
                <a:solidFill>
                  <a:schemeClr val="accent2"/>
                </a:solidFill>
              </a:rPr>
              <a:t>L’</a:t>
            </a:r>
            <a:r>
              <a:rPr lang="fr-FR" b="1" dirty="0" smtClean="0">
                <a:solidFill>
                  <a:schemeClr val="accent2"/>
                </a:solidFill>
              </a:rPr>
              <a:t>air</a:t>
            </a:r>
            <a:r>
              <a:rPr lang="fr-FR" dirty="0" smtClean="0">
                <a:solidFill>
                  <a:schemeClr val="accent2"/>
                </a:solidFill>
              </a:rPr>
              <a:t> ou une </a:t>
            </a:r>
            <a:r>
              <a:rPr lang="fr-FR" b="1" dirty="0" smtClean="0">
                <a:solidFill>
                  <a:schemeClr val="accent2"/>
                </a:solidFill>
              </a:rPr>
              <a:t>forte chaleur </a:t>
            </a:r>
            <a:r>
              <a:rPr lang="fr-FR" dirty="0" smtClean="0">
                <a:solidFill>
                  <a:schemeClr val="accent2"/>
                </a:solidFill>
              </a:rPr>
              <a:t>peuvent avarier les </a:t>
            </a:r>
            <a:r>
              <a:rPr lang="fr-FR" b="1" dirty="0" smtClean="0">
                <a:solidFill>
                  <a:schemeClr val="accent2"/>
                </a:solidFill>
              </a:rPr>
              <a:t>graisses</a:t>
            </a:r>
            <a:r>
              <a:rPr lang="fr-FR" dirty="0" smtClean="0">
                <a:solidFill>
                  <a:schemeClr val="accent2"/>
                </a:solidFill>
              </a:rPr>
              <a:t> qui forment ce qu’on appelle des </a:t>
            </a:r>
            <a:r>
              <a:rPr lang="fr-FR" b="1" dirty="0" smtClean="0">
                <a:solidFill>
                  <a:schemeClr val="accent2"/>
                </a:solidFill>
              </a:rPr>
              <a:t>radicaux libres </a:t>
            </a:r>
            <a:r>
              <a:rPr lang="fr-FR" dirty="0" smtClean="0">
                <a:solidFill>
                  <a:schemeClr val="accent2"/>
                </a:solidFill>
              </a:rPr>
              <a:t>qui s’attaquent p.ex. aux vitamines A, C et E ainsi qu’aux acides gras insaturés</a:t>
            </a:r>
          </a:p>
          <a:p>
            <a:r>
              <a:rPr lang="fr-FR" dirty="0" smtClean="0">
                <a:solidFill>
                  <a:schemeClr val="accent2"/>
                </a:solidFill>
              </a:rPr>
              <a:t>Ils peuvent aussi favoriser la production de </a:t>
            </a:r>
            <a:r>
              <a:rPr lang="fr-FR" b="1" dirty="0" smtClean="0">
                <a:solidFill>
                  <a:schemeClr val="accent2"/>
                </a:solidFill>
              </a:rPr>
              <a:t>substances cancérigènes </a:t>
            </a:r>
            <a:r>
              <a:rPr lang="fr-FR" dirty="0" smtClean="0">
                <a:solidFill>
                  <a:schemeClr val="accent2"/>
                </a:solidFill>
              </a:rPr>
              <a:t>dans le gros intestin</a:t>
            </a:r>
          </a:p>
          <a:p>
            <a:r>
              <a:rPr lang="fr-FR" b="1" dirty="0" smtClean="0">
                <a:solidFill>
                  <a:schemeClr val="accent2"/>
                </a:solidFill>
              </a:rPr>
              <a:t>Brûler </a:t>
            </a:r>
            <a:r>
              <a:rPr lang="fr-FR" dirty="0" smtClean="0">
                <a:solidFill>
                  <a:schemeClr val="accent2"/>
                </a:solidFill>
              </a:rPr>
              <a:t>des matériaux organiques (bois et charbon, graisse) produit des </a:t>
            </a:r>
            <a:r>
              <a:rPr lang="fr-FR" b="1" dirty="0" err="1" smtClean="0">
                <a:solidFill>
                  <a:schemeClr val="accent2"/>
                </a:solidFill>
              </a:rPr>
              <a:t>benzopyrènes</a:t>
            </a:r>
            <a:r>
              <a:rPr lang="fr-FR" dirty="0" smtClean="0">
                <a:solidFill>
                  <a:schemeClr val="accent2"/>
                </a:solidFill>
              </a:rPr>
              <a:t> qui sont </a:t>
            </a:r>
            <a:r>
              <a:rPr lang="fr-FR" b="1" dirty="0" smtClean="0">
                <a:solidFill>
                  <a:schemeClr val="accent2"/>
                </a:solidFill>
              </a:rPr>
              <a:t>cancérigènes</a:t>
            </a:r>
          </a:p>
          <a:p>
            <a:r>
              <a:rPr lang="fr-FR" b="1" dirty="0" smtClean="0">
                <a:solidFill>
                  <a:schemeClr val="accent2"/>
                </a:solidFill>
              </a:rPr>
              <a:t>Fumer</a:t>
            </a:r>
            <a:r>
              <a:rPr lang="fr-FR" dirty="0" smtClean="0">
                <a:solidFill>
                  <a:schemeClr val="accent2"/>
                </a:solidFill>
              </a:rPr>
              <a:t> à chaud et griller en amène de grandes quantités à la surface des denrées carnées, surtout si des </a:t>
            </a:r>
            <a:r>
              <a:rPr lang="fr-FR" b="1" dirty="0" smtClean="0">
                <a:solidFill>
                  <a:schemeClr val="accent2"/>
                </a:solidFill>
              </a:rPr>
              <a:t>gouttes de graisse </a:t>
            </a:r>
            <a:r>
              <a:rPr lang="fr-FR" dirty="0" smtClean="0">
                <a:solidFill>
                  <a:schemeClr val="accent2"/>
                </a:solidFill>
              </a:rPr>
              <a:t>tombent sur les </a:t>
            </a:r>
            <a:r>
              <a:rPr lang="fr-FR" b="1" dirty="0" smtClean="0">
                <a:solidFill>
                  <a:schemeClr val="accent2"/>
                </a:solidFill>
              </a:rPr>
              <a:t>braises</a:t>
            </a:r>
            <a:r>
              <a:rPr lang="fr-FR" dirty="0" smtClean="0">
                <a:solidFill>
                  <a:schemeClr val="accent2"/>
                </a:solidFill>
              </a:rPr>
              <a:t>, ce qu’on peut éviter en plaçant la source de chaleur sur le côté</a:t>
            </a:r>
          </a:p>
          <a:p>
            <a:r>
              <a:rPr lang="fr-FR" dirty="0" smtClean="0">
                <a:solidFill>
                  <a:schemeClr val="accent2"/>
                </a:solidFill>
              </a:rPr>
              <a:t>Lorsque la </a:t>
            </a:r>
            <a:r>
              <a:rPr lang="fr-FR" b="1" dirty="0" smtClean="0">
                <a:solidFill>
                  <a:schemeClr val="accent2"/>
                </a:solidFill>
              </a:rPr>
              <a:t>graisse</a:t>
            </a:r>
            <a:r>
              <a:rPr lang="fr-FR" dirty="0" smtClean="0">
                <a:solidFill>
                  <a:schemeClr val="accent2"/>
                </a:solidFill>
              </a:rPr>
              <a:t> est surchauffée (p.ex. pour rôtir de la viande), elle se </a:t>
            </a:r>
            <a:r>
              <a:rPr lang="fr-FR" b="1" dirty="0" smtClean="0">
                <a:solidFill>
                  <a:schemeClr val="accent2"/>
                </a:solidFill>
              </a:rPr>
              <a:t>décolore</a:t>
            </a:r>
            <a:r>
              <a:rPr lang="fr-FR" dirty="0" smtClean="0">
                <a:solidFill>
                  <a:schemeClr val="accent2"/>
                </a:solidFill>
              </a:rPr>
              <a:t> et </a:t>
            </a:r>
            <a:r>
              <a:rPr lang="fr-FR" b="1" dirty="0" smtClean="0">
                <a:solidFill>
                  <a:schemeClr val="accent2"/>
                </a:solidFill>
              </a:rPr>
              <a:t>dégage</a:t>
            </a:r>
            <a:r>
              <a:rPr lang="fr-FR" dirty="0" smtClean="0">
                <a:solidFill>
                  <a:schemeClr val="accent2"/>
                </a:solidFill>
              </a:rPr>
              <a:t> une odeur âcre désagréable</a:t>
            </a:r>
          </a:p>
          <a:p>
            <a:r>
              <a:rPr lang="fr-FR" dirty="0" smtClean="0">
                <a:solidFill>
                  <a:schemeClr val="accent2"/>
                </a:solidFill>
              </a:rPr>
              <a:t>L’</a:t>
            </a:r>
            <a:r>
              <a:rPr lang="fr-FR" b="1" dirty="0" smtClean="0">
                <a:solidFill>
                  <a:schemeClr val="accent2"/>
                </a:solidFill>
              </a:rPr>
              <a:t>acroléine</a:t>
            </a:r>
            <a:r>
              <a:rPr lang="fr-FR" dirty="0" smtClean="0">
                <a:solidFill>
                  <a:schemeClr val="accent2"/>
                </a:solidFill>
              </a:rPr>
              <a:t> ainsi produite irrite les muqueuses, peut endommager les voies respiratoires et provoquer une maladie du </a:t>
            </a:r>
            <a:r>
              <a:rPr lang="fr-FR" b="1" dirty="0" smtClean="0">
                <a:solidFill>
                  <a:schemeClr val="accent2"/>
                </a:solidFill>
              </a:rPr>
              <a:t>foie</a:t>
            </a:r>
            <a:endParaRPr lang="fr-FR" b="1" dirty="0">
              <a:solidFill>
                <a:schemeClr val="accent2"/>
              </a:solidFill>
            </a:endParaRPr>
          </a:p>
        </p:txBody>
      </p:sp>
      <p:pic>
        <p:nvPicPr>
          <p:cNvPr id="921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5200102" y="1543161"/>
            <a:ext cx="3171548" cy="2378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2346" y="4010918"/>
            <a:ext cx="3171548" cy="217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7500" lnSpcReduction="20000"/>
          </a:bodyPr>
          <a:lstStyle/>
          <a:p>
            <a:r>
              <a:rPr lang="fr-FR" b="1" dirty="0" smtClean="0">
                <a:solidFill>
                  <a:schemeClr val="accent2"/>
                </a:solidFill>
              </a:rPr>
              <a:t>Ne pas chauffer </a:t>
            </a:r>
            <a:r>
              <a:rPr lang="fr-FR" dirty="0" smtClean="0">
                <a:solidFill>
                  <a:schemeClr val="accent2"/>
                </a:solidFill>
              </a:rPr>
              <a:t>les graisses à plus de 180°C</a:t>
            </a:r>
          </a:p>
          <a:p>
            <a:r>
              <a:rPr lang="fr-FR" b="1" dirty="0" smtClean="0">
                <a:solidFill>
                  <a:schemeClr val="accent2"/>
                </a:solidFill>
              </a:rPr>
              <a:t>Ne jamais griller </a:t>
            </a:r>
            <a:r>
              <a:rPr lang="fr-FR" dirty="0" smtClean="0">
                <a:solidFill>
                  <a:schemeClr val="accent2"/>
                </a:solidFill>
              </a:rPr>
              <a:t>sur un feu qui fume ou brûle encore</a:t>
            </a:r>
          </a:p>
          <a:p>
            <a:r>
              <a:rPr lang="fr-FR" dirty="0" smtClean="0">
                <a:solidFill>
                  <a:schemeClr val="accent2"/>
                </a:solidFill>
              </a:rPr>
              <a:t>La </a:t>
            </a:r>
            <a:r>
              <a:rPr lang="fr-FR" b="1" dirty="0" smtClean="0">
                <a:solidFill>
                  <a:schemeClr val="accent2"/>
                </a:solidFill>
              </a:rPr>
              <a:t>durée d’échauffement </a:t>
            </a:r>
            <a:r>
              <a:rPr lang="fr-FR" dirty="0" smtClean="0">
                <a:solidFill>
                  <a:schemeClr val="accent2"/>
                </a:solidFill>
              </a:rPr>
              <a:t>des graisses devrait être aussi courte que possible</a:t>
            </a:r>
          </a:p>
          <a:p>
            <a:r>
              <a:rPr lang="fr-FR" dirty="0" smtClean="0">
                <a:solidFill>
                  <a:schemeClr val="accent2"/>
                </a:solidFill>
              </a:rPr>
              <a:t>Pour le </a:t>
            </a:r>
            <a:r>
              <a:rPr lang="fr-FR" b="1" dirty="0" smtClean="0">
                <a:solidFill>
                  <a:schemeClr val="accent2"/>
                </a:solidFill>
              </a:rPr>
              <a:t>gril au charbon de bois</a:t>
            </a:r>
            <a:r>
              <a:rPr lang="fr-FR" dirty="0" smtClean="0">
                <a:solidFill>
                  <a:schemeClr val="accent2"/>
                </a:solidFill>
              </a:rPr>
              <a:t>, utiliser un récipient spécial ou une feuille d’alu pour éviter que la graisse ne coule sur les braises</a:t>
            </a:r>
          </a:p>
          <a:p>
            <a:r>
              <a:rPr lang="fr-FR" b="1" dirty="0" smtClean="0">
                <a:solidFill>
                  <a:schemeClr val="accent2"/>
                </a:solidFill>
              </a:rPr>
              <a:t>Griller</a:t>
            </a:r>
            <a:r>
              <a:rPr lang="fr-FR" dirty="0" smtClean="0">
                <a:solidFill>
                  <a:schemeClr val="accent2"/>
                </a:solidFill>
              </a:rPr>
              <a:t> en respectant une distance suffisante de la source de chaleur (gril au charbon de bois)</a:t>
            </a:r>
          </a:p>
          <a:p>
            <a:r>
              <a:rPr lang="fr-FR" b="1" dirty="0" smtClean="0">
                <a:solidFill>
                  <a:schemeClr val="accent2"/>
                </a:solidFill>
              </a:rPr>
              <a:t>Limiter</a:t>
            </a:r>
            <a:r>
              <a:rPr lang="fr-FR" dirty="0" smtClean="0">
                <a:solidFill>
                  <a:schemeClr val="accent2"/>
                </a:solidFill>
              </a:rPr>
              <a:t> la consommation des denrées fumées</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4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Décomposition protéique</a:t>
            </a:r>
            <a:endParaRPr lang="fr-FR" b="1" dirty="0"/>
          </a:p>
        </p:txBody>
      </p:sp>
      <p:sp>
        <p:nvSpPr>
          <p:cNvPr id="3" name="Espace réservé du contenu 2"/>
          <p:cNvSpPr>
            <a:spLocks noGrp="1"/>
          </p:cNvSpPr>
          <p:nvPr>
            <p:ph sz="half" idx="1"/>
          </p:nvPr>
        </p:nvSpPr>
        <p:spPr>
          <a:xfrm>
            <a:off x="301752" y="1526578"/>
            <a:ext cx="4038600" cy="4725455"/>
          </a:xfrm>
        </p:spPr>
        <p:txBody>
          <a:bodyPr>
            <a:normAutofit lnSpcReduction="10000"/>
          </a:bodyPr>
          <a:lstStyle/>
          <a:p>
            <a:r>
              <a:rPr lang="fr-FR" b="1" dirty="0" smtClean="0">
                <a:solidFill>
                  <a:schemeClr val="accent2"/>
                </a:solidFill>
              </a:rPr>
              <a:t>Rôtir</a:t>
            </a:r>
            <a:r>
              <a:rPr lang="fr-FR" dirty="0" smtClean="0">
                <a:solidFill>
                  <a:schemeClr val="accent2"/>
                </a:solidFill>
              </a:rPr>
              <a:t>, </a:t>
            </a:r>
            <a:r>
              <a:rPr lang="fr-FR" b="1" dirty="0" smtClean="0">
                <a:solidFill>
                  <a:schemeClr val="accent2"/>
                </a:solidFill>
              </a:rPr>
              <a:t>griller</a:t>
            </a:r>
            <a:r>
              <a:rPr lang="fr-FR" dirty="0" smtClean="0">
                <a:solidFill>
                  <a:schemeClr val="accent2"/>
                </a:solidFill>
              </a:rPr>
              <a:t> ou </a:t>
            </a:r>
            <a:r>
              <a:rPr lang="fr-FR" b="1" dirty="0" smtClean="0">
                <a:solidFill>
                  <a:schemeClr val="accent2"/>
                </a:solidFill>
              </a:rPr>
              <a:t>sauter </a:t>
            </a:r>
            <a:r>
              <a:rPr lang="fr-FR" dirty="0" smtClean="0">
                <a:solidFill>
                  <a:schemeClr val="accent2"/>
                </a:solidFill>
              </a:rPr>
              <a:t>trop vivement peut provoquer la décomposition protéique à la surface de la viande</a:t>
            </a:r>
          </a:p>
          <a:p>
            <a:r>
              <a:rPr lang="fr-FR" dirty="0" smtClean="0">
                <a:solidFill>
                  <a:schemeClr val="accent2"/>
                </a:solidFill>
              </a:rPr>
              <a:t>Les </a:t>
            </a:r>
            <a:r>
              <a:rPr lang="fr-FR" b="1" dirty="0" smtClean="0">
                <a:solidFill>
                  <a:schemeClr val="accent2"/>
                </a:solidFill>
              </a:rPr>
              <a:t>quantités</a:t>
            </a:r>
            <a:r>
              <a:rPr lang="fr-FR" dirty="0" smtClean="0">
                <a:solidFill>
                  <a:schemeClr val="accent2"/>
                </a:solidFill>
              </a:rPr>
              <a:t> sont certes faibles, mais le lien établi entre un taux de </a:t>
            </a:r>
            <a:r>
              <a:rPr lang="fr-FR" b="1" dirty="0" smtClean="0">
                <a:solidFill>
                  <a:schemeClr val="accent2"/>
                </a:solidFill>
              </a:rPr>
              <a:t>cancer</a:t>
            </a:r>
            <a:r>
              <a:rPr lang="fr-FR" dirty="0" smtClean="0">
                <a:solidFill>
                  <a:schemeClr val="accent2"/>
                </a:solidFill>
              </a:rPr>
              <a:t> plus élevé et la consommation de viande fortement brunie devrait nous inciter à la </a:t>
            </a:r>
            <a:r>
              <a:rPr lang="fr-FR" b="1" dirty="0" smtClean="0">
                <a:solidFill>
                  <a:schemeClr val="accent2"/>
                </a:solidFill>
              </a:rPr>
              <a:t>prudence</a:t>
            </a:r>
            <a:endParaRPr lang="fr-FR" b="1" dirty="0">
              <a:solidFill>
                <a:schemeClr val="accent2"/>
              </a:solidFill>
            </a:endParaRPr>
          </a:p>
        </p:txBody>
      </p:sp>
      <p:pic>
        <p:nvPicPr>
          <p:cNvPr id="102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6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050358"/>
            <a:ext cx="4038600" cy="3365018"/>
          </a:xfrm>
        </p:spPr>
        <p:txBody>
          <a:bodyPr>
            <a:normAutofit/>
          </a:bodyPr>
          <a:lstStyle/>
          <a:p>
            <a:r>
              <a:rPr lang="fr-FR" b="1" dirty="0" smtClean="0">
                <a:solidFill>
                  <a:schemeClr val="accent2"/>
                </a:solidFill>
              </a:rPr>
              <a:t>Ne pas consommer </a:t>
            </a:r>
            <a:r>
              <a:rPr lang="fr-FR" dirty="0" smtClean="0">
                <a:solidFill>
                  <a:schemeClr val="accent2"/>
                </a:solidFill>
              </a:rPr>
              <a:t>d’aliments brûlés ou carbonisés</a:t>
            </a:r>
          </a:p>
          <a:p>
            <a:r>
              <a:rPr lang="fr-FR" b="1" dirty="0" smtClean="0">
                <a:solidFill>
                  <a:schemeClr val="accent2"/>
                </a:solidFill>
              </a:rPr>
              <a:t>Ne pas dépasser </a:t>
            </a:r>
            <a:r>
              <a:rPr lang="fr-FR" dirty="0" smtClean="0">
                <a:solidFill>
                  <a:schemeClr val="accent2"/>
                </a:solidFill>
              </a:rPr>
              <a:t>un max. de 180°C pour rôtir, griller, etc.</a:t>
            </a:r>
          </a:p>
          <a:p>
            <a:r>
              <a:rPr lang="fr-FR" b="1" dirty="0" smtClean="0">
                <a:solidFill>
                  <a:schemeClr val="accent2"/>
                </a:solidFill>
              </a:rPr>
              <a:t>Ne pas surchauffer </a:t>
            </a:r>
            <a:r>
              <a:rPr lang="fr-FR" dirty="0" smtClean="0">
                <a:solidFill>
                  <a:schemeClr val="accent2"/>
                </a:solidFill>
              </a:rPr>
              <a:t>les résidus de rôtissage</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5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Solanine</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92500" lnSpcReduction="10000"/>
          </a:bodyPr>
          <a:lstStyle/>
          <a:p>
            <a:r>
              <a:rPr lang="fr-FR" dirty="0" smtClean="0">
                <a:solidFill>
                  <a:schemeClr val="accent2"/>
                </a:solidFill>
              </a:rPr>
              <a:t>Elle est </a:t>
            </a:r>
            <a:r>
              <a:rPr lang="fr-FR" b="1" dirty="0" smtClean="0">
                <a:solidFill>
                  <a:schemeClr val="accent2"/>
                </a:solidFill>
              </a:rPr>
              <a:t>hydrosoluble</a:t>
            </a:r>
            <a:r>
              <a:rPr lang="fr-FR" dirty="0" smtClean="0">
                <a:solidFill>
                  <a:schemeClr val="accent2"/>
                </a:solidFill>
              </a:rPr>
              <a:t>, mais </a:t>
            </a:r>
            <a:r>
              <a:rPr lang="fr-FR" b="1" dirty="0" smtClean="0">
                <a:solidFill>
                  <a:schemeClr val="accent2"/>
                </a:solidFill>
              </a:rPr>
              <a:t>thermorésistante</a:t>
            </a:r>
          </a:p>
          <a:p>
            <a:r>
              <a:rPr lang="fr-FR" dirty="0" smtClean="0">
                <a:solidFill>
                  <a:schemeClr val="accent2"/>
                </a:solidFill>
              </a:rPr>
              <a:t>Les </a:t>
            </a:r>
            <a:r>
              <a:rPr lang="fr-FR" b="1" dirty="0" smtClean="0">
                <a:solidFill>
                  <a:schemeClr val="accent2"/>
                </a:solidFill>
              </a:rPr>
              <a:t>symptômes d’intoxication </a:t>
            </a:r>
            <a:r>
              <a:rPr lang="fr-FR" dirty="0" smtClean="0">
                <a:solidFill>
                  <a:schemeClr val="accent2"/>
                </a:solidFill>
              </a:rPr>
              <a:t>sont diarrhée, vomissements, abattement, fièvre, maux de tête, troubles de la vue et de l’ouïe, crampes, et paralysie respiratoire</a:t>
            </a:r>
          </a:p>
          <a:p>
            <a:r>
              <a:rPr lang="fr-FR" dirty="0" smtClean="0">
                <a:solidFill>
                  <a:schemeClr val="accent2"/>
                </a:solidFill>
              </a:rPr>
              <a:t>Elle se </a:t>
            </a:r>
            <a:r>
              <a:rPr lang="fr-FR" b="1" dirty="0" smtClean="0">
                <a:solidFill>
                  <a:schemeClr val="accent2"/>
                </a:solidFill>
              </a:rPr>
              <a:t>trouve</a:t>
            </a:r>
            <a:r>
              <a:rPr lang="fr-FR" dirty="0" smtClean="0">
                <a:solidFill>
                  <a:schemeClr val="accent2"/>
                </a:solidFill>
              </a:rPr>
              <a:t> dans les </a:t>
            </a:r>
            <a:r>
              <a:rPr lang="fr-FR" dirty="0" err="1" smtClean="0">
                <a:solidFill>
                  <a:schemeClr val="accent2"/>
                </a:solidFill>
              </a:rPr>
              <a:t>pdt</a:t>
            </a:r>
            <a:r>
              <a:rPr lang="fr-FR" dirty="0" smtClean="0">
                <a:solidFill>
                  <a:schemeClr val="accent2"/>
                </a:solidFill>
              </a:rPr>
              <a:t> vertes, les pousses et les pelures de </a:t>
            </a:r>
            <a:r>
              <a:rPr lang="fr-FR" dirty="0" err="1" smtClean="0">
                <a:solidFill>
                  <a:schemeClr val="accent2"/>
                </a:solidFill>
              </a:rPr>
              <a:t>pdt</a:t>
            </a:r>
            <a:r>
              <a:rPr lang="fr-FR" dirty="0" smtClean="0">
                <a:solidFill>
                  <a:schemeClr val="accent2"/>
                </a:solidFill>
              </a:rPr>
              <a:t>, les baies et les tomates vertes</a:t>
            </a:r>
            <a:endParaRPr lang="fr-FR" dirty="0">
              <a:solidFill>
                <a:schemeClr val="accent2"/>
              </a:solidFill>
            </a:endParaRPr>
          </a:p>
        </p:txBody>
      </p:sp>
      <p:pic>
        <p:nvPicPr>
          <p:cNvPr id="20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5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Acrylamide</a:t>
            </a:r>
            <a:endParaRPr lang="fr-FR" b="1" dirty="0"/>
          </a:p>
        </p:txBody>
      </p:sp>
      <p:sp>
        <p:nvSpPr>
          <p:cNvPr id="3" name="Espace réservé du contenu 2"/>
          <p:cNvSpPr>
            <a:spLocks noGrp="1"/>
          </p:cNvSpPr>
          <p:nvPr>
            <p:ph sz="half" idx="1"/>
          </p:nvPr>
        </p:nvSpPr>
        <p:spPr>
          <a:xfrm>
            <a:off x="301752" y="1721887"/>
            <a:ext cx="4038600" cy="3782269"/>
          </a:xfrm>
        </p:spPr>
        <p:txBody>
          <a:bodyPr>
            <a:normAutofit fontScale="55000" lnSpcReduction="20000"/>
          </a:bodyPr>
          <a:lstStyle/>
          <a:p>
            <a:r>
              <a:rPr lang="fr-FR" dirty="0" smtClean="0">
                <a:solidFill>
                  <a:schemeClr val="accent2"/>
                </a:solidFill>
              </a:rPr>
              <a:t>Elle s’</a:t>
            </a:r>
            <a:r>
              <a:rPr lang="fr-FR" b="1" dirty="0" smtClean="0">
                <a:solidFill>
                  <a:schemeClr val="accent2"/>
                </a:solidFill>
              </a:rPr>
              <a:t>attaque</a:t>
            </a:r>
            <a:r>
              <a:rPr lang="fr-FR" dirty="0" smtClean="0">
                <a:solidFill>
                  <a:schemeClr val="accent2"/>
                </a:solidFill>
              </a:rPr>
              <a:t> au patrimoine héréditaire, et des essais sur des animaux ont montré qu’il était </a:t>
            </a:r>
            <a:r>
              <a:rPr lang="fr-FR" b="1" dirty="0" smtClean="0">
                <a:solidFill>
                  <a:schemeClr val="accent2"/>
                </a:solidFill>
              </a:rPr>
              <a:t>cancérigène</a:t>
            </a:r>
          </a:p>
          <a:p>
            <a:r>
              <a:rPr lang="fr-FR" dirty="0" smtClean="0">
                <a:solidFill>
                  <a:schemeClr val="accent2"/>
                </a:solidFill>
              </a:rPr>
              <a:t>Pour la </a:t>
            </a:r>
            <a:r>
              <a:rPr lang="fr-FR" b="1" dirty="0" smtClean="0">
                <a:solidFill>
                  <a:schemeClr val="accent2"/>
                </a:solidFill>
              </a:rPr>
              <a:t>former</a:t>
            </a:r>
            <a:r>
              <a:rPr lang="fr-FR" dirty="0" smtClean="0">
                <a:solidFill>
                  <a:schemeClr val="accent2"/>
                </a:solidFill>
              </a:rPr>
              <a:t>, il faut une bonne quantité de l’</a:t>
            </a:r>
            <a:r>
              <a:rPr lang="fr-FR" b="1" dirty="0" smtClean="0">
                <a:solidFill>
                  <a:schemeClr val="accent2"/>
                </a:solidFill>
              </a:rPr>
              <a:t>acide aminé asparagine</a:t>
            </a:r>
            <a:r>
              <a:rPr lang="fr-FR" dirty="0" smtClean="0">
                <a:solidFill>
                  <a:schemeClr val="accent2"/>
                </a:solidFill>
              </a:rPr>
              <a:t>, un produit de décomposition des amidons, peu d’eau (du moins en surface) et une </a:t>
            </a:r>
            <a:r>
              <a:rPr lang="fr-FR" b="1" dirty="0" smtClean="0">
                <a:solidFill>
                  <a:schemeClr val="accent2"/>
                </a:solidFill>
              </a:rPr>
              <a:t>température</a:t>
            </a:r>
            <a:r>
              <a:rPr lang="fr-FR" dirty="0" smtClean="0">
                <a:solidFill>
                  <a:schemeClr val="accent2"/>
                </a:solidFill>
              </a:rPr>
              <a:t> de plus de </a:t>
            </a:r>
            <a:r>
              <a:rPr lang="fr-FR" b="1" dirty="0" smtClean="0">
                <a:solidFill>
                  <a:schemeClr val="accent2"/>
                </a:solidFill>
              </a:rPr>
              <a:t>120°C</a:t>
            </a:r>
            <a:r>
              <a:rPr lang="fr-FR" dirty="0" smtClean="0">
                <a:solidFill>
                  <a:schemeClr val="accent2"/>
                </a:solidFill>
              </a:rPr>
              <a:t> à la préparation</a:t>
            </a:r>
          </a:p>
          <a:p>
            <a:r>
              <a:rPr lang="fr-FR" dirty="0" smtClean="0">
                <a:solidFill>
                  <a:schemeClr val="accent2"/>
                </a:solidFill>
              </a:rPr>
              <a:t>Parmi les </a:t>
            </a:r>
            <a:r>
              <a:rPr lang="fr-FR" b="1" dirty="0" smtClean="0">
                <a:solidFill>
                  <a:schemeClr val="accent2"/>
                </a:solidFill>
              </a:rPr>
              <a:t>aliments étudiés </a:t>
            </a:r>
            <a:r>
              <a:rPr lang="fr-FR" dirty="0" smtClean="0">
                <a:solidFill>
                  <a:schemeClr val="accent2"/>
                </a:solidFill>
              </a:rPr>
              <a:t>jusqu’ici, certains produits de pdt et les pains d’épices présentent de fortes teneur en </a:t>
            </a:r>
            <a:r>
              <a:rPr lang="fr-FR" b="1" dirty="0" smtClean="0">
                <a:solidFill>
                  <a:schemeClr val="accent2"/>
                </a:solidFill>
              </a:rPr>
              <a:t>acrylamide</a:t>
            </a:r>
          </a:p>
          <a:p>
            <a:r>
              <a:rPr lang="fr-FR" dirty="0" smtClean="0">
                <a:solidFill>
                  <a:schemeClr val="accent2"/>
                </a:solidFill>
              </a:rPr>
              <a:t>Les </a:t>
            </a:r>
            <a:r>
              <a:rPr lang="fr-FR" b="1" dirty="0" smtClean="0">
                <a:solidFill>
                  <a:schemeClr val="accent2"/>
                </a:solidFill>
              </a:rPr>
              <a:t>mets de pdt </a:t>
            </a:r>
            <a:r>
              <a:rPr lang="fr-FR" dirty="0" smtClean="0">
                <a:solidFill>
                  <a:schemeClr val="accent2"/>
                </a:solidFill>
              </a:rPr>
              <a:t>frits, rôtis ou cuits au four (p.ex. chips, pommes frites, sautées, au four et röstis) sont particulièrement touchés</a:t>
            </a:r>
          </a:p>
          <a:p>
            <a:r>
              <a:rPr lang="fr-FR" dirty="0" smtClean="0">
                <a:solidFill>
                  <a:schemeClr val="accent2"/>
                </a:solidFill>
              </a:rPr>
              <a:t>Lorsqu’on </a:t>
            </a:r>
            <a:r>
              <a:rPr lang="fr-FR" b="1" dirty="0" smtClean="0">
                <a:solidFill>
                  <a:schemeClr val="accent2"/>
                </a:solidFill>
              </a:rPr>
              <a:t>chauffe les pdt</a:t>
            </a:r>
            <a:r>
              <a:rPr lang="fr-FR" dirty="0" smtClean="0">
                <a:solidFill>
                  <a:schemeClr val="accent2"/>
                </a:solidFill>
              </a:rPr>
              <a:t>, tout dépend de la croûte formée, </a:t>
            </a:r>
            <a:r>
              <a:rPr lang="fr-FR" dirty="0" err="1" smtClean="0">
                <a:solidFill>
                  <a:schemeClr val="accent2"/>
                </a:solidFill>
              </a:rPr>
              <a:t>resp</a:t>
            </a:r>
            <a:r>
              <a:rPr lang="fr-FR" dirty="0" smtClean="0">
                <a:solidFill>
                  <a:schemeClr val="accent2"/>
                </a:solidFill>
              </a:rPr>
              <a:t>. du brunissement : plus les produits sont foncés, plus ils contiennent d’acrylamide. Il s’en forme aussi d’autant plus que les pdt crues ont été </a:t>
            </a:r>
            <a:r>
              <a:rPr lang="fr-FR" b="1" dirty="0" smtClean="0">
                <a:solidFill>
                  <a:schemeClr val="accent2"/>
                </a:solidFill>
              </a:rPr>
              <a:t>stockées</a:t>
            </a:r>
            <a:r>
              <a:rPr lang="fr-FR" dirty="0" smtClean="0">
                <a:solidFill>
                  <a:schemeClr val="accent2"/>
                </a:solidFill>
              </a:rPr>
              <a:t> à moins de </a:t>
            </a:r>
            <a:r>
              <a:rPr lang="fr-FR" b="1" dirty="0" smtClean="0">
                <a:solidFill>
                  <a:schemeClr val="accent2"/>
                </a:solidFill>
              </a:rPr>
              <a:t>8°C</a:t>
            </a:r>
            <a:endParaRPr lang="fr-FR" b="1" dirty="0">
              <a:solidFill>
                <a:schemeClr val="accent2"/>
              </a:solidFill>
            </a:endParaRPr>
          </a:p>
        </p:txBody>
      </p:sp>
      <p:pic>
        <p:nvPicPr>
          <p:cNvPr id="1024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227757"/>
            <a:ext cx="4038600" cy="296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92500" lnSpcReduction="10000"/>
          </a:bodyPr>
          <a:lstStyle/>
          <a:p>
            <a:r>
              <a:rPr lang="fr-FR" b="1" dirty="0" smtClean="0">
                <a:solidFill>
                  <a:schemeClr val="accent2"/>
                </a:solidFill>
              </a:rPr>
              <a:t>Entreposer</a:t>
            </a:r>
            <a:r>
              <a:rPr lang="fr-FR" dirty="0" smtClean="0">
                <a:solidFill>
                  <a:schemeClr val="accent2"/>
                </a:solidFill>
              </a:rPr>
              <a:t> les pdt dans l’obscurité et pas à moins de 8°C</a:t>
            </a:r>
          </a:p>
          <a:p>
            <a:r>
              <a:rPr lang="fr-FR" b="1" dirty="0" smtClean="0">
                <a:solidFill>
                  <a:schemeClr val="accent2"/>
                </a:solidFill>
              </a:rPr>
              <a:t>Eviter</a:t>
            </a:r>
            <a:r>
              <a:rPr lang="fr-FR" dirty="0" smtClean="0">
                <a:solidFill>
                  <a:schemeClr val="accent2"/>
                </a:solidFill>
              </a:rPr>
              <a:t> les préparations coupées très petit</a:t>
            </a:r>
          </a:p>
          <a:p>
            <a:r>
              <a:rPr lang="fr-FR" b="1" dirty="0" smtClean="0">
                <a:solidFill>
                  <a:schemeClr val="accent2"/>
                </a:solidFill>
              </a:rPr>
              <a:t>Eviter</a:t>
            </a:r>
            <a:r>
              <a:rPr lang="fr-FR" dirty="0" smtClean="0">
                <a:solidFill>
                  <a:schemeClr val="accent2"/>
                </a:solidFill>
              </a:rPr>
              <a:t> de trop </a:t>
            </a:r>
            <a:r>
              <a:rPr lang="fr-FR" b="1" dirty="0" smtClean="0">
                <a:solidFill>
                  <a:schemeClr val="accent2"/>
                </a:solidFill>
              </a:rPr>
              <a:t>brunir </a:t>
            </a:r>
            <a:r>
              <a:rPr lang="fr-FR" dirty="0" smtClean="0">
                <a:solidFill>
                  <a:schemeClr val="accent2"/>
                </a:solidFill>
              </a:rPr>
              <a:t>les pdt à la préparation</a:t>
            </a:r>
          </a:p>
          <a:p>
            <a:r>
              <a:rPr lang="fr-FR" b="1" dirty="0" smtClean="0">
                <a:solidFill>
                  <a:schemeClr val="accent2"/>
                </a:solidFill>
              </a:rPr>
              <a:t>Frire</a:t>
            </a:r>
            <a:r>
              <a:rPr lang="fr-FR" dirty="0" smtClean="0">
                <a:solidFill>
                  <a:schemeClr val="accent2"/>
                </a:solidFill>
              </a:rPr>
              <a:t> ou </a:t>
            </a:r>
            <a:r>
              <a:rPr lang="fr-FR" b="1" dirty="0" smtClean="0">
                <a:solidFill>
                  <a:schemeClr val="accent2"/>
                </a:solidFill>
              </a:rPr>
              <a:t>rôtir</a:t>
            </a:r>
            <a:r>
              <a:rPr lang="fr-FR" dirty="0" smtClean="0">
                <a:solidFill>
                  <a:schemeClr val="accent2"/>
                </a:solidFill>
              </a:rPr>
              <a:t> les pdt aussi rapidement que possible</a:t>
            </a:r>
          </a:p>
          <a:p>
            <a:r>
              <a:rPr lang="fr-FR" dirty="0" smtClean="0">
                <a:solidFill>
                  <a:schemeClr val="accent2"/>
                </a:solidFill>
              </a:rPr>
              <a:t>Les </a:t>
            </a:r>
            <a:r>
              <a:rPr lang="fr-FR" b="1" dirty="0" smtClean="0">
                <a:solidFill>
                  <a:schemeClr val="accent2"/>
                </a:solidFill>
              </a:rPr>
              <a:t>pdt cuites</a:t>
            </a:r>
            <a:r>
              <a:rPr lang="fr-FR" dirty="0" smtClean="0">
                <a:solidFill>
                  <a:schemeClr val="accent2"/>
                </a:solidFill>
              </a:rPr>
              <a:t>, </a:t>
            </a:r>
            <a:r>
              <a:rPr lang="fr-FR" b="1" dirty="0" smtClean="0">
                <a:solidFill>
                  <a:schemeClr val="accent2"/>
                </a:solidFill>
              </a:rPr>
              <a:t>étuvées</a:t>
            </a:r>
            <a:r>
              <a:rPr lang="fr-FR" dirty="0" smtClean="0">
                <a:solidFill>
                  <a:schemeClr val="accent2"/>
                </a:solidFill>
              </a:rPr>
              <a:t> et en </a:t>
            </a:r>
            <a:r>
              <a:rPr lang="fr-FR" b="1" dirty="0" smtClean="0">
                <a:solidFill>
                  <a:schemeClr val="accent2"/>
                </a:solidFill>
              </a:rPr>
              <a:t>purée</a:t>
            </a:r>
            <a:r>
              <a:rPr lang="fr-FR" dirty="0" smtClean="0">
                <a:solidFill>
                  <a:schemeClr val="accent2"/>
                </a:solidFill>
              </a:rPr>
              <a:t> ne contiennent pas d’acrylamide décelable</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5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Additifs</a:t>
            </a:r>
            <a:endParaRPr lang="fr-FR" b="1" dirty="0"/>
          </a:p>
        </p:txBody>
      </p:sp>
      <p:sp>
        <p:nvSpPr>
          <p:cNvPr id="3" name="Espace réservé du contenu 2"/>
          <p:cNvSpPr>
            <a:spLocks noGrp="1"/>
          </p:cNvSpPr>
          <p:nvPr>
            <p:ph sz="half" idx="1"/>
          </p:nvPr>
        </p:nvSpPr>
        <p:spPr>
          <a:xfrm>
            <a:off x="301752" y="1890576"/>
            <a:ext cx="4038600" cy="4039721"/>
          </a:xfrm>
        </p:spPr>
        <p:txBody>
          <a:bodyPr>
            <a:normAutofit fontScale="77500" lnSpcReduction="20000"/>
          </a:bodyPr>
          <a:lstStyle/>
          <a:p>
            <a:r>
              <a:rPr lang="fr-FR" dirty="0" smtClean="0">
                <a:solidFill>
                  <a:schemeClr val="accent2"/>
                </a:solidFill>
              </a:rPr>
              <a:t>Certains additifs sont </a:t>
            </a:r>
            <a:r>
              <a:rPr lang="fr-FR" b="1" dirty="0" smtClean="0">
                <a:solidFill>
                  <a:schemeClr val="accent2"/>
                </a:solidFill>
              </a:rPr>
              <a:t>autorisés</a:t>
            </a:r>
            <a:r>
              <a:rPr lang="fr-FR" dirty="0" smtClean="0">
                <a:solidFill>
                  <a:schemeClr val="accent2"/>
                </a:solidFill>
              </a:rPr>
              <a:t> par la </a:t>
            </a:r>
            <a:r>
              <a:rPr lang="fr-FR" b="1" dirty="0" smtClean="0">
                <a:solidFill>
                  <a:schemeClr val="accent2"/>
                </a:solidFill>
              </a:rPr>
              <a:t>loi</a:t>
            </a:r>
            <a:r>
              <a:rPr lang="fr-FR" dirty="0" smtClean="0">
                <a:solidFill>
                  <a:schemeClr val="accent2"/>
                </a:solidFill>
              </a:rPr>
              <a:t> pour la transformation des aliments, lorsqu’ils sont sans risque pour la santé et technologiquement nécessaires</a:t>
            </a:r>
          </a:p>
          <a:p>
            <a:r>
              <a:rPr lang="fr-FR" dirty="0" smtClean="0">
                <a:solidFill>
                  <a:schemeClr val="accent2"/>
                </a:solidFill>
              </a:rPr>
              <a:t>Ils doivent être </a:t>
            </a:r>
            <a:r>
              <a:rPr lang="fr-FR" b="1" dirty="0" smtClean="0">
                <a:solidFill>
                  <a:schemeClr val="accent2"/>
                </a:solidFill>
              </a:rPr>
              <a:t>mentionnés</a:t>
            </a:r>
            <a:r>
              <a:rPr lang="fr-FR" dirty="0" smtClean="0">
                <a:solidFill>
                  <a:schemeClr val="accent2"/>
                </a:solidFill>
              </a:rPr>
              <a:t> dans la liste des ingrédients par leur </a:t>
            </a:r>
            <a:r>
              <a:rPr lang="fr-FR" b="1" dirty="0" smtClean="0">
                <a:solidFill>
                  <a:schemeClr val="accent2"/>
                </a:solidFill>
              </a:rPr>
              <a:t>nom</a:t>
            </a:r>
            <a:r>
              <a:rPr lang="fr-FR" dirty="0" smtClean="0">
                <a:solidFill>
                  <a:schemeClr val="accent2"/>
                </a:solidFill>
              </a:rPr>
              <a:t> ou leur </a:t>
            </a:r>
            <a:r>
              <a:rPr lang="fr-FR" b="1" dirty="0" smtClean="0">
                <a:solidFill>
                  <a:schemeClr val="accent2"/>
                </a:solidFill>
              </a:rPr>
              <a:t>numéro E</a:t>
            </a:r>
          </a:p>
          <a:p>
            <a:r>
              <a:rPr lang="fr-FR" dirty="0" smtClean="0">
                <a:solidFill>
                  <a:schemeClr val="accent2"/>
                </a:solidFill>
              </a:rPr>
              <a:t>Mais ils provoquent souvent des </a:t>
            </a:r>
            <a:r>
              <a:rPr lang="fr-FR" b="1" dirty="0" smtClean="0">
                <a:solidFill>
                  <a:schemeClr val="accent2"/>
                </a:solidFill>
              </a:rPr>
              <a:t>allergies</a:t>
            </a:r>
          </a:p>
          <a:p>
            <a:r>
              <a:rPr lang="fr-FR" dirty="0" smtClean="0">
                <a:solidFill>
                  <a:schemeClr val="accent2"/>
                </a:solidFill>
              </a:rPr>
              <a:t>Pour de plus amples </a:t>
            </a:r>
            <a:r>
              <a:rPr lang="fr-FR" b="1" dirty="0" smtClean="0">
                <a:solidFill>
                  <a:schemeClr val="accent2"/>
                </a:solidFill>
              </a:rPr>
              <a:t>informations</a:t>
            </a:r>
            <a:r>
              <a:rPr lang="fr-FR" dirty="0" smtClean="0">
                <a:solidFill>
                  <a:schemeClr val="accent2"/>
                </a:solidFill>
              </a:rPr>
              <a:t> à ce sujet, nous recommandons le manuel Réfléchir en mangeant de </a:t>
            </a:r>
            <a:r>
              <a:rPr lang="fr-FR" dirty="0" err="1" smtClean="0">
                <a:solidFill>
                  <a:schemeClr val="accent2"/>
                </a:solidFill>
              </a:rPr>
              <a:t>Hotel</a:t>
            </a:r>
            <a:r>
              <a:rPr lang="fr-FR" dirty="0" smtClean="0">
                <a:solidFill>
                  <a:schemeClr val="accent2"/>
                </a:solidFill>
              </a:rPr>
              <a:t> &amp; </a:t>
            </a:r>
            <a:r>
              <a:rPr lang="fr-FR" dirty="0" err="1" smtClean="0">
                <a:solidFill>
                  <a:schemeClr val="accent2"/>
                </a:solidFill>
              </a:rPr>
              <a:t>Gastroformation</a:t>
            </a:r>
            <a:r>
              <a:rPr lang="fr-FR" dirty="0" smtClean="0">
                <a:solidFill>
                  <a:schemeClr val="accent2"/>
                </a:solidFill>
              </a:rPr>
              <a:t>, à </a:t>
            </a:r>
            <a:r>
              <a:rPr lang="fr-FR" dirty="0" err="1" smtClean="0">
                <a:solidFill>
                  <a:schemeClr val="accent2"/>
                </a:solidFill>
              </a:rPr>
              <a:t>Weggis</a:t>
            </a:r>
            <a:endParaRPr lang="fr-FR" dirty="0">
              <a:solidFill>
                <a:schemeClr val="accent2"/>
              </a:solidFill>
            </a:endParaRPr>
          </a:p>
        </p:txBody>
      </p:sp>
      <p:pic>
        <p:nvPicPr>
          <p:cNvPr id="20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5260811" y="1371600"/>
            <a:ext cx="3118177"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529757"/>
            <a:ext cx="4038600" cy="2131022"/>
          </a:xfrm>
        </p:spPr>
        <p:txBody>
          <a:bodyPr>
            <a:normAutofit/>
          </a:bodyPr>
          <a:lstStyle/>
          <a:p>
            <a:r>
              <a:rPr lang="fr-FR" dirty="0" smtClean="0">
                <a:solidFill>
                  <a:schemeClr val="accent2"/>
                </a:solidFill>
              </a:rPr>
              <a:t>Les </a:t>
            </a:r>
            <a:r>
              <a:rPr lang="fr-FR" b="1" dirty="0" smtClean="0">
                <a:solidFill>
                  <a:schemeClr val="accent2"/>
                </a:solidFill>
              </a:rPr>
              <a:t>personnes allergiques </a:t>
            </a:r>
            <a:r>
              <a:rPr lang="fr-FR" dirty="0" smtClean="0">
                <a:solidFill>
                  <a:schemeClr val="accent2"/>
                </a:solidFill>
              </a:rPr>
              <a:t>à certains additifs doivent absolument vérifier la liste des ingrédients</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5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955882"/>
            <a:ext cx="4038600" cy="1394175"/>
          </a:xfrm>
        </p:spPr>
        <p:txBody>
          <a:bodyPr>
            <a:normAutofit/>
          </a:bodyPr>
          <a:lstStyle/>
          <a:p>
            <a:r>
              <a:rPr lang="fr-FR" b="1" dirty="0" smtClean="0">
                <a:solidFill>
                  <a:schemeClr val="accent2"/>
                </a:solidFill>
              </a:rPr>
              <a:t>Retirer</a:t>
            </a:r>
            <a:r>
              <a:rPr lang="fr-FR" dirty="0" smtClean="0">
                <a:solidFill>
                  <a:schemeClr val="accent2"/>
                </a:solidFill>
              </a:rPr>
              <a:t> généreusement les morceaux verts des </a:t>
            </a:r>
            <a:r>
              <a:rPr lang="fr-FR" dirty="0" err="1" smtClean="0">
                <a:solidFill>
                  <a:schemeClr val="accent2"/>
                </a:solidFill>
              </a:rPr>
              <a:t>pdt</a:t>
            </a:r>
            <a:endParaRPr lang="fr-FR" dirty="0" smtClean="0">
              <a:solidFill>
                <a:schemeClr val="accent2"/>
              </a:solidFill>
            </a:endParaRPr>
          </a:p>
        </p:txBody>
      </p:sp>
      <p:pic>
        <p:nvPicPr>
          <p:cNvPr id="614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6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Acide prussique (cyanhydrique)</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0000" lnSpcReduction="20000"/>
          </a:bodyPr>
          <a:lstStyle/>
          <a:p>
            <a:r>
              <a:rPr lang="fr-FR" dirty="0" smtClean="0">
                <a:solidFill>
                  <a:schemeClr val="accent2"/>
                </a:solidFill>
              </a:rPr>
              <a:t>Un des </a:t>
            </a:r>
            <a:r>
              <a:rPr lang="fr-FR" b="1" dirty="0" smtClean="0">
                <a:solidFill>
                  <a:schemeClr val="accent2"/>
                </a:solidFill>
              </a:rPr>
              <a:t>poisons</a:t>
            </a:r>
            <a:r>
              <a:rPr lang="fr-FR" dirty="0" smtClean="0">
                <a:solidFill>
                  <a:schemeClr val="accent2"/>
                </a:solidFill>
              </a:rPr>
              <a:t> les plus </a:t>
            </a:r>
            <a:r>
              <a:rPr lang="fr-FR" b="1" dirty="0" smtClean="0">
                <a:solidFill>
                  <a:schemeClr val="accent2"/>
                </a:solidFill>
              </a:rPr>
              <a:t>violents</a:t>
            </a:r>
          </a:p>
          <a:p>
            <a:r>
              <a:rPr lang="fr-FR" dirty="0" smtClean="0">
                <a:solidFill>
                  <a:schemeClr val="accent2"/>
                </a:solidFill>
              </a:rPr>
              <a:t>Les </a:t>
            </a:r>
            <a:r>
              <a:rPr lang="fr-FR" b="1" dirty="0" smtClean="0">
                <a:solidFill>
                  <a:schemeClr val="accent2"/>
                </a:solidFill>
              </a:rPr>
              <a:t>amandes amères </a:t>
            </a:r>
            <a:r>
              <a:rPr lang="fr-FR" dirty="0" smtClean="0">
                <a:solidFill>
                  <a:schemeClr val="accent2"/>
                </a:solidFill>
              </a:rPr>
              <a:t>contiennent de l’</a:t>
            </a:r>
            <a:r>
              <a:rPr lang="fr-FR" b="1" dirty="0" smtClean="0">
                <a:solidFill>
                  <a:schemeClr val="accent2"/>
                </a:solidFill>
              </a:rPr>
              <a:t>amygdaline</a:t>
            </a:r>
            <a:r>
              <a:rPr lang="fr-FR" dirty="0" smtClean="0">
                <a:solidFill>
                  <a:schemeClr val="accent2"/>
                </a:solidFill>
              </a:rPr>
              <a:t>, d’où provient l’acide prussique</a:t>
            </a:r>
          </a:p>
          <a:p>
            <a:r>
              <a:rPr lang="fr-FR" dirty="0" smtClean="0">
                <a:solidFill>
                  <a:schemeClr val="accent2"/>
                </a:solidFill>
              </a:rPr>
              <a:t>Il n’est libéré que dans l’intestin par les </a:t>
            </a:r>
            <a:r>
              <a:rPr lang="fr-FR" b="1" dirty="0" smtClean="0">
                <a:solidFill>
                  <a:schemeClr val="accent2"/>
                </a:solidFill>
              </a:rPr>
              <a:t>enzymes bactériennes</a:t>
            </a:r>
          </a:p>
          <a:p>
            <a:r>
              <a:rPr lang="fr-FR" dirty="0" smtClean="0">
                <a:solidFill>
                  <a:schemeClr val="accent2"/>
                </a:solidFill>
              </a:rPr>
              <a:t>Il </a:t>
            </a:r>
            <a:r>
              <a:rPr lang="fr-FR" b="1" dirty="0" smtClean="0">
                <a:solidFill>
                  <a:schemeClr val="accent2"/>
                </a:solidFill>
              </a:rPr>
              <a:t>bloque</a:t>
            </a:r>
            <a:r>
              <a:rPr lang="fr-FR" dirty="0" smtClean="0">
                <a:solidFill>
                  <a:schemeClr val="accent2"/>
                </a:solidFill>
              </a:rPr>
              <a:t> la respiration des cellules, </a:t>
            </a:r>
            <a:r>
              <a:rPr lang="fr-FR" b="1" dirty="0" smtClean="0">
                <a:solidFill>
                  <a:schemeClr val="accent2"/>
                </a:solidFill>
              </a:rPr>
              <a:t>provoque</a:t>
            </a:r>
            <a:r>
              <a:rPr lang="fr-FR" dirty="0" smtClean="0">
                <a:solidFill>
                  <a:schemeClr val="accent2"/>
                </a:solidFill>
              </a:rPr>
              <a:t> des vertiges, des vomissements et des crampes respiratoires</a:t>
            </a:r>
          </a:p>
          <a:p>
            <a:r>
              <a:rPr lang="fr-FR" dirty="0" smtClean="0">
                <a:solidFill>
                  <a:schemeClr val="accent2"/>
                </a:solidFill>
              </a:rPr>
              <a:t>Chez les </a:t>
            </a:r>
            <a:r>
              <a:rPr lang="fr-FR" b="1" dirty="0" smtClean="0">
                <a:solidFill>
                  <a:schemeClr val="accent2"/>
                </a:solidFill>
              </a:rPr>
              <a:t>petits enfants</a:t>
            </a:r>
            <a:r>
              <a:rPr lang="fr-FR" dirty="0" smtClean="0">
                <a:solidFill>
                  <a:schemeClr val="accent2"/>
                </a:solidFill>
              </a:rPr>
              <a:t>, 5 à 10 amandes amères peuvent provoquer un </a:t>
            </a:r>
            <a:r>
              <a:rPr lang="fr-FR" b="1" dirty="0" smtClean="0">
                <a:solidFill>
                  <a:schemeClr val="accent2"/>
                </a:solidFill>
              </a:rPr>
              <a:t>empoisonnement mortel</a:t>
            </a:r>
          </a:p>
          <a:p>
            <a:r>
              <a:rPr lang="fr-FR" dirty="0" smtClean="0">
                <a:solidFill>
                  <a:schemeClr val="accent2"/>
                </a:solidFill>
              </a:rPr>
              <a:t>Il se </a:t>
            </a:r>
            <a:r>
              <a:rPr lang="fr-FR" b="1" dirty="0" smtClean="0">
                <a:solidFill>
                  <a:schemeClr val="accent2"/>
                </a:solidFill>
              </a:rPr>
              <a:t>trouve</a:t>
            </a:r>
            <a:r>
              <a:rPr lang="fr-FR" dirty="0" smtClean="0">
                <a:solidFill>
                  <a:schemeClr val="accent2"/>
                </a:solidFill>
              </a:rPr>
              <a:t> dans les amandes amères, les noyaux de fruits, les haricots de Lima, les pousses de bambou vertes, les graines de lin et les baies de sureau</a:t>
            </a:r>
            <a:endParaRPr lang="fr-FR" dirty="0">
              <a:solidFill>
                <a:schemeClr val="accent2"/>
              </a:solidFill>
            </a:endParaRP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6169"/>
            <a:ext cx="40386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59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2858228"/>
            <a:ext cx="4038600" cy="1678261"/>
          </a:xfrm>
        </p:spPr>
        <p:txBody>
          <a:bodyPr>
            <a:normAutofit/>
          </a:bodyPr>
          <a:lstStyle/>
          <a:p>
            <a:r>
              <a:rPr lang="fr-FR" b="1" dirty="0" smtClean="0">
                <a:solidFill>
                  <a:schemeClr val="accent2"/>
                </a:solidFill>
              </a:rPr>
              <a:t>Remplacer</a:t>
            </a:r>
            <a:r>
              <a:rPr lang="fr-FR" dirty="0" smtClean="0">
                <a:solidFill>
                  <a:schemeClr val="accent2"/>
                </a:solidFill>
              </a:rPr>
              <a:t> les amandes amères par de l’huile ou de l’essence d’amandes amères</a:t>
            </a:r>
          </a:p>
        </p:txBody>
      </p:sp>
      <p:pic>
        <p:nvPicPr>
          <p:cNvPr id="717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8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Acide oxalique</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85000" lnSpcReduction="20000"/>
          </a:bodyPr>
          <a:lstStyle/>
          <a:p>
            <a:r>
              <a:rPr lang="fr-FR" dirty="0" smtClean="0">
                <a:solidFill>
                  <a:schemeClr val="accent2"/>
                </a:solidFill>
              </a:rPr>
              <a:t>Il se </a:t>
            </a:r>
            <a:r>
              <a:rPr lang="fr-FR" b="1" dirty="0" smtClean="0">
                <a:solidFill>
                  <a:schemeClr val="accent2"/>
                </a:solidFill>
              </a:rPr>
              <a:t>lie</a:t>
            </a:r>
            <a:r>
              <a:rPr lang="fr-FR" dirty="0" smtClean="0">
                <a:solidFill>
                  <a:schemeClr val="accent2"/>
                </a:solidFill>
              </a:rPr>
              <a:t> au </a:t>
            </a:r>
            <a:r>
              <a:rPr lang="fr-FR" b="1" dirty="0" smtClean="0">
                <a:solidFill>
                  <a:schemeClr val="accent2"/>
                </a:solidFill>
              </a:rPr>
              <a:t>calcium</a:t>
            </a:r>
            <a:r>
              <a:rPr lang="fr-FR" dirty="0" smtClean="0">
                <a:solidFill>
                  <a:schemeClr val="accent2"/>
                </a:solidFill>
              </a:rPr>
              <a:t> et </a:t>
            </a:r>
            <a:r>
              <a:rPr lang="fr-FR" b="1" dirty="0" smtClean="0">
                <a:solidFill>
                  <a:schemeClr val="accent2"/>
                </a:solidFill>
              </a:rPr>
              <a:t>forme </a:t>
            </a:r>
            <a:r>
              <a:rPr lang="fr-FR" dirty="0" smtClean="0">
                <a:solidFill>
                  <a:schemeClr val="accent2"/>
                </a:solidFill>
              </a:rPr>
              <a:t>un </a:t>
            </a:r>
            <a:r>
              <a:rPr lang="fr-FR" b="1" dirty="0" smtClean="0">
                <a:solidFill>
                  <a:schemeClr val="accent2"/>
                </a:solidFill>
              </a:rPr>
              <a:t>sel</a:t>
            </a:r>
            <a:r>
              <a:rPr lang="fr-FR" dirty="0" smtClean="0">
                <a:solidFill>
                  <a:schemeClr val="accent2"/>
                </a:solidFill>
              </a:rPr>
              <a:t> (oxalate de calcium) qui peut </a:t>
            </a:r>
            <a:r>
              <a:rPr lang="fr-FR" b="1" dirty="0" smtClean="0">
                <a:solidFill>
                  <a:schemeClr val="accent2"/>
                </a:solidFill>
              </a:rPr>
              <a:t>causer</a:t>
            </a:r>
            <a:r>
              <a:rPr lang="fr-FR" dirty="0" smtClean="0">
                <a:solidFill>
                  <a:schemeClr val="accent2"/>
                </a:solidFill>
              </a:rPr>
              <a:t> des calculs rénaux et biliaires</a:t>
            </a:r>
          </a:p>
          <a:p>
            <a:r>
              <a:rPr lang="fr-FR" dirty="0" smtClean="0">
                <a:solidFill>
                  <a:schemeClr val="accent2"/>
                </a:solidFill>
              </a:rPr>
              <a:t>Il </a:t>
            </a:r>
            <a:r>
              <a:rPr lang="fr-FR" b="1" dirty="0" smtClean="0">
                <a:solidFill>
                  <a:schemeClr val="accent2"/>
                </a:solidFill>
              </a:rPr>
              <a:t>empêche</a:t>
            </a:r>
            <a:r>
              <a:rPr lang="fr-FR" dirty="0" smtClean="0">
                <a:solidFill>
                  <a:schemeClr val="accent2"/>
                </a:solidFill>
              </a:rPr>
              <a:t> l’absorption du calcium de l’alimentation</a:t>
            </a:r>
          </a:p>
          <a:p>
            <a:r>
              <a:rPr lang="fr-FR" dirty="0" smtClean="0">
                <a:solidFill>
                  <a:schemeClr val="accent2"/>
                </a:solidFill>
              </a:rPr>
              <a:t>Il se </a:t>
            </a:r>
            <a:r>
              <a:rPr lang="fr-FR" b="1" dirty="0" smtClean="0">
                <a:solidFill>
                  <a:schemeClr val="accent2"/>
                </a:solidFill>
              </a:rPr>
              <a:t>trouve</a:t>
            </a:r>
            <a:r>
              <a:rPr lang="fr-FR" dirty="0" smtClean="0">
                <a:solidFill>
                  <a:schemeClr val="accent2"/>
                </a:solidFill>
              </a:rPr>
              <a:t> avant tout dans les bettes/côtes de bettes, épinards, rhubarbe, betteraves rouges, oseille, thé noir et cacao</a:t>
            </a:r>
          </a:p>
          <a:p>
            <a:r>
              <a:rPr lang="fr-FR" dirty="0" smtClean="0">
                <a:solidFill>
                  <a:schemeClr val="accent2"/>
                </a:solidFill>
              </a:rPr>
              <a:t>Les </a:t>
            </a:r>
            <a:r>
              <a:rPr lang="fr-FR" b="1" dirty="0" smtClean="0">
                <a:solidFill>
                  <a:schemeClr val="accent2"/>
                </a:solidFill>
              </a:rPr>
              <a:t>quantités</a:t>
            </a:r>
            <a:r>
              <a:rPr lang="fr-FR" dirty="0" smtClean="0">
                <a:solidFill>
                  <a:schemeClr val="accent2"/>
                </a:solidFill>
              </a:rPr>
              <a:t> sont si faibles qu’elles ne peuvent pas provoquer d’</a:t>
            </a:r>
            <a:r>
              <a:rPr lang="fr-FR" b="1" dirty="0" smtClean="0">
                <a:solidFill>
                  <a:schemeClr val="accent2"/>
                </a:solidFill>
              </a:rPr>
              <a:t>intoxication</a:t>
            </a:r>
            <a:r>
              <a:rPr lang="fr-FR" dirty="0" smtClean="0">
                <a:solidFill>
                  <a:schemeClr val="accent2"/>
                </a:solidFill>
              </a:rPr>
              <a:t>, mais les personnes souffrant des </a:t>
            </a:r>
            <a:r>
              <a:rPr lang="fr-FR" b="1" dirty="0" smtClean="0">
                <a:solidFill>
                  <a:schemeClr val="accent2"/>
                </a:solidFill>
              </a:rPr>
              <a:t>reins</a:t>
            </a:r>
            <a:r>
              <a:rPr lang="fr-FR" dirty="0" smtClean="0">
                <a:solidFill>
                  <a:schemeClr val="accent2"/>
                </a:solidFill>
              </a:rPr>
              <a:t> devraient éviter ces produits</a:t>
            </a:r>
            <a:endParaRPr lang="fr-FR" dirty="0">
              <a:solidFill>
                <a:schemeClr val="accent2"/>
              </a:solidFill>
            </a:endParaRP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2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a:bodyPr>
          <a:lstStyle/>
          <a:p>
            <a:r>
              <a:rPr lang="fr-FR" b="1" dirty="0" smtClean="0">
                <a:solidFill>
                  <a:schemeClr val="accent2"/>
                </a:solidFill>
              </a:rPr>
              <a:t>Blanchir</a:t>
            </a:r>
            <a:r>
              <a:rPr lang="fr-FR" dirty="0" smtClean="0">
                <a:solidFill>
                  <a:schemeClr val="accent2"/>
                </a:solidFill>
              </a:rPr>
              <a:t> diminue l’oxalate de calcium</a:t>
            </a:r>
          </a:p>
          <a:p>
            <a:r>
              <a:rPr lang="fr-FR" dirty="0" smtClean="0">
                <a:solidFill>
                  <a:schemeClr val="accent2"/>
                </a:solidFill>
              </a:rPr>
              <a:t>Ne </a:t>
            </a:r>
            <a:r>
              <a:rPr lang="fr-FR" b="1" dirty="0" smtClean="0">
                <a:solidFill>
                  <a:schemeClr val="accent2"/>
                </a:solidFill>
              </a:rPr>
              <a:t>consommer</a:t>
            </a:r>
            <a:r>
              <a:rPr lang="fr-FR" dirty="0" smtClean="0">
                <a:solidFill>
                  <a:schemeClr val="accent2"/>
                </a:solidFill>
              </a:rPr>
              <a:t> en aucun cas les </a:t>
            </a:r>
            <a:r>
              <a:rPr lang="fr-FR" b="1" dirty="0" smtClean="0">
                <a:solidFill>
                  <a:schemeClr val="accent2"/>
                </a:solidFill>
              </a:rPr>
              <a:t>feuilles de rhubarbe</a:t>
            </a:r>
          </a:p>
          <a:p>
            <a:r>
              <a:rPr lang="fr-FR" dirty="0" smtClean="0">
                <a:solidFill>
                  <a:schemeClr val="accent2"/>
                </a:solidFill>
              </a:rPr>
              <a:t>Pour </a:t>
            </a:r>
            <a:r>
              <a:rPr lang="fr-FR" b="1" dirty="0" smtClean="0">
                <a:solidFill>
                  <a:schemeClr val="accent2"/>
                </a:solidFill>
              </a:rPr>
              <a:t>compenser</a:t>
            </a:r>
            <a:r>
              <a:rPr lang="fr-FR" dirty="0" smtClean="0">
                <a:solidFill>
                  <a:schemeClr val="accent2"/>
                </a:solidFill>
              </a:rPr>
              <a:t> les pertes en </a:t>
            </a:r>
            <a:r>
              <a:rPr lang="fr-FR" b="1" dirty="0" smtClean="0">
                <a:solidFill>
                  <a:schemeClr val="accent2"/>
                </a:solidFill>
              </a:rPr>
              <a:t>calcium</a:t>
            </a:r>
            <a:r>
              <a:rPr lang="fr-FR" dirty="0" smtClean="0">
                <a:solidFill>
                  <a:schemeClr val="accent2"/>
                </a:solidFill>
              </a:rPr>
              <a:t> avec les légumes riches en acide oxalique, les préparer avec du </a:t>
            </a:r>
            <a:r>
              <a:rPr lang="fr-FR" b="1" dirty="0" smtClean="0">
                <a:solidFill>
                  <a:schemeClr val="accent2"/>
                </a:solidFill>
              </a:rPr>
              <a:t>lait</a:t>
            </a:r>
            <a:r>
              <a:rPr lang="fr-FR" dirty="0" smtClean="0">
                <a:solidFill>
                  <a:schemeClr val="accent2"/>
                </a:solidFill>
              </a:rPr>
              <a:t> (p.ex. sauce béchamel)</a:t>
            </a:r>
          </a:p>
        </p:txBody>
      </p:sp>
      <p:pic>
        <p:nvPicPr>
          <p:cNvPr id="819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8272"/>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Amines biogènes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7500" lnSpcReduction="20000"/>
          </a:bodyPr>
          <a:lstStyle/>
          <a:p>
            <a:r>
              <a:rPr lang="fr-FR" dirty="0" smtClean="0">
                <a:solidFill>
                  <a:schemeClr val="accent2"/>
                </a:solidFill>
              </a:rPr>
              <a:t>Le </a:t>
            </a:r>
            <a:r>
              <a:rPr lang="fr-FR" b="1" dirty="0" smtClean="0">
                <a:solidFill>
                  <a:schemeClr val="accent2"/>
                </a:solidFill>
              </a:rPr>
              <a:t>métabolisme </a:t>
            </a:r>
            <a:r>
              <a:rPr lang="fr-FR" dirty="0" smtClean="0">
                <a:solidFill>
                  <a:schemeClr val="accent2"/>
                </a:solidFill>
              </a:rPr>
              <a:t>des </a:t>
            </a:r>
            <a:r>
              <a:rPr lang="fr-FR" b="1" dirty="0" smtClean="0">
                <a:solidFill>
                  <a:schemeClr val="accent2"/>
                </a:solidFill>
              </a:rPr>
              <a:t>acides aminés</a:t>
            </a:r>
            <a:r>
              <a:rPr lang="fr-FR" dirty="0" smtClean="0">
                <a:solidFill>
                  <a:schemeClr val="accent2"/>
                </a:solidFill>
              </a:rPr>
              <a:t> provoque des amines biogènes</a:t>
            </a:r>
          </a:p>
          <a:p>
            <a:r>
              <a:rPr lang="fr-FR" dirty="0" smtClean="0">
                <a:solidFill>
                  <a:schemeClr val="accent2"/>
                </a:solidFill>
              </a:rPr>
              <a:t>Elles se forment également sur les </a:t>
            </a:r>
            <a:r>
              <a:rPr lang="fr-FR" b="1" dirty="0" smtClean="0">
                <a:solidFill>
                  <a:schemeClr val="accent2"/>
                </a:solidFill>
              </a:rPr>
              <a:t>aliments avariés </a:t>
            </a:r>
            <a:r>
              <a:rPr lang="fr-FR" dirty="0" smtClean="0">
                <a:solidFill>
                  <a:schemeClr val="accent2"/>
                </a:solidFill>
              </a:rPr>
              <a:t>(en particulier le poisson) et lors de la </a:t>
            </a:r>
            <a:r>
              <a:rPr lang="fr-FR" b="1" dirty="0" smtClean="0">
                <a:solidFill>
                  <a:schemeClr val="accent2"/>
                </a:solidFill>
              </a:rPr>
              <a:t>maturation de la viande</a:t>
            </a:r>
            <a:r>
              <a:rPr lang="fr-FR" dirty="0" smtClean="0">
                <a:solidFill>
                  <a:schemeClr val="accent2"/>
                </a:solidFill>
              </a:rPr>
              <a:t> (p.ex. histamine)</a:t>
            </a:r>
          </a:p>
          <a:p>
            <a:r>
              <a:rPr lang="fr-FR" dirty="0" smtClean="0">
                <a:solidFill>
                  <a:schemeClr val="accent2"/>
                </a:solidFill>
              </a:rPr>
              <a:t>On trouve également des </a:t>
            </a:r>
            <a:r>
              <a:rPr lang="fr-FR" b="1" dirty="0" smtClean="0">
                <a:solidFill>
                  <a:schemeClr val="accent2"/>
                </a:solidFill>
              </a:rPr>
              <a:t>traces</a:t>
            </a:r>
            <a:r>
              <a:rPr lang="fr-FR" dirty="0" smtClean="0">
                <a:solidFill>
                  <a:schemeClr val="accent2"/>
                </a:solidFill>
              </a:rPr>
              <a:t> d’</a:t>
            </a:r>
            <a:r>
              <a:rPr lang="fr-FR" b="1" dirty="0" smtClean="0">
                <a:solidFill>
                  <a:schemeClr val="accent2"/>
                </a:solidFill>
              </a:rPr>
              <a:t>histamine</a:t>
            </a:r>
            <a:r>
              <a:rPr lang="fr-FR" dirty="0" smtClean="0">
                <a:solidFill>
                  <a:schemeClr val="accent2"/>
                </a:solidFill>
              </a:rPr>
              <a:t> dans le vin rouge et le fromage à pâte molle</a:t>
            </a:r>
          </a:p>
          <a:p>
            <a:r>
              <a:rPr lang="fr-FR" dirty="0" smtClean="0">
                <a:solidFill>
                  <a:schemeClr val="accent2"/>
                </a:solidFill>
              </a:rPr>
              <a:t>Une fois dans le corps, elles sont </a:t>
            </a:r>
            <a:r>
              <a:rPr lang="fr-FR" b="1" dirty="0" smtClean="0">
                <a:solidFill>
                  <a:schemeClr val="accent2"/>
                </a:solidFill>
              </a:rPr>
              <a:t>résorbées</a:t>
            </a:r>
            <a:r>
              <a:rPr lang="fr-FR" dirty="0" smtClean="0">
                <a:solidFill>
                  <a:schemeClr val="accent2"/>
                </a:solidFill>
              </a:rPr>
              <a:t> et </a:t>
            </a:r>
            <a:r>
              <a:rPr lang="fr-FR" b="1" dirty="0" smtClean="0">
                <a:solidFill>
                  <a:schemeClr val="accent2"/>
                </a:solidFill>
              </a:rPr>
              <a:t>désintoxiquées </a:t>
            </a:r>
            <a:r>
              <a:rPr lang="fr-FR" dirty="0" smtClean="0">
                <a:solidFill>
                  <a:schemeClr val="accent2"/>
                </a:solidFill>
              </a:rPr>
              <a:t>dans le </a:t>
            </a:r>
            <a:r>
              <a:rPr lang="fr-FR" b="1" dirty="0" smtClean="0">
                <a:solidFill>
                  <a:schemeClr val="accent2"/>
                </a:solidFill>
              </a:rPr>
              <a:t>foie</a:t>
            </a:r>
          </a:p>
          <a:p>
            <a:r>
              <a:rPr lang="fr-FR" dirty="0" smtClean="0">
                <a:solidFill>
                  <a:schemeClr val="accent2"/>
                </a:solidFill>
              </a:rPr>
              <a:t>L’</a:t>
            </a:r>
            <a:r>
              <a:rPr lang="fr-FR" b="1" dirty="0" smtClean="0">
                <a:solidFill>
                  <a:schemeClr val="accent2"/>
                </a:solidFill>
              </a:rPr>
              <a:t>absorption</a:t>
            </a:r>
            <a:r>
              <a:rPr lang="fr-FR" dirty="0" smtClean="0">
                <a:solidFill>
                  <a:schemeClr val="accent2"/>
                </a:solidFill>
              </a:rPr>
              <a:t> de grandes quantités provoque des symptômes d’</a:t>
            </a:r>
            <a:r>
              <a:rPr lang="fr-FR" b="1" dirty="0" smtClean="0">
                <a:solidFill>
                  <a:schemeClr val="accent2"/>
                </a:solidFill>
              </a:rPr>
              <a:t>intoxication</a:t>
            </a:r>
            <a:r>
              <a:rPr lang="fr-FR" dirty="0" smtClean="0">
                <a:solidFill>
                  <a:schemeClr val="accent2"/>
                </a:solidFill>
              </a:rPr>
              <a:t> comme les vomissements, les maux de ventre et l’eczéma</a:t>
            </a:r>
            <a:endParaRPr lang="fr-FR" dirty="0">
              <a:solidFill>
                <a:schemeClr val="accent2"/>
              </a:solidFill>
            </a:endParaRPr>
          </a:p>
        </p:txBody>
      </p:sp>
      <p:pic>
        <p:nvPicPr>
          <p:cNvPr id="5123"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6169"/>
            <a:ext cx="40386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6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848</TotalTime>
  <Words>2245</Words>
  <Application>Microsoft Office PowerPoint</Application>
  <PresentationFormat>Affichage à l'écran (4:3)</PresentationFormat>
  <Paragraphs>155</Paragraphs>
  <Slides>33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33</vt:i4>
      </vt:variant>
    </vt:vector>
  </HeadingPairs>
  <TitlesOfParts>
    <vt:vector size="37" baseType="lpstr">
      <vt:lpstr>Georgia</vt:lpstr>
      <vt:lpstr>Wingdings</vt:lpstr>
      <vt:lpstr>Wingdings 2</vt:lpstr>
      <vt:lpstr>Civic</vt:lpstr>
      <vt:lpstr>Substances nocives</vt:lpstr>
      <vt:lpstr>Généralités</vt:lpstr>
      <vt:lpstr>Solanine</vt:lpstr>
      <vt:lpstr>Conseils pratiques</vt:lpstr>
      <vt:lpstr>Acide prussique (cyanhydrique)</vt:lpstr>
      <vt:lpstr>Conseils pratiques</vt:lpstr>
      <vt:lpstr>Acide oxalique</vt:lpstr>
      <vt:lpstr>Conseils pratiques</vt:lpstr>
      <vt:lpstr>Amines biogènes</vt:lpstr>
      <vt:lpstr>Conseils pratiques</vt:lpstr>
      <vt:lpstr>Hémagglutinines, lectines, agglutinines</vt:lpstr>
      <vt:lpstr>Conseils pratiques</vt:lpstr>
      <vt:lpstr>Produits phytosanitaires / Pesticides</vt:lpstr>
      <vt:lpstr>Conseils pratiques</vt:lpstr>
      <vt:lpstr>Médicaments vétérinaires</vt:lpstr>
      <vt:lpstr>Conseils pratiques</vt:lpstr>
      <vt:lpstr>Métaux lourds</vt:lpstr>
      <vt:lpstr>Métaux lourds</vt:lpstr>
      <vt:lpstr>Conseils pratiques</vt:lpstr>
      <vt:lpstr>Substances radioactives</vt:lpstr>
      <vt:lpstr>Conseils pratiques</vt:lpstr>
      <vt:lpstr>Substances cancérigènes</vt:lpstr>
      <vt:lpstr>Conseils pratiques</vt:lpstr>
      <vt:lpstr>Nitrates, nitrites, nitrosamines</vt:lpstr>
      <vt:lpstr>Conseils pratiques</vt:lpstr>
      <vt:lpstr>Radicaux libres, benzopyrène, acroléine</vt:lpstr>
      <vt:lpstr>Conseils pratiques</vt:lpstr>
      <vt:lpstr>Décomposition protéique</vt:lpstr>
      <vt:lpstr>Conseils pratiques</vt:lpstr>
      <vt:lpstr>Acrylamide</vt:lpstr>
      <vt:lpstr>Conseils pratiques</vt:lpstr>
      <vt:lpstr>Additifs</vt:lpstr>
      <vt:lpstr>Conseils pratiques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en concept d’entreprise</dc:title>
  <dc:creator>Cardinaux Yan</dc:creator>
  <cp:lastModifiedBy>Philippe Pache</cp:lastModifiedBy>
  <cp:revision>201</cp:revision>
  <dcterms:created xsi:type="dcterms:W3CDTF">2014-09-29T16:43:49Z</dcterms:created>
  <dcterms:modified xsi:type="dcterms:W3CDTF">2022-03-14T11:01:50Z</dcterms:modified>
</cp:coreProperties>
</file>