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9"/>
  </p:notesMasterIdLst>
  <p:sldIdLst>
    <p:sldId id="256" r:id="rId2"/>
    <p:sldId id="299" r:id="rId3"/>
    <p:sldId id="265" r:id="rId4"/>
    <p:sldId id="261" r:id="rId5"/>
    <p:sldId id="296" r:id="rId6"/>
    <p:sldId id="297" r:id="rId7"/>
    <p:sldId id="29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1" d="100"/>
          <a:sy n="181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22.04.15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mercredi, 22 avril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mercredi, 22 avril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Pâtes à pain et </a:t>
            </a:r>
            <a:br>
              <a:rPr lang="fr-FR" b="1" dirty="0" smtClean="0"/>
            </a:br>
            <a:r>
              <a:rPr lang="fr-FR" b="1" dirty="0" smtClean="0"/>
              <a:t>pâtes à pizza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b6cdac5e6f8295b05ba43c4dbe1fbab0_large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39" y="3455126"/>
            <a:ext cx="2823318" cy="1764574"/>
          </a:xfrm>
          <a:prstGeom prst="rect">
            <a:avLst/>
          </a:prstGeom>
        </p:spPr>
      </p:pic>
      <p:pic>
        <p:nvPicPr>
          <p:cNvPr id="7" name="Image 6" descr="pa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0" y="3455126"/>
            <a:ext cx="2665633" cy="17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 (10)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202698"/>
              </p:ext>
            </p:extLst>
          </p:nvPr>
        </p:nvGraphicFramePr>
        <p:xfrm>
          <a:off x="511678" y="1927162"/>
          <a:ext cx="8360804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19"/>
                <a:gridCol w="3014803"/>
                <a:gridCol w="2386882"/>
              </a:tblGrid>
              <a:tr h="33698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Pâtes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96"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feuilletées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au beurre sucrées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choux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65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feuilletée allemande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sablée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strudel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Pâte demi-feuilletée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à milanais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frire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3687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feuilletée rapide / Hollandaise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</a:t>
                      </a:r>
                      <a:r>
                        <a:rPr lang="fr-FR" sz="1800" baseline="0" dirty="0" smtClean="0"/>
                        <a:t> sucrée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crêpes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Pâtes au beurre salées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levées sucrées</a:t>
                      </a:r>
                      <a:r>
                        <a:rPr lang="fr-FR" sz="1800" b="1" i="1" baseline="0" dirty="0" smtClean="0"/>
                        <a:t> / </a:t>
                      </a:r>
                      <a:r>
                        <a:rPr lang="fr-FR" sz="1800" b="1" i="1" baseline="0" dirty="0" err="1" smtClean="0"/>
                        <a:t>tourées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blinis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brisée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Méthode directe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Pâte à pâté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Méthode indirecte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5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Pâtes</a:t>
                      </a:r>
                      <a:r>
                        <a:rPr lang="fr-FR" sz="1800" b="1" i="1" baseline="0" dirty="0" smtClean="0"/>
                        <a:t> à pain</a:t>
                      </a:r>
                      <a:endParaRPr lang="fr-FR" sz="1800" b="1" i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Pain bis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à pizza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 2" descr="pate-a-cho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81" y="546787"/>
            <a:ext cx="1612152" cy="733269"/>
          </a:xfrm>
          <a:prstGeom prst="rect">
            <a:avLst/>
          </a:prstGeom>
        </p:spPr>
      </p:pic>
      <p:pic>
        <p:nvPicPr>
          <p:cNvPr id="6" name="Image 5" descr="6a00d83451e40469e200e54f68a3bc8833-800w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8" y="364251"/>
            <a:ext cx="1432299" cy="10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111095"/>
            <a:ext cx="3566160" cy="412613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1800" dirty="0" smtClean="0"/>
              <a:t>Les </a:t>
            </a:r>
            <a:r>
              <a:rPr lang="fr-FR" sz="1800" b="1" dirty="0" smtClean="0"/>
              <a:t>pâtes à pain </a:t>
            </a:r>
            <a:r>
              <a:rPr lang="fr-FR" sz="1800" dirty="0" smtClean="0"/>
              <a:t>on besoin d’un </a:t>
            </a:r>
            <a:r>
              <a:rPr lang="fr-FR" sz="1800" b="1" dirty="0" smtClean="0"/>
              <a:t>produit </a:t>
            </a:r>
            <a:r>
              <a:rPr lang="fr-FR" sz="1800" dirty="0" smtClean="0"/>
              <a:t>qui les </a:t>
            </a:r>
            <a:r>
              <a:rPr lang="fr-FR" sz="1800" b="1" dirty="0" smtClean="0"/>
              <a:t>allège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Cela peut être du </a:t>
            </a:r>
            <a:r>
              <a:rPr lang="fr-FR" sz="1800" b="1" dirty="0" smtClean="0"/>
              <a:t>levain chef</a:t>
            </a:r>
            <a:r>
              <a:rPr lang="fr-FR" sz="1800" dirty="0" smtClean="0"/>
              <a:t>, de la </a:t>
            </a:r>
            <a:r>
              <a:rPr lang="fr-FR" sz="1800" b="1" dirty="0" smtClean="0"/>
              <a:t>levure</a:t>
            </a:r>
            <a:r>
              <a:rPr lang="fr-FR" sz="1800" dirty="0" smtClean="0"/>
              <a:t>, ou une </a:t>
            </a:r>
            <a:r>
              <a:rPr lang="fr-FR" sz="1800" b="1" dirty="0" smtClean="0"/>
              <a:t>combinaison des 2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Le levain chef ou la levure provoquent un processus de </a:t>
            </a:r>
            <a:r>
              <a:rPr lang="fr-FR" sz="1800" b="1" dirty="0" smtClean="0"/>
              <a:t>fermentation</a:t>
            </a:r>
            <a:r>
              <a:rPr lang="fr-FR" sz="1800" dirty="0" smtClean="0"/>
              <a:t> qui entraîne la formation de </a:t>
            </a:r>
            <a:r>
              <a:rPr lang="fr-FR" sz="1800" b="1" dirty="0" smtClean="0"/>
              <a:t>bulles de gaz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Celles-ci </a:t>
            </a:r>
            <a:r>
              <a:rPr lang="fr-FR" sz="1800" b="1" dirty="0" smtClean="0"/>
              <a:t>développent</a:t>
            </a:r>
            <a:r>
              <a:rPr lang="fr-FR" sz="1800" dirty="0" smtClean="0"/>
              <a:t> la </a:t>
            </a:r>
            <a:r>
              <a:rPr lang="fr-FR" sz="1800" b="1" dirty="0" smtClean="0"/>
              <a:t>pâte</a:t>
            </a:r>
            <a:r>
              <a:rPr lang="fr-FR" sz="1800" dirty="0" smtClean="0"/>
              <a:t> et </a:t>
            </a:r>
            <a:r>
              <a:rPr lang="fr-FR" sz="1800" b="1" dirty="0" smtClean="0"/>
              <a:t>forment</a:t>
            </a:r>
            <a:r>
              <a:rPr lang="fr-FR" sz="1800" dirty="0" smtClean="0"/>
              <a:t> ainsi des </a:t>
            </a:r>
            <a:r>
              <a:rPr lang="fr-FR" sz="1800" b="1" dirty="0" smtClean="0"/>
              <a:t>pores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2206246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21" b="-23421"/>
          <a:stretch>
            <a:fillRect/>
          </a:stretch>
        </p:blipFill>
        <p:spPr>
          <a:xfrm>
            <a:off x="5111275" y="1347978"/>
            <a:ext cx="2936427" cy="3233939"/>
          </a:xfrm>
        </p:spPr>
      </p:pic>
      <p:pic>
        <p:nvPicPr>
          <p:cNvPr id="6" name="Image 5" descr="225px-Compressed_fresh_yeast_-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75" y="4174161"/>
            <a:ext cx="2936427" cy="19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2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d’un pain bis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58939"/>
              </p:ext>
            </p:extLst>
          </p:nvPr>
        </p:nvGraphicFramePr>
        <p:xfrm>
          <a:off x="511678" y="2151224"/>
          <a:ext cx="8126295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Sortes de pâtes à pain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Activités de base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Pain bis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Pétrir l’eau, la levure et la farine bise en une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sel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Continuer à pétrir la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lever la pâte, qui doit doubler de volume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Pétrir encore une fois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Former des pâtons, laisser monter encore une fois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Entailler avec un couteau latéralement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Cuire au four</a:t>
                      </a:r>
                      <a:endParaRPr lang="fr-FR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164-pain-bis-250g-ro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33" y="4821249"/>
            <a:ext cx="2218115" cy="14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  <a:endParaRPr lang="fr-FR" sz="1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800" dirty="0" smtClean="0"/>
              <a:t>La </a:t>
            </a:r>
            <a:r>
              <a:rPr lang="fr-FR" sz="1800" b="1" dirty="0" smtClean="0"/>
              <a:t>température idéale</a:t>
            </a:r>
            <a:r>
              <a:rPr lang="fr-FR" sz="1800" dirty="0" smtClean="0"/>
              <a:t> après pétrissage est de </a:t>
            </a:r>
            <a:r>
              <a:rPr lang="fr-FR" sz="1800" b="1" dirty="0" smtClean="0"/>
              <a:t>22 à 24°C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Pendant la </a:t>
            </a:r>
            <a:r>
              <a:rPr lang="fr-FR" sz="1800" b="1" dirty="0" smtClean="0"/>
              <a:t>période de repos</a:t>
            </a:r>
            <a:r>
              <a:rPr lang="fr-FR" sz="1800" dirty="0" smtClean="0"/>
              <a:t>, et afin de conférer à la pâte la stabilité nécessaire et sa capacité à lever, il faut la </a:t>
            </a:r>
            <a:r>
              <a:rPr lang="fr-FR" sz="1800" b="1" dirty="0" smtClean="0"/>
              <a:t>pétrir</a:t>
            </a:r>
            <a:r>
              <a:rPr lang="fr-FR" sz="1800" dirty="0" smtClean="0"/>
              <a:t> encore une fois complètement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Pour </a:t>
            </a:r>
            <a:r>
              <a:rPr lang="fr-FR" sz="1800" b="1" dirty="0" smtClean="0"/>
              <a:t>améliorer</a:t>
            </a:r>
            <a:r>
              <a:rPr lang="fr-FR" sz="1800" dirty="0" smtClean="0"/>
              <a:t> la </a:t>
            </a:r>
            <a:r>
              <a:rPr lang="fr-FR" sz="1800" b="1" dirty="0" smtClean="0"/>
              <a:t>qualité</a:t>
            </a:r>
            <a:r>
              <a:rPr lang="fr-FR" sz="1800" dirty="0" smtClean="0"/>
              <a:t> des produits, on peut y ajouter des </a:t>
            </a:r>
            <a:r>
              <a:rPr lang="fr-FR" sz="1800" b="1" dirty="0" smtClean="0"/>
              <a:t>additifs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dirty="0">
                <a:solidFill>
                  <a:srgbClr val="FF0000"/>
                </a:solidFill>
              </a:rPr>
              <a:t>Sources d’erreur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Forme finale déformée, plate </a:t>
            </a:r>
            <a:r>
              <a:rPr lang="fr-FR" sz="1800" b="1" i="1" u="sng" dirty="0"/>
              <a:t>:</a:t>
            </a:r>
            <a:r>
              <a:rPr lang="fr-FR" sz="1800" dirty="0"/>
              <a:t> </a:t>
            </a:r>
            <a:r>
              <a:rPr lang="fr-FR" sz="1800" dirty="0" smtClean="0"/>
              <a:t>entaillée trop profondément, pâte trop molle, cuisson trop longue des pièces</a:t>
            </a:r>
            <a:endParaRPr lang="fr-FR" sz="1800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6" name="Espace réservé du contenu 2" descr="erreur-suite-a-une-rup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0" b="-9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84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d’une </a:t>
            </a:r>
            <a:br>
              <a:rPr lang="fr-FR" b="1" dirty="0" smtClean="0"/>
            </a:br>
            <a:r>
              <a:rPr lang="fr-FR" b="1" dirty="0" smtClean="0"/>
              <a:t>pâte à pizza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653765"/>
              </p:ext>
            </p:extLst>
          </p:nvPr>
        </p:nvGraphicFramePr>
        <p:xfrm>
          <a:off x="511678" y="2151224"/>
          <a:ext cx="8126295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Sortes de pâtes à pizza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Activités de base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Pâte à pizza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Mélanger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l’eau, la levure et la farine fleur en une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l’huile d’olive et le sel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Pétrir le tout en une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lever la pâte à couvert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Abaisser la pâte et continuer la préparation</a:t>
                      </a:r>
                      <a:endParaRPr lang="fr-FR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recette-astuces-pate_a_pizza-recette_italienne-mam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95" y="4277389"/>
            <a:ext cx="3026756" cy="19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843981" y="2814530"/>
            <a:ext cx="3566160" cy="116397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  <a:endParaRPr lang="fr-FR" sz="1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800" dirty="0" smtClean="0"/>
              <a:t>Cuire avec le </a:t>
            </a:r>
            <a:r>
              <a:rPr lang="fr-FR" sz="1800" b="1" dirty="0" smtClean="0"/>
              <a:t>tirage ouvert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Température idéale : </a:t>
            </a:r>
            <a:r>
              <a:rPr lang="fr-FR" sz="1800" b="1" dirty="0" smtClean="0"/>
              <a:t>300 °C</a:t>
            </a:r>
            <a:endParaRPr lang="fr-FR" sz="1800" b="1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_0005_Pizza_cottura_al_forn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r="159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043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1275</TotalTime>
  <Words>344</Words>
  <Application>Microsoft Macintosh PowerPoint</Application>
  <PresentationFormat>Présentation à l'écran (4:3)</PresentationFormat>
  <Paragraphs>72</Paragraphs>
  <Slides>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Capital</vt:lpstr>
      <vt:lpstr>Pâtes à pain et  pâtes à pizza</vt:lpstr>
      <vt:lpstr>Classification (10)</vt:lpstr>
      <vt:lpstr>Généralités</vt:lpstr>
      <vt:lpstr>Elaboration d’un pain bis </vt:lpstr>
      <vt:lpstr>Informations</vt:lpstr>
      <vt:lpstr>Elaboration d’une  pâte à pizza </vt:lpstr>
      <vt:lpstr>Informations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239</cp:revision>
  <dcterms:created xsi:type="dcterms:W3CDTF">2014-08-25T11:46:16Z</dcterms:created>
  <dcterms:modified xsi:type="dcterms:W3CDTF">2015-04-22T19:22:05Z</dcterms:modified>
</cp:coreProperties>
</file>