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95" r:id="rId4"/>
    <p:sldId id="296" r:id="rId5"/>
    <p:sldId id="297" r:id="rId6"/>
    <p:sldId id="298" r:id="rId7"/>
    <p:sldId id="299" r:id="rId8"/>
    <p:sldId id="29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1" d="100"/>
          <a:sy n="181" d="100"/>
        </p:scale>
        <p:origin x="-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22.04.15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22.04.15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22.04.15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22.04.15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22.04.15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22.04.15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22.04.15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22.04.15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22.04.15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22.04.15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22.04.15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22.04.15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371600" y="5842295"/>
            <a:ext cx="6400800" cy="530716"/>
          </a:xfrm>
        </p:spPr>
        <p:txBody>
          <a:bodyPr/>
          <a:lstStyle/>
          <a:p>
            <a:r>
              <a:rPr lang="fr-FR" dirty="0" smtClean="0"/>
              <a:t>Cardinaux </a:t>
            </a:r>
            <a:r>
              <a:rPr lang="fr-FR" dirty="0" err="1" smtClean="0"/>
              <a:t>yan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err="1" smtClean="0"/>
              <a:t>Diabetes</a:t>
            </a:r>
            <a:r>
              <a:rPr lang="fr-FR" b="1" dirty="0" smtClean="0"/>
              <a:t> </a:t>
            </a:r>
            <a:r>
              <a:rPr lang="fr-FR" b="1" dirty="0" err="1" smtClean="0"/>
              <a:t>mellius</a:t>
            </a:r>
            <a:r>
              <a:rPr lang="fr-FR" b="1" dirty="0" smtClean="0"/>
              <a:t> (Diabète)</a:t>
            </a:r>
            <a:endParaRPr lang="fr-FR" b="1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65" y="5330239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03" y="5785852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 descr="Diabete-5-conseils-pour-manger-moins-sucr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674" y="2863535"/>
            <a:ext cx="4272154" cy="284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093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Généralités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Diabète 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Caractérisé par une </a:t>
            </a:r>
            <a:r>
              <a:rPr lang="fr-FR" b="1" dirty="0" smtClean="0">
                <a:solidFill>
                  <a:schemeClr val="accent2"/>
                </a:solidFill>
              </a:rPr>
              <a:t>élévation chronique </a:t>
            </a:r>
            <a:r>
              <a:rPr lang="fr-FR" dirty="0" smtClean="0">
                <a:solidFill>
                  <a:schemeClr val="accent2"/>
                </a:solidFill>
              </a:rPr>
              <a:t>de la teneur en </a:t>
            </a:r>
            <a:r>
              <a:rPr lang="fr-FR" b="1" dirty="0" smtClean="0">
                <a:solidFill>
                  <a:schemeClr val="accent2"/>
                </a:solidFill>
              </a:rPr>
              <a:t>glucide</a:t>
            </a:r>
            <a:r>
              <a:rPr lang="fr-FR" dirty="0" smtClean="0">
                <a:solidFill>
                  <a:schemeClr val="accent2"/>
                </a:solidFill>
              </a:rPr>
              <a:t> dans le </a:t>
            </a:r>
            <a:r>
              <a:rPr lang="fr-FR" b="1" dirty="0" smtClean="0">
                <a:solidFill>
                  <a:schemeClr val="accent2"/>
                </a:solidFill>
              </a:rPr>
              <a:t>sang</a:t>
            </a:r>
            <a:r>
              <a:rPr lang="fr-FR" dirty="0" smtClean="0">
                <a:solidFill>
                  <a:schemeClr val="accent2"/>
                </a:solidFill>
              </a:rPr>
              <a:t>, associée au risque de graves affections secondaires et autres séquelles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On distingue </a:t>
            </a:r>
            <a:r>
              <a:rPr lang="fr-FR" b="1" dirty="0" smtClean="0">
                <a:solidFill>
                  <a:schemeClr val="accent2"/>
                </a:solidFill>
              </a:rPr>
              <a:t>2 types </a:t>
            </a:r>
            <a:r>
              <a:rPr lang="fr-FR" dirty="0" smtClean="0">
                <a:solidFill>
                  <a:schemeClr val="accent2"/>
                </a:solidFill>
              </a:rPr>
              <a:t>de diabète</a:t>
            </a:r>
          </a:p>
          <a:p>
            <a:pPr marL="0" indent="0">
              <a:buNone/>
            </a:pPr>
            <a:endParaRPr lang="fr-FR" b="1" dirty="0" smtClean="0">
              <a:solidFill>
                <a:schemeClr val="accent2"/>
              </a:solidFill>
            </a:endParaRPr>
          </a:p>
        </p:txBody>
      </p:sp>
      <p:pic>
        <p:nvPicPr>
          <p:cNvPr id="5" name="Espace réservé du contenu 4" descr="reflexion_sur_le_diabete_317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30" b="-60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65565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Diabète type 1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 fontScale="925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Dû à une </a:t>
            </a:r>
            <a:r>
              <a:rPr lang="fr-FR" b="1" dirty="0" smtClean="0">
                <a:solidFill>
                  <a:schemeClr val="accent2"/>
                </a:solidFill>
              </a:rPr>
              <a:t>carence</a:t>
            </a:r>
            <a:r>
              <a:rPr lang="fr-FR" dirty="0" smtClean="0">
                <a:solidFill>
                  <a:schemeClr val="accent2"/>
                </a:solidFill>
              </a:rPr>
              <a:t> en </a:t>
            </a:r>
            <a:r>
              <a:rPr lang="fr-FR" b="1" dirty="0" smtClean="0">
                <a:solidFill>
                  <a:schemeClr val="accent2"/>
                </a:solidFill>
              </a:rPr>
              <a:t>insuline </a:t>
            </a:r>
            <a:r>
              <a:rPr lang="fr-FR" dirty="0" smtClean="0">
                <a:solidFill>
                  <a:schemeClr val="accent2"/>
                </a:solidFill>
              </a:rPr>
              <a:t>provoquée par une perturbation des </a:t>
            </a:r>
            <a:r>
              <a:rPr lang="fr-FR" b="1" dirty="0" smtClean="0">
                <a:solidFill>
                  <a:schemeClr val="accent2"/>
                </a:solidFill>
              </a:rPr>
              <a:t>cellules</a:t>
            </a:r>
            <a:r>
              <a:rPr lang="fr-FR" dirty="0" smtClean="0">
                <a:solidFill>
                  <a:schemeClr val="accent2"/>
                </a:solidFill>
              </a:rPr>
              <a:t> qui la produisent dans le </a:t>
            </a:r>
            <a:r>
              <a:rPr lang="fr-FR" b="1" dirty="0" smtClean="0">
                <a:solidFill>
                  <a:schemeClr val="accent2"/>
                </a:solidFill>
              </a:rPr>
              <a:t>pancréas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La cause en est la conjonction d’une prédisposition </a:t>
            </a:r>
            <a:r>
              <a:rPr lang="fr-FR" b="1" dirty="0" smtClean="0">
                <a:solidFill>
                  <a:schemeClr val="accent2"/>
                </a:solidFill>
              </a:rPr>
              <a:t>héréditaire</a:t>
            </a:r>
            <a:r>
              <a:rPr lang="fr-FR" dirty="0" smtClean="0">
                <a:solidFill>
                  <a:schemeClr val="accent2"/>
                </a:solidFill>
              </a:rPr>
              <a:t>, de facteurs extérieurs (p.ex. infection due à certains virus) et d’une erreur du </a:t>
            </a:r>
            <a:r>
              <a:rPr lang="fr-FR" b="1" dirty="0" smtClean="0">
                <a:solidFill>
                  <a:schemeClr val="accent2"/>
                </a:solidFill>
              </a:rPr>
              <a:t>système immunitaire</a:t>
            </a:r>
          </a:p>
          <a:p>
            <a:pPr marL="0" indent="0">
              <a:buNone/>
            </a:pPr>
            <a:endParaRPr lang="fr-FR" b="1" dirty="0" smtClean="0">
              <a:solidFill>
                <a:schemeClr val="accent2"/>
              </a:solidFill>
            </a:endParaRPr>
          </a:p>
        </p:txBody>
      </p:sp>
      <p:pic>
        <p:nvPicPr>
          <p:cNvPr id="5" name="Espace réservé du contenu 4" descr="Cure_immune-attack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943" b="-369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02845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Diabète type 2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800232"/>
            <a:ext cx="4038600" cy="396754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Dû à une </a:t>
            </a:r>
            <a:r>
              <a:rPr lang="fr-FR" b="1" dirty="0" smtClean="0">
                <a:solidFill>
                  <a:schemeClr val="accent2"/>
                </a:solidFill>
              </a:rPr>
              <a:t>réponse affaiblie</a:t>
            </a:r>
            <a:r>
              <a:rPr lang="fr-FR" dirty="0" smtClean="0">
                <a:solidFill>
                  <a:schemeClr val="accent2"/>
                </a:solidFill>
              </a:rPr>
              <a:t> des </a:t>
            </a:r>
            <a:r>
              <a:rPr lang="fr-FR" b="1" dirty="0" smtClean="0">
                <a:solidFill>
                  <a:schemeClr val="accent2"/>
                </a:solidFill>
              </a:rPr>
              <a:t>cellules</a:t>
            </a:r>
            <a:r>
              <a:rPr lang="fr-FR" dirty="0" smtClean="0">
                <a:solidFill>
                  <a:schemeClr val="accent2"/>
                </a:solidFill>
              </a:rPr>
              <a:t> du corps à l’</a:t>
            </a:r>
            <a:r>
              <a:rPr lang="fr-FR" b="1" dirty="0" smtClean="0">
                <a:solidFill>
                  <a:schemeClr val="accent2"/>
                </a:solidFill>
              </a:rPr>
              <a:t>insuline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Généralement il ne se manifeste qu’après la </a:t>
            </a:r>
            <a:r>
              <a:rPr lang="fr-FR" b="1" dirty="0" smtClean="0">
                <a:solidFill>
                  <a:schemeClr val="accent2"/>
                </a:solidFill>
              </a:rPr>
              <a:t>40</a:t>
            </a:r>
            <a:r>
              <a:rPr lang="fr-FR" b="1" baseline="30000" dirty="0" smtClean="0">
                <a:solidFill>
                  <a:schemeClr val="accent2"/>
                </a:solidFill>
              </a:rPr>
              <a:t>ème</a:t>
            </a:r>
            <a:r>
              <a:rPr lang="fr-FR" b="1" dirty="0" smtClean="0">
                <a:solidFill>
                  <a:schemeClr val="accent2"/>
                </a:solidFill>
              </a:rPr>
              <a:t> année</a:t>
            </a:r>
            <a:r>
              <a:rPr lang="fr-FR" dirty="0" smtClean="0">
                <a:solidFill>
                  <a:schemeClr val="accent2"/>
                </a:solidFill>
              </a:rPr>
              <a:t>, de sorte qu’on l’a longtemps appelé le diabète des personnes âgées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Il est </a:t>
            </a:r>
            <a:r>
              <a:rPr lang="fr-FR" b="1" dirty="0" smtClean="0">
                <a:solidFill>
                  <a:schemeClr val="accent2"/>
                </a:solidFill>
              </a:rPr>
              <a:t>provoqué</a:t>
            </a:r>
            <a:r>
              <a:rPr lang="fr-FR" dirty="0" smtClean="0">
                <a:solidFill>
                  <a:schemeClr val="accent2"/>
                </a:solidFill>
              </a:rPr>
              <a:t> par une alimentation riche en </a:t>
            </a:r>
            <a:r>
              <a:rPr lang="fr-FR" b="1" dirty="0" smtClean="0">
                <a:solidFill>
                  <a:schemeClr val="accent2"/>
                </a:solidFill>
              </a:rPr>
              <a:t>graisses</a:t>
            </a:r>
            <a:r>
              <a:rPr lang="fr-FR" dirty="0" smtClean="0">
                <a:solidFill>
                  <a:schemeClr val="accent2"/>
                </a:solidFill>
              </a:rPr>
              <a:t>, un excès de </a:t>
            </a:r>
            <a:r>
              <a:rPr lang="fr-FR" b="1" dirty="0" smtClean="0">
                <a:solidFill>
                  <a:schemeClr val="accent2"/>
                </a:solidFill>
              </a:rPr>
              <a:t>poids</a:t>
            </a:r>
            <a:r>
              <a:rPr lang="fr-FR" dirty="0" smtClean="0">
                <a:solidFill>
                  <a:schemeClr val="accent2"/>
                </a:solidFill>
              </a:rPr>
              <a:t>, un manque d’</a:t>
            </a:r>
            <a:r>
              <a:rPr lang="fr-FR" b="1" dirty="0" smtClean="0">
                <a:solidFill>
                  <a:schemeClr val="accent2"/>
                </a:solidFill>
              </a:rPr>
              <a:t>exercice</a:t>
            </a:r>
            <a:r>
              <a:rPr lang="fr-FR" dirty="0" smtClean="0">
                <a:solidFill>
                  <a:schemeClr val="accent2"/>
                </a:solidFill>
              </a:rPr>
              <a:t>, la </a:t>
            </a:r>
            <a:r>
              <a:rPr lang="fr-FR" b="1" dirty="0" smtClean="0">
                <a:solidFill>
                  <a:schemeClr val="accent2"/>
                </a:solidFill>
              </a:rPr>
              <a:t>fumée</a:t>
            </a:r>
            <a:r>
              <a:rPr lang="fr-FR" dirty="0" smtClean="0">
                <a:solidFill>
                  <a:schemeClr val="accent2"/>
                </a:solidFill>
              </a:rPr>
              <a:t> et l’</a:t>
            </a:r>
            <a:r>
              <a:rPr lang="fr-FR" b="1" dirty="0" smtClean="0">
                <a:solidFill>
                  <a:schemeClr val="accent2"/>
                </a:solidFill>
              </a:rPr>
              <a:t>hypertension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Les </a:t>
            </a:r>
            <a:r>
              <a:rPr lang="fr-FR" b="1" dirty="0" smtClean="0">
                <a:solidFill>
                  <a:schemeClr val="accent2"/>
                </a:solidFill>
              </a:rPr>
              <a:t>débuts</a:t>
            </a:r>
            <a:r>
              <a:rPr lang="fr-FR" dirty="0" smtClean="0">
                <a:solidFill>
                  <a:schemeClr val="accent2"/>
                </a:solidFill>
              </a:rPr>
              <a:t> sont généralement très </a:t>
            </a:r>
            <a:r>
              <a:rPr lang="fr-FR" b="1" dirty="0" smtClean="0">
                <a:solidFill>
                  <a:schemeClr val="accent2"/>
                </a:solidFill>
              </a:rPr>
              <a:t>progressifs</a:t>
            </a:r>
            <a:r>
              <a:rPr lang="fr-FR" dirty="0" smtClean="0">
                <a:solidFill>
                  <a:schemeClr val="accent2"/>
                </a:solidFill>
              </a:rPr>
              <a:t> et il ne provoque le plus souvent aucune difficulté au début</a:t>
            </a:r>
          </a:p>
          <a:p>
            <a:pPr marL="0" indent="0">
              <a:buNone/>
            </a:pPr>
            <a:endParaRPr lang="fr-FR" b="1" dirty="0" smtClean="0">
              <a:solidFill>
                <a:schemeClr val="accent2"/>
              </a:solidFill>
            </a:endParaRPr>
          </a:p>
        </p:txBody>
      </p:sp>
      <p:pic>
        <p:nvPicPr>
          <p:cNvPr id="5" name="Espace réservé du contenu 4" descr="type-2-diabete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743" b="-327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55440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Signes pathologique du diabète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51117"/>
            <a:ext cx="4038600" cy="4086825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Les principaux </a:t>
            </a:r>
            <a:r>
              <a:rPr lang="fr-FR" b="1" dirty="0" smtClean="0">
                <a:solidFill>
                  <a:schemeClr val="accent2"/>
                </a:solidFill>
              </a:rPr>
              <a:t>symptômes </a:t>
            </a:r>
            <a:r>
              <a:rPr lang="fr-FR" dirty="0" smtClean="0">
                <a:solidFill>
                  <a:schemeClr val="accent2"/>
                </a:solidFill>
              </a:rPr>
              <a:t>sont une augmentation du sentiment de </a:t>
            </a:r>
            <a:r>
              <a:rPr lang="fr-FR" b="1" dirty="0" smtClean="0">
                <a:solidFill>
                  <a:schemeClr val="accent2"/>
                </a:solidFill>
              </a:rPr>
              <a:t>soif </a:t>
            </a:r>
            <a:r>
              <a:rPr lang="fr-FR" dirty="0" smtClean="0">
                <a:solidFill>
                  <a:schemeClr val="accent2"/>
                </a:solidFill>
              </a:rPr>
              <a:t>et du besoin d’</a:t>
            </a:r>
            <a:r>
              <a:rPr lang="fr-FR" b="1" dirty="0" smtClean="0">
                <a:solidFill>
                  <a:schemeClr val="accent2"/>
                </a:solidFill>
              </a:rPr>
              <a:t>uriner</a:t>
            </a:r>
            <a:r>
              <a:rPr lang="fr-FR" dirty="0" smtClean="0">
                <a:solidFill>
                  <a:schemeClr val="accent2"/>
                </a:solidFill>
              </a:rPr>
              <a:t>, des </a:t>
            </a:r>
            <a:r>
              <a:rPr lang="fr-FR" b="1" dirty="0" smtClean="0">
                <a:solidFill>
                  <a:schemeClr val="accent2"/>
                </a:solidFill>
              </a:rPr>
              <a:t>démangeaisons</a:t>
            </a:r>
            <a:r>
              <a:rPr lang="fr-FR" dirty="0" smtClean="0">
                <a:solidFill>
                  <a:schemeClr val="accent2"/>
                </a:solidFill>
              </a:rPr>
              <a:t>, des </a:t>
            </a:r>
            <a:r>
              <a:rPr lang="fr-FR" b="1" dirty="0" smtClean="0">
                <a:solidFill>
                  <a:schemeClr val="accent2"/>
                </a:solidFill>
              </a:rPr>
              <a:t>blessures</a:t>
            </a:r>
            <a:r>
              <a:rPr lang="fr-FR" dirty="0" smtClean="0">
                <a:solidFill>
                  <a:schemeClr val="accent2"/>
                </a:solidFill>
              </a:rPr>
              <a:t> qui guérissent difficilement, des troubles de la </a:t>
            </a:r>
            <a:r>
              <a:rPr lang="fr-FR" b="1" dirty="0" smtClean="0">
                <a:solidFill>
                  <a:schemeClr val="accent2"/>
                </a:solidFill>
              </a:rPr>
              <a:t>vue</a:t>
            </a:r>
            <a:r>
              <a:rPr lang="fr-FR" dirty="0" smtClean="0">
                <a:solidFill>
                  <a:schemeClr val="accent2"/>
                </a:solidFill>
              </a:rPr>
              <a:t>, de la </a:t>
            </a:r>
            <a:r>
              <a:rPr lang="fr-FR" b="1" dirty="0" smtClean="0">
                <a:solidFill>
                  <a:schemeClr val="accent2"/>
                </a:solidFill>
              </a:rPr>
              <a:t>fatigue </a:t>
            </a:r>
            <a:r>
              <a:rPr lang="fr-FR" dirty="0" smtClean="0">
                <a:solidFill>
                  <a:schemeClr val="accent2"/>
                </a:solidFill>
              </a:rPr>
              <a:t>et une perte de </a:t>
            </a:r>
            <a:r>
              <a:rPr lang="fr-FR" b="1" dirty="0" smtClean="0">
                <a:solidFill>
                  <a:schemeClr val="accent2"/>
                </a:solidFill>
              </a:rPr>
              <a:t>poids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Il peut provoquer des problèmes du </a:t>
            </a:r>
            <a:r>
              <a:rPr lang="fr-FR" b="1" dirty="0" smtClean="0">
                <a:solidFill>
                  <a:schemeClr val="accent2"/>
                </a:solidFill>
              </a:rPr>
              <a:t>système cardiovasculaire</a:t>
            </a:r>
            <a:r>
              <a:rPr lang="fr-FR" dirty="0" smtClean="0">
                <a:solidFill>
                  <a:schemeClr val="accent2"/>
                </a:solidFill>
              </a:rPr>
              <a:t>, des </a:t>
            </a:r>
            <a:r>
              <a:rPr lang="fr-FR" b="1" dirty="0" smtClean="0">
                <a:solidFill>
                  <a:schemeClr val="accent2"/>
                </a:solidFill>
              </a:rPr>
              <a:t>reins</a:t>
            </a:r>
            <a:r>
              <a:rPr lang="fr-FR" dirty="0" smtClean="0">
                <a:solidFill>
                  <a:schemeClr val="accent2"/>
                </a:solidFill>
              </a:rPr>
              <a:t>, des </a:t>
            </a:r>
            <a:r>
              <a:rPr lang="fr-FR" b="1" dirty="0" smtClean="0">
                <a:solidFill>
                  <a:schemeClr val="accent2"/>
                </a:solidFill>
              </a:rPr>
              <a:t>yeux</a:t>
            </a:r>
            <a:r>
              <a:rPr lang="fr-FR" dirty="0" smtClean="0">
                <a:solidFill>
                  <a:schemeClr val="accent2"/>
                </a:solidFill>
              </a:rPr>
              <a:t> et des </a:t>
            </a:r>
            <a:r>
              <a:rPr lang="fr-FR" b="1" dirty="0" smtClean="0">
                <a:solidFill>
                  <a:schemeClr val="accent2"/>
                </a:solidFill>
              </a:rPr>
              <a:t>nerfs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Pour le </a:t>
            </a:r>
            <a:r>
              <a:rPr lang="fr-FR" b="1" dirty="0" smtClean="0">
                <a:solidFill>
                  <a:schemeClr val="accent2"/>
                </a:solidFill>
              </a:rPr>
              <a:t>diabète de type 1</a:t>
            </a:r>
            <a:r>
              <a:rPr lang="fr-FR" dirty="0" smtClean="0">
                <a:solidFill>
                  <a:schemeClr val="accent2"/>
                </a:solidFill>
              </a:rPr>
              <a:t>, en raison de la carence absolue d’insuline, les symptômes sont généralement très </a:t>
            </a:r>
            <a:r>
              <a:rPr lang="fr-FR" b="1" dirty="0" smtClean="0">
                <a:solidFill>
                  <a:schemeClr val="accent2"/>
                </a:solidFill>
              </a:rPr>
              <a:t>aigus</a:t>
            </a:r>
            <a:r>
              <a:rPr lang="fr-FR" dirty="0" smtClean="0">
                <a:solidFill>
                  <a:schemeClr val="accent2"/>
                </a:solidFill>
              </a:rPr>
              <a:t> et </a:t>
            </a:r>
            <a:r>
              <a:rPr lang="fr-FR" b="1" dirty="0" smtClean="0">
                <a:solidFill>
                  <a:schemeClr val="accent2"/>
                </a:solidFill>
              </a:rPr>
              <a:t>dramatiques</a:t>
            </a:r>
          </a:p>
          <a:p>
            <a:pPr marL="0" indent="0">
              <a:buNone/>
            </a:pPr>
            <a:endParaRPr lang="fr-FR" b="1" dirty="0" smtClean="0">
              <a:solidFill>
                <a:schemeClr val="accent2"/>
              </a:solidFill>
            </a:endParaRPr>
          </a:p>
        </p:txBody>
      </p:sp>
      <p:pic>
        <p:nvPicPr>
          <p:cNvPr id="5" name="Espace réservé du contenu 4" descr="infographics-signs-symptoms-FR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55" b="-245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47435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Signes pathologique du diabète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652884"/>
            <a:ext cx="4038600" cy="4269261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Le diabétique est en danger en cas de taux de glycémie </a:t>
            </a:r>
            <a:r>
              <a:rPr lang="fr-FR" b="1" dirty="0" smtClean="0">
                <a:solidFill>
                  <a:schemeClr val="accent2"/>
                </a:solidFill>
              </a:rPr>
              <a:t>trop élevé</a:t>
            </a:r>
            <a:r>
              <a:rPr lang="fr-FR" dirty="0" smtClean="0">
                <a:solidFill>
                  <a:schemeClr val="accent2"/>
                </a:solidFill>
              </a:rPr>
              <a:t>, qu’on appelle </a:t>
            </a:r>
            <a:r>
              <a:rPr lang="fr-FR" b="1" dirty="0" smtClean="0">
                <a:solidFill>
                  <a:schemeClr val="accent2"/>
                </a:solidFill>
              </a:rPr>
              <a:t>hyperglycémie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Dans ce cas, le </a:t>
            </a:r>
            <a:r>
              <a:rPr lang="fr-FR" b="1" dirty="0" smtClean="0">
                <a:solidFill>
                  <a:schemeClr val="accent2"/>
                </a:solidFill>
              </a:rPr>
              <a:t>sucre</a:t>
            </a:r>
            <a:r>
              <a:rPr lang="fr-FR" dirty="0" smtClean="0">
                <a:solidFill>
                  <a:schemeClr val="accent2"/>
                </a:solidFill>
              </a:rPr>
              <a:t> est éliminé dans l’</a:t>
            </a:r>
            <a:r>
              <a:rPr lang="fr-FR" b="1" dirty="0" smtClean="0">
                <a:solidFill>
                  <a:schemeClr val="accent2"/>
                </a:solidFill>
              </a:rPr>
              <a:t>urine</a:t>
            </a:r>
            <a:r>
              <a:rPr lang="fr-FR" dirty="0" smtClean="0">
                <a:solidFill>
                  <a:schemeClr val="accent2"/>
                </a:solidFill>
              </a:rPr>
              <a:t>, et cela peut mener au </a:t>
            </a:r>
            <a:r>
              <a:rPr lang="fr-FR" b="1" dirty="0" smtClean="0">
                <a:solidFill>
                  <a:schemeClr val="accent2"/>
                </a:solidFill>
              </a:rPr>
              <a:t>coma diabétique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Lorsque le taux de glycémie est </a:t>
            </a:r>
            <a:r>
              <a:rPr lang="fr-FR" b="1" dirty="0" smtClean="0">
                <a:solidFill>
                  <a:schemeClr val="accent2"/>
                </a:solidFill>
              </a:rPr>
              <a:t>trop bas</a:t>
            </a:r>
            <a:r>
              <a:rPr lang="fr-FR" dirty="0" smtClean="0">
                <a:solidFill>
                  <a:schemeClr val="accent2"/>
                </a:solidFill>
              </a:rPr>
              <a:t>, autrement dit en cas d’</a:t>
            </a:r>
            <a:r>
              <a:rPr lang="fr-FR" b="1" dirty="0" smtClean="0">
                <a:solidFill>
                  <a:schemeClr val="accent2"/>
                </a:solidFill>
              </a:rPr>
              <a:t>hypoglycémie</a:t>
            </a:r>
            <a:r>
              <a:rPr lang="fr-FR" dirty="0" smtClean="0">
                <a:solidFill>
                  <a:schemeClr val="accent2"/>
                </a:solidFill>
              </a:rPr>
              <a:t>, cela peut provoquer un choc hypoglycémique très grave pouvant aller jusqu’à la </a:t>
            </a:r>
            <a:r>
              <a:rPr lang="fr-FR" b="1" dirty="0" smtClean="0">
                <a:solidFill>
                  <a:schemeClr val="accent2"/>
                </a:solidFill>
              </a:rPr>
              <a:t>perte de conscience</a:t>
            </a:r>
            <a:r>
              <a:rPr lang="fr-FR" dirty="0" smtClean="0">
                <a:solidFill>
                  <a:schemeClr val="accent2"/>
                </a:solidFill>
              </a:rPr>
              <a:t> ou au </a:t>
            </a:r>
            <a:r>
              <a:rPr lang="fr-FR" b="1" dirty="0" smtClean="0">
                <a:solidFill>
                  <a:schemeClr val="accent2"/>
                </a:solidFill>
              </a:rPr>
              <a:t>coma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Le </a:t>
            </a:r>
            <a:r>
              <a:rPr lang="fr-FR" b="1" dirty="0" smtClean="0">
                <a:solidFill>
                  <a:schemeClr val="accent2"/>
                </a:solidFill>
              </a:rPr>
              <a:t>taux de glycémie </a:t>
            </a:r>
            <a:r>
              <a:rPr lang="fr-FR" dirty="0" smtClean="0">
                <a:solidFill>
                  <a:schemeClr val="accent2"/>
                </a:solidFill>
              </a:rPr>
              <a:t>normal se situe entre 70 et 120 mg par 100 ml de sang</a:t>
            </a:r>
          </a:p>
          <a:p>
            <a:pPr marL="0" indent="0">
              <a:buNone/>
            </a:pPr>
            <a:endParaRPr lang="fr-FR" b="1" dirty="0" smtClean="0">
              <a:solidFill>
                <a:schemeClr val="accent2"/>
              </a:solidFill>
            </a:endParaRPr>
          </a:p>
        </p:txBody>
      </p:sp>
      <p:pic>
        <p:nvPicPr>
          <p:cNvPr id="5" name="Espace réservé du contenu 4" descr="id324_640x640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889" b="-318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37675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Signes pathologique du diabète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Le </a:t>
            </a:r>
            <a:r>
              <a:rPr lang="fr-FR" b="1" dirty="0" smtClean="0">
                <a:solidFill>
                  <a:schemeClr val="accent2"/>
                </a:solidFill>
              </a:rPr>
              <a:t>traitement</a:t>
            </a:r>
            <a:r>
              <a:rPr lang="fr-FR" dirty="0" smtClean="0">
                <a:solidFill>
                  <a:schemeClr val="accent2"/>
                </a:solidFill>
              </a:rPr>
              <a:t> d’un </a:t>
            </a:r>
            <a:r>
              <a:rPr lang="fr-FR" b="1" dirty="0" smtClean="0">
                <a:solidFill>
                  <a:schemeClr val="accent2"/>
                </a:solidFill>
              </a:rPr>
              <a:t>diabète de type 1</a:t>
            </a:r>
            <a:r>
              <a:rPr lang="fr-FR" dirty="0" smtClean="0">
                <a:solidFill>
                  <a:schemeClr val="accent2"/>
                </a:solidFill>
              </a:rPr>
              <a:t> consiste à remplacer l’</a:t>
            </a:r>
            <a:r>
              <a:rPr lang="fr-FR" b="1" dirty="0" smtClean="0">
                <a:solidFill>
                  <a:schemeClr val="accent2"/>
                </a:solidFill>
              </a:rPr>
              <a:t>insuline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b="1" dirty="0" smtClean="0">
                <a:solidFill>
                  <a:schemeClr val="accent2"/>
                </a:solidFill>
              </a:rPr>
              <a:t>manquante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La </a:t>
            </a:r>
            <a:r>
              <a:rPr lang="fr-FR" b="1" dirty="0" smtClean="0">
                <a:solidFill>
                  <a:schemeClr val="accent2"/>
                </a:solidFill>
              </a:rPr>
              <a:t>dose</a:t>
            </a:r>
            <a:r>
              <a:rPr lang="fr-FR" dirty="0" smtClean="0">
                <a:solidFill>
                  <a:schemeClr val="accent2"/>
                </a:solidFill>
              </a:rPr>
              <a:t> nécessaire dépend du taux de glycémie, de la quantité de glucides apportés et de l’activité corporelle prévue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Le </a:t>
            </a:r>
            <a:r>
              <a:rPr lang="fr-FR" b="1" dirty="0" smtClean="0">
                <a:solidFill>
                  <a:schemeClr val="accent2"/>
                </a:solidFill>
              </a:rPr>
              <a:t>diabète type 2 </a:t>
            </a:r>
            <a:r>
              <a:rPr lang="fr-FR" dirty="0" smtClean="0">
                <a:solidFill>
                  <a:schemeClr val="accent2"/>
                </a:solidFill>
              </a:rPr>
              <a:t>peut être éliminé ou amélioré par une </a:t>
            </a:r>
            <a:r>
              <a:rPr lang="fr-FR" b="1" dirty="0" smtClean="0">
                <a:solidFill>
                  <a:schemeClr val="accent2"/>
                </a:solidFill>
              </a:rPr>
              <a:t>alimentation saine</a:t>
            </a:r>
            <a:r>
              <a:rPr lang="fr-FR" dirty="0" smtClean="0">
                <a:solidFill>
                  <a:schemeClr val="accent2"/>
                </a:solidFill>
              </a:rPr>
              <a:t>, une perte de </a:t>
            </a:r>
            <a:r>
              <a:rPr lang="fr-FR" b="1" dirty="0" smtClean="0">
                <a:solidFill>
                  <a:schemeClr val="accent2"/>
                </a:solidFill>
              </a:rPr>
              <a:t>poids</a:t>
            </a:r>
            <a:r>
              <a:rPr lang="fr-FR" dirty="0" smtClean="0">
                <a:solidFill>
                  <a:schemeClr val="accent2"/>
                </a:solidFill>
              </a:rPr>
              <a:t> et une </a:t>
            </a:r>
            <a:r>
              <a:rPr lang="fr-FR" b="1" dirty="0" smtClean="0">
                <a:solidFill>
                  <a:schemeClr val="accent2"/>
                </a:solidFill>
              </a:rPr>
              <a:t>activité corporelle</a:t>
            </a:r>
            <a:r>
              <a:rPr lang="fr-FR" dirty="0" smtClean="0">
                <a:solidFill>
                  <a:schemeClr val="accent2"/>
                </a:solidFill>
              </a:rPr>
              <a:t> accrue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Si cela ne suffit pas, il existe des </a:t>
            </a:r>
            <a:r>
              <a:rPr lang="fr-FR" b="1" dirty="0" smtClean="0">
                <a:solidFill>
                  <a:schemeClr val="accent2"/>
                </a:solidFill>
              </a:rPr>
              <a:t>médicaments</a:t>
            </a:r>
            <a:r>
              <a:rPr lang="fr-FR" dirty="0" smtClean="0">
                <a:solidFill>
                  <a:schemeClr val="accent2"/>
                </a:solidFill>
              </a:rPr>
              <a:t> ou une </a:t>
            </a:r>
            <a:r>
              <a:rPr lang="fr-FR" b="1" dirty="0" smtClean="0">
                <a:solidFill>
                  <a:schemeClr val="accent2"/>
                </a:solidFill>
              </a:rPr>
              <a:t>thérapie </a:t>
            </a:r>
            <a:r>
              <a:rPr lang="fr-FR" dirty="0" smtClean="0">
                <a:solidFill>
                  <a:schemeClr val="accent2"/>
                </a:solidFill>
              </a:rPr>
              <a:t>à l’insuline</a:t>
            </a:r>
          </a:p>
        </p:txBody>
      </p:sp>
      <p:pic>
        <p:nvPicPr>
          <p:cNvPr id="7" name="Espace réservé du contenu 6" descr="diabète Fotolia_33696595_Subscription_XXL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046" b="-370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30103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Conseils pratiques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526578"/>
            <a:ext cx="4038600" cy="472545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Aliments en cas de diabète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Le </a:t>
            </a:r>
            <a:r>
              <a:rPr lang="fr-FR" b="1" dirty="0" smtClean="0">
                <a:solidFill>
                  <a:schemeClr val="accent2"/>
                </a:solidFill>
              </a:rPr>
              <a:t>diabétique</a:t>
            </a:r>
            <a:r>
              <a:rPr lang="fr-FR" dirty="0" smtClean="0">
                <a:solidFill>
                  <a:schemeClr val="accent2"/>
                </a:solidFill>
              </a:rPr>
              <a:t> n’a pas besoin d’</a:t>
            </a:r>
            <a:r>
              <a:rPr lang="fr-FR" b="1" dirty="0" smtClean="0">
                <a:solidFill>
                  <a:schemeClr val="accent2"/>
                </a:solidFill>
              </a:rPr>
              <a:t>aliments spéciaux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Son alimentation est largement similaire à une </a:t>
            </a:r>
            <a:r>
              <a:rPr lang="fr-FR" b="1" dirty="0" smtClean="0">
                <a:solidFill>
                  <a:schemeClr val="accent2"/>
                </a:solidFill>
              </a:rPr>
              <a:t>alimentation à valeur intégrale</a:t>
            </a:r>
            <a:r>
              <a:rPr lang="fr-FR" dirty="0" smtClean="0">
                <a:solidFill>
                  <a:schemeClr val="accent2"/>
                </a:solidFill>
              </a:rPr>
              <a:t>, avec beaucoup de légumes, de fruits et de produits de céréales complètes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Mais les </a:t>
            </a:r>
            <a:r>
              <a:rPr lang="fr-FR" b="1" dirty="0" smtClean="0">
                <a:solidFill>
                  <a:schemeClr val="accent2"/>
                </a:solidFill>
              </a:rPr>
              <a:t>diabétiques</a:t>
            </a:r>
            <a:r>
              <a:rPr lang="fr-FR" dirty="0" smtClean="0">
                <a:solidFill>
                  <a:schemeClr val="accent2"/>
                </a:solidFill>
              </a:rPr>
              <a:t> doivent </a:t>
            </a:r>
            <a:r>
              <a:rPr lang="fr-FR" b="1" dirty="0" smtClean="0">
                <a:solidFill>
                  <a:schemeClr val="accent2"/>
                </a:solidFill>
              </a:rPr>
              <a:t>veiller</a:t>
            </a:r>
            <a:r>
              <a:rPr lang="fr-FR" dirty="0" smtClean="0">
                <a:solidFill>
                  <a:schemeClr val="accent2"/>
                </a:solidFill>
              </a:rPr>
              <a:t> à ne manger qu’autant de </a:t>
            </a:r>
            <a:r>
              <a:rPr lang="fr-FR" b="1" dirty="0" smtClean="0">
                <a:solidFill>
                  <a:schemeClr val="accent2"/>
                </a:solidFill>
              </a:rPr>
              <a:t>glucides</a:t>
            </a:r>
            <a:r>
              <a:rPr lang="fr-FR" dirty="0" smtClean="0">
                <a:solidFill>
                  <a:schemeClr val="accent2"/>
                </a:solidFill>
              </a:rPr>
              <a:t> que leur corps peut traiter à l’aide de leur propre </a:t>
            </a:r>
            <a:r>
              <a:rPr lang="fr-FR" b="1" dirty="0" smtClean="0">
                <a:solidFill>
                  <a:schemeClr val="accent2"/>
                </a:solidFill>
              </a:rPr>
              <a:t>insuline</a:t>
            </a:r>
            <a:r>
              <a:rPr lang="fr-FR" dirty="0" smtClean="0">
                <a:solidFill>
                  <a:schemeClr val="accent2"/>
                </a:solidFill>
              </a:rPr>
              <a:t> ou de celle qui est ajoutée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Le </a:t>
            </a:r>
            <a:r>
              <a:rPr lang="fr-FR" b="1" dirty="0" smtClean="0">
                <a:solidFill>
                  <a:schemeClr val="accent2"/>
                </a:solidFill>
              </a:rPr>
              <a:t>taux de sucre </a:t>
            </a:r>
            <a:r>
              <a:rPr lang="fr-FR" dirty="0" smtClean="0">
                <a:solidFill>
                  <a:schemeClr val="accent2"/>
                </a:solidFill>
              </a:rPr>
              <a:t>dans le sang doit rester dans les valeurs normales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Pour y parvenir, l’</a:t>
            </a:r>
            <a:r>
              <a:rPr lang="fr-FR" b="1" dirty="0" smtClean="0">
                <a:solidFill>
                  <a:schemeClr val="accent2"/>
                </a:solidFill>
              </a:rPr>
              <a:t>apport énergétique total</a:t>
            </a:r>
            <a:r>
              <a:rPr lang="fr-FR" dirty="0" smtClean="0">
                <a:solidFill>
                  <a:schemeClr val="accent2"/>
                </a:solidFill>
              </a:rPr>
              <a:t>, qui dépend de l’âge, du sexe et de l’activité physique, devrait être réparti sur </a:t>
            </a:r>
            <a:r>
              <a:rPr lang="fr-FR" b="1" dirty="0" smtClean="0">
                <a:solidFill>
                  <a:schemeClr val="accent2"/>
                </a:solidFill>
              </a:rPr>
              <a:t>5 à 6 petits repas ou plus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Chez les </a:t>
            </a:r>
            <a:r>
              <a:rPr lang="fr-FR" b="1" dirty="0" smtClean="0">
                <a:solidFill>
                  <a:schemeClr val="accent2"/>
                </a:solidFill>
              </a:rPr>
              <a:t>diabétiques obèses</a:t>
            </a:r>
            <a:r>
              <a:rPr lang="fr-FR" dirty="0" smtClean="0">
                <a:solidFill>
                  <a:schemeClr val="accent2"/>
                </a:solidFill>
              </a:rPr>
              <a:t>, l’</a:t>
            </a:r>
            <a:r>
              <a:rPr lang="fr-FR" b="1" dirty="0" smtClean="0">
                <a:solidFill>
                  <a:schemeClr val="accent2"/>
                </a:solidFill>
              </a:rPr>
              <a:t>apport énergétique </a:t>
            </a:r>
            <a:r>
              <a:rPr lang="fr-FR" dirty="0" smtClean="0">
                <a:solidFill>
                  <a:schemeClr val="accent2"/>
                </a:solidFill>
              </a:rPr>
              <a:t>sera réduit afin de perdre du</a:t>
            </a:r>
            <a:r>
              <a:rPr lang="fr-FR" b="1" dirty="0" smtClean="0">
                <a:solidFill>
                  <a:schemeClr val="accent2"/>
                </a:solidFill>
              </a:rPr>
              <a:t> poids</a:t>
            </a:r>
            <a:r>
              <a:rPr lang="fr-FR" dirty="0" smtClean="0">
                <a:solidFill>
                  <a:schemeClr val="accent2"/>
                </a:solidFill>
              </a:rPr>
              <a:t>, dans la mesure où un retour au poids normal entraîne souvent une amélioration du </a:t>
            </a:r>
            <a:r>
              <a:rPr lang="fr-FR" b="1" dirty="0" smtClean="0">
                <a:solidFill>
                  <a:schemeClr val="accent2"/>
                </a:solidFill>
              </a:rPr>
              <a:t>taux de glycémie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Parmi les </a:t>
            </a:r>
            <a:r>
              <a:rPr lang="fr-FR" b="1" dirty="0" smtClean="0">
                <a:solidFill>
                  <a:schemeClr val="accent2"/>
                </a:solidFill>
              </a:rPr>
              <a:t>hydrates de carbone</a:t>
            </a:r>
            <a:r>
              <a:rPr lang="fr-FR" dirty="0" smtClean="0">
                <a:solidFill>
                  <a:schemeClr val="accent2"/>
                </a:solidFill>
              </a:rPr>
              <a:t>, on préférera ceux qui sont riches en </a:t>
            </a:r>
            <a:r>
              <a:rPr lang="fr-FR" b="1" dirty="0" smtClean="0">
                <a:solidFill>
                  <a:schemeClr val="accent2"/>
                </a:solidFill>
              </a:rPr>
              <a:t>fibres alimentaires </a:t>
            </a:r>
            <a:r>
              <a:rPr lang="fr-FR" dirty="0" smtClean="0">
                <a:solidFill>
                  <a:schemeClr val="accent2"/>
                </a:solidFill>
              </a:rPr>
              <a:t>et ceux dont l’index glycémique est bas contrairement aux sucres simples et doubles (ils ne font monter que lentement le taux de glycémie)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Par ailleurs, les </a:t>
            </a:r>
            <a:r>
              <a:rPr lang="fr-FR" b="1" dirty="0" smtClean="0">
                <a:solidFill>
                  <a:schemeClr val="accent2"/>
                </a:solidFill>
              </a:rPr>
              <a:t>diabétiques</a:t>
            </a:r>
            <a:r>
              <a:rPr lang="fr-FR" dirty="0" smtClean="0">
                <a:solidFill>
                  <a:schemeClr val="accent2"/>
                </a:solidFill>
              </a:rPr>
              <a:t> devraient veiller à </a:t>
            </a:r>
            <a:r>
              <a:rPr lang="fr-FR" b="1" dirty="0" smtClean="0">
                <a:solidFill>
                  <a:schemeClr val="accent2"/>
                </a:solidFill>
              </a:rPr>
              <a:t>beaucoup boire</a:t>
            </a:r>
            <a:r>
              <a:rPr lang="fr-FR" dirty="0" smtClean="0">
                <a:solidFill>
                  <a:schemeClr val="accent2"/>
                </a:solidFill>
              </a:rPr>
              <a:t>, en particulier de l’eau et du thé non sucré, et </a:t>
            </a:r>
            <a:r>
              <a:rPr lang="fr-FR" b="1" dirty="0" smtClean="0">
                <a:solidFill>
                  <a:schemeClr val="accent2"/>
                </a:solidFill>
              </a:rPr>
              <a:t>renoncer</a:t>
            </a:r>
            <a:r>
              <a:rPr lang="fr-FR" dirty="0" smtClean="0">
                <a:solidFill>
                  <a:schemeClr val="accent2"/>
                </a:solidFill>
              </a:rPr>
              <a:t> à l’</a:t>
            </a:r>
            <a:r>
              <a:rPr lang="fr-FR" b="1" dirty="0" smtClean="0">
                <a:solidFill>
                  <a:schemeClr val="accent2"/>
                </a:solidFill>
              </a:rPr>
              <a:t>alcool</a:t>
            </a:r>
          </a:p>
          <a:p>
            <a:endParaRPr lang="fr-FR" b="1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60296734"/>
              </p:ext>
            </p:extLst>
          </p:nvPr>
        </p:nvGraphicFramePr>
        <p:xfrm>
          <a:off x="4800600" y="1433746"/>
          <a:ext cx="40386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683"/>
                <a:gridCol w="896645"/>
                <a:gridCol w="20122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Exemples de classifications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Intervalle de valeurs</a:t>
                      </a:r>
                    </a:p>
                    <a:p>
                      <a:pPr algn="ctr"/>
                      <a:r>
                        <a:rPr lang="fr-CH" sz="1000" dirty="0" smtClean="0"/>
                        <a:t>d'IG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Aliments</a:t>
                      </a:r>
                      <a:endParaRPr lang="fr-CH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sz="1000" b="1" i="1" dirty="0" smtClean="0"/>
                        <a:t>Index glycémique</a:t>
                      </a:r>
                    </a:p>
                    <a:p>
                      <a:r>
                        <a:rPr lang="fr-CH" sz="1000" b="1" i="1" dirty="0" smtClean="0"/>
                        <a:t>faible</a:t>
                      </a:r>
                      <a:endParaRPr lang="fr-CH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Inférieur ou égal à 35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La plupart des fruits frais et légumes</a:t>
                      </a:r>
                    </a:p>
                    <a:p>
                      <a:r>
                        <a:rPr lang="fr-CH" sz="1000" dirty="0" smtClean="0"/>
                        <a:t>verts, légumes secs, céréales en grains,</a:t>
                      </a:r>
                    </a:p>
                    <a:p>
                      <a:r>
                        <a:rPr lang="fr-CH" sz="1000" dirty="0" smtClean="0"/>
                        <a:t>chocolat noir riche en cacao, lait et</a:t>
                      </a:r>
                    </a:p>
                    <a:p>
                      <a:r>
                        <a:rPr lang="fr-CH" sz="1000" dirty="0" smtClean="0"/>
                        <a:t>produits laitiers, viandes, oléagineux...</a:t>
                      </a:r>
                      <a:endParaRPr lang="fr-CH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sz="1000" b="1" i="1" dirty="0" smtClean="0"/>
                        <a:t>Index glycémique</a:t>
                      </a:r>
                    </a:p>
                    <a:p>
                      <a:r>
                        <a:rPr lang="fr-CH" sz="1000" b="1" i="1" dirty="0" smtClean="0"/>
                        <a:t>moyen</a:t>
                      </a:r>
                    </a:p>
                    <a:p>
                      <a:endParaRPr lang="fr-CH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Entre 35 et 50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Produits à base de céréales complètes,</a:t>
                      </a:r>
                    </a:p>
                    <a:p>
                      <a:r>
                        <a:rPr lang="fr-CH" sz="1000" dirty="0" smtClean="0"/>
                        <a:t>bananes, abricots secs, pommes de terre</a:t>
                      </a:r>
                    </a:p>
                    <a:p>
                      <a:r>
                        <a:rPr lang="fr-CH" sz="1000" dirty="0" smtClean="0"/>
                        <a:t>à l'eau ou à la vapeur</a:t>
                      </a:r>
                      <a:endParaRPr lang="fr-CH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sz="1000" b="1" i="1" dirty="0" smtClean="0"/>
                        <a:t>Index glycémique</a:t>
                      </a:r>
                    </a:p>
                    <a:p>
                      <a:r>
                        <a:rPr lang="fr-CH" sz="1000" b="1" i="1" dirty="0" smtClean="0"/>
                        <a:t>élevé</a:t>
                      </a:r>
                    </a:p>
                    <a:p>
                      <a:endParaRPr lang="fr-CH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Plus de 50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Pain blanc, riz blanc, pommes de terre ou</a:t>
                      </a:r>
                    </a:p>
                    <a:p>
                      <a:r>
                        <a:rPr lang="fr-CH" sz="1000" dirty="0" smtClean="0"/>
                        <a:t>au four ou purée, confiseries, barres</a:t>
                      </a:r>
                    </a:p>
                    <a:p>
                      <a:r>
                        <a:rPr lang="fr-CH" sz="1000" dirty="0" smtClean="0"/>
                        <a:t>chocolatées, carottes cuites, pastèque</a:t>
                      </a:r>
                      <a:endParaRPr lang="fr-CH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Espace réservé du contenu 2"/>
          <p:cNvSpPr txBox="1">
            <a:spLocks/>
          </p:cNvSpPr>
          <p:nvPr/>
        </p:nvSpPr>
        <p:spPr>
          <a:xfrm>
            <a:off x="4800600" y="5780462"/>
            <a:ext cx="4038600" cy="6469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b="1" dirty="0" smtClean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51899" y="5125672"/>
            <a:ext cx="42612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1000" i="1" dirty="0"/>
              <a:t>L'index glycémique est un critère de classement des aliments contenant des glucides, basé </a:t>
            </a:r>
            <a:r>
              <a:rPr lang="fr-CH" sz="1000" i="1" dirty="0" smtClean="0"/>
              <a:t>sur leurs </a:t>
            </a:r>
            <a:r>
              <a:rPr lang="fr-CH" sz="1000" i="1" dirty="0"/>
              <a:t>effets sur la glycémie (taux de glucose dans le sang) durant les deux heures suivant </a:t>
            </a:r>
            <a:r>
              <a:rPr lang="fr-CH" sz="1000" i="1" dirty="0" smtClean="0"/>
              <a:t>leur ingestion.</a:t>
            </a:r>
            <a:endParaRPr lang="fr-CH" sz="1000" i="1" dirty="0"/>
          </a:p>
          <a:p>
            <a:r>
              <a:rPr lang="fr-CH" sz="1000" i="1" dirty="0"/>
              <a:t>Plus l'index glycémique d'un aliment est élevé, plus le taux de glucose s'élève </a:t>
            </a:r>
            <a:r>
              <a:rPr lang="fr-CH" sz="1000" i="1" dirty="0" smtClean="0"/>
              <a:t>rapidement dans </a:t>
            </a:r>
            <a:r>
              <a:rPr lang="fr-CH" sz="1000" i="1" dirty="0"/>
              <a:t>le sang après sa digestion. Le système de l'index glycémique permet donc, par </a:t>
            </a:r>
            <a:r>
              <a:rPr lang="fr-CH" sz="1000" i="1" dirty="0" smtClean="0"/>
              <a:t>exemple, aux </a:t>
            </a:r>
            <a:r>
              <a:rPr lang="fr-CH" sz="1000" i="1" dirty="0"/>
              <a:t>personnes diabétiques de surveiller leur alimentation, de prévoir celle-ci en fonction </a:t>
            </a:r>
            <a:r>
              <a:rPr lang="fr-CH" sz="1000" i="1" dirty="0" smtClean="0"/>
              <a:t>de leurs </a:t>
            </a:r>
            <a:r>
              <a:rPr lang="fr-CH" sz="1000" i="1" dirty="0"/>
              <a:t>besoins.</a:t>
            </a:r>
          </a:p>
        </p:txBody>
      </p:sp>
    </p:spTree>
    <p:extLst>
      <p:ext uri="{BB962C8B-B14F-4D97-AF65-F5344CB8AC3E}">
        <p14:creationId xmlns:p14="http://schemas.microsoft.com/office/powerpoint/2010/main" val="289179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Encrier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806</TotalTime>
  <Words>811</Words>
  <Application>Microsoft Macintosh PowerPoint</Application>
  <PresentationFormat>Présentation à l'écran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Civic</vt:lpstr>
      <vt:lpstr>Diabetes mellius (Diabète)</vt:lpstr>
      <vt:lpstr>Généralités</vt:lpstr>
      <vt:lpstr>Diabète type 1</vt:lpstr>
      <vt:lpstr>Diabète type 2</vt:lpstr>
      <vt:lpstr>Signes pathologique du diabète</vt:lpstr>
      <vt:lpstr>Signes pathologique du diabète</vt:lpstr>
      <vt:lpstr>Signes pathologique du diabète</vt:lpstr>
      <vt:lpstr>Conseils pratiques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en concept d’entreprise</dc:title>
  <dc:creator>Cardinaux Yan</dc:creator>
  <cp:lastModifiedBy>Cardinaux Yan</cp:lastModifiedBy>
  <cp:revision>214</cp:revision>
  <dcterms:created xsi:type="dcterms:W3CDTF">2014-09-29T16:43:49Z</dcterms:created>
  <dcterms:modified xsi:type="dcterms:W3CDTF">2015-04-22T19:18:47Z</dcterms:modified>
</cp:coreProperties>
</file>