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4/29/2015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Alimentation et santé </a:t>
            </a:r>
            <a:br>
              <a:rPr lang="fr-FR" b="1" dirty="0" smtClean="0"/>
            </a:br>
            <a:r>
              <a:rPr lang="fr-FR" b="1" dirty="0" smtClean="0"/>
              <a:t>des dents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142" y="2982897"/>
            <a:ext cx="5124674" cy="265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0000" lnSpcReduction="20000"/>
          </a:bodyPr>
          <a:lstStyle/>
          <a:p>
            <a:r>
              <a:rPr lang="fr-CH" dirty="0">
                <a:solidFill>
                  <a:schemeClr val="accent2"/>
                </a:solidFill>
              </a:rPr>
              <a:t>Si l’</a:t>
            </a:r>
            <a:r>
              <a:rPr lang="fr-CH" b="1" dirty="0">
                <a:solidFill>
                  <a:schemeClr val="accent2"/>
                </a:solidFill>
              </a:rPr>
              <a:t>aliment</a:t>
            </a:r>
            <a:r>
              <a:rPr lang="fr-CH" dirty="0">
                <a:solidFill>
                  <a:schemeClr val="accent2"/>
                </a:solidFill>
              </a:rPr>
              <a:t> contient essentiellement des </a:t>
            </a:r>
            <a:r>
              <a:rPr lang="fr-CH" b="1" dirty="0">
                <a:solidFill>
                  <a:schemeClr val="accent2"/>
                </a:solidFill>
              </a:rPr>
              <a:t>lipides</a:t>
            </a:r>
            <a:r>
              <a:rPr lang="fr-CH" dirty="0">
                <a:solidFill>
                  <a:schemeClr val="accent2"/>
                </a:solidFill>
              </a:rPr>
              <a:t> et des </a:t>
            </a:r>
            <a:r>
              <a:rPr lang="fr-CH" b="1" dirty="0">
                <a:solidFill>
                  <a:schemeClr val="accent2"/>
                </a:solidFill>
              </a:rPr>
              <a:t>protéines</a:t>
            </a:r>
            <a:r>
              <a:rPr lang="fr-CH" dirty="0">
                <a:solidFill>
                  <a:schemeClr val="accent2"/>
                </a:solidFill>
              </a:rPr>
              <a:t>, il n’est </a:t>
            </a:r>
            <a:r>
              <a:rPr lang="fr-CH" dirty="0" smtClean="0">
                <a:solidFill>
                  <a:schemeClr val="accent2"/>
                </a:solidFill>
              </a:rPr>
              <a:t>pas </a:t>
            </a:r>
            <a:r>
              <a:rPr lang="fr-CH" b="1" dirty="0" smtClean="0">
                <a:solidFill>
                  <a:schemeClr val="accent2"/>
                </a:solidFill>
              </a:rPr>
              <a:t>cariogène</a:t>
            </a:r>
            <a:r>
              <a:rPr lang="fr-CH" dirty="0" smtClean="0">
                <a:solidFill>
                  <a:schemeClr val="accent2"/>
                </a:solidFill>
              </a:rPr>
              <a:t> </a:t>
            </a:r>
            <a:r>
              <a:rPr lang="fr-CH" dirty="0">
                <a:solidFill>
                  <a:schemeClr val="accent2"/>
                </a:solidFill>
              </a:rPr>
              <a:t>parce que les </a:t>
            </a:r>
            <a:r>
              <a:rPr lang="fr-CH" b="1" dirty="0">
                <a:solidFill>
                  <a:schemeClr val="accent2"/>
                </a:solidFill>
              </a:rPr>
              <a:t>bactéries</a:t>
            </a:r>
            <a:r>
              <a:rPr lang="fr-CH" dirty="0">
                <a:solidFill>
                  <a:schemeClr val="accent2"/>
                </a:solidFill>
              </a:rPr>
              <a:t> ne s’en nourrissent </a:t>
            </a:r>
            <a:r>
              <a:rPr lang="fr-CH" dirty="0" smtClean="0">
                <a:solidFill>
                  <a:schemeClr val="accent2"/>
                </a:solidFill>
              </a:rPr>
              <a:t>pas</a:t>
            </a:r>
            <a:endParaRPr lang="fr-CH" dirty="0">
              <a:solidFill>
                <a:schemeClr val="accent2"/>
              </a:solidFill>
            </a:endParaRPr>
          </a:p>
          <a:p>
            <a:r>
              <a:rPr lang="fr-CH" dirty="0">
                <a:solidFill>
                  <a:schemeClr val="accent2"/>
                </a:solidFill>
              </a:rPr>
              <a:t>Les </a:t>
            </a:r>
            <a:r>
              <a:rPr lang="fr-CH" b="1" dirty="0">
                <a:solidFill>
                  <a:schemeClr val="accent2"/>
                </a:solidFill>
              </a:rPr>
              <a:t>bactéries</a:t>
            </a:r>
            <a:r>
              <a:rPr lang="fr-CH" dirty="0">
                <a:solidFill>
                  <a:schemeClr val="accent2"/>
                </a:solidFill>
              </a:rPr>
              <a:t> naturellement présentes dans la bouche se </a:t>
            </a:r>
            <a:r>
              <a:rPr lang="fr-CH" b="1" dirty="0">
                <a:solidFill>
                  <a:schemeClr val="accent2"/>
                </a:solidFill>
              </a:rPr>
              <a:t>nourrissent</a:t>
            </a:r>
            <a:r>
              <a:rPr lang="fr-CH" dirty="0">
                <a:solidFill>
                  <a:schemeClr val="accent2"/>
                </a:solidFill>
              </a:rPr>
              <a:t> de </a:t>
            </a:r>
            <a:r>
              <a:rPr lang="fr-CH" b="1" dirty="0" smtClean="0">
                <a:solidFill>
                  <a:schemeClr val="accent2"/>
                </a:solidFill>
              </a:rPr>
              <a:t>sucre</a:t>
            </a:r>
            <a:r>
              <a:rPr lang="fr-CH" dirty="0" smtClean="0">
                <a:solidFill>
                  <a:schemeClr val="accent2"/>
                </a:solidFill>
              </a:rPr>
              <a:t> (glucides </a:t>
            </a:r>
            <a:r>
              <a:rPr lang="fr-CH" dirty="0">
                <a:solidFill>
                  <a:schemeClr val="accent2"/>
                </a:solidFill>
              </a:rPr>
              <a:t>simples) et </a:t>
            </a:r>
            <a:r>
              <a:rPr lang="fr-CH" b="1" dirty="0">
                <a:solidFill>
                  <a:schemeClr val="accent2"/>
                </a:solidFill>
              </a:rPr>
              <a:t>produisent</a:t>
            </a:r>
            <a:r>
              <a:rPr lang="fr-CH" dirty="0">
                <a:solidFill>
                  <a:schemeClr val="accent2"/>
                </a:solidFill>
              </a:rPr>
              <a:t> un </a:t>
            </a:r>
            <a:r>
              <a:rPr lang="fr-CH" b="1" dirty="0">
                <a:solidFill>
                  <a:schemeClr val="accent2"/>
                </a:solidFill>
              </a:rPr>
              <a:t>acide</a:t>
            </a:r>
            <a:r>
              <a:rPr lang="fr-CH" dirty="0">
                <a:solidFill>
                  <a:schemeClr val="accent2"/>
                </a:solidFill>
              </a:rPr>
              <a:t> responsable de la </a:t>
            </a:r>
            <a:r>
              <a:rPr lang="fr-CH" b="1" dirty="0">
                <a:solidFill>
                  <a:schemeClr val="accent2"/>
                </a:solidFill>
              </a:rPr>
              <a:t>carie</a:t>
            </a:r>
            <a:r>
              <a:rPr lang="fr-CH" dirty="0">
                <a:solidFill>
                  <a:schemeClr val="accent2"/>
                </a:solidFill>
              </a:rPr>
              <a:t> </a:t>
            </a:r>
            <a:r>
              <a:rPr lang="fr-CH" dirty="0" smtClean="0">
                <a:solidFill>
                  <a:schemeClr val="accent2"/>
                </a:solidFill>
              </a:rPr>
              <a:t>dentaire</a:t>
            </a:r>
          </a:p>
          <a:p>
            <a:r>
              <a:rPr lang="fr-CH" dirty="0" smtClean="0">
                <a:solidFill>
                  <a:schemeClr val="accent2"/>
                </a:solidFill>
              </a:rPr>
              <a:t>Plus le </a:t>
            </a:r>
            <a:r>
              <a:rPr lang="fr-CH" b="1" dirty="0" smtClean="0">
                <a:solidFill>
                  <a:schemeClr val="accent2"/>
                </a:solidFill>
              </a:rPr>
              <a:t>sucre </a:t>
            </a:r>
            <a:r>
              <a:rPr lang="fr-CH" dirty="0">
                <a:solidFill>
                  <a:schemeClr val="accent2"/>
                </a:solidFill>
              </a:rPr>
              <a:t>abonde dans l’environnement des </a:t>
            </a:r>
            <a:r>
              <a:rPr lang="fr-CH" b="1" dirty="0">
                <a:solidFill>
                  <a:schemeClr val="accent2"/>
                </a:solidFill>
              </a:rPr>
              <a:t>bactéries</a:t>
            </a:r>
            <a:r>
              <a:rPr lang="fr-CH" dirty="0">
                <a:solidFill>
                  <a:schemeClr val="accent2"/>
                </a:solidFill>
              </a:rPr>
              <a:t>, plus celles-ci produisent </a:t>
            </a:r>
            <a:r>
              <a:rPr lang="fr-CH" dirty="0" smtClean="0">
                <a:solidFill>
                  <a:schemeClr val="accent2"/>
                </a:solidFill>
              </a:rPr>
              <a:t>d’</a:t>
            </a:r>
            <a:r>
              <a:rPr lang="fr-CH" b="1" dirty="0" smtClean="0">
                <a:solidFill>
                  <a:schemeClr val="accent2"/>
                </a:solidFill>
              </a:rPr>
              <a:t>acide</a:t>
            </a:r>
            <a:endParaRPr lang="fr-CH" b="1" dirty="0">
              <a:solidFill>
                <a:schemeClr val="accent2"/>
              </a:solidFill>
            </a:endParaRPr>
          </a:p>
          <a:p>
            <a:r>
              <a:rPr lang="fr-CH" dirty="0">
                <a:solidFill>
                  <a:schemeClr val="accent2"/>
                </a:solidFill>
              </a:rPr>
              <a:t>Les </a:t>
            </a:r>
            <a:r>
              <a:rPr lang="fr-CH" b="1" dirty="0">
                <a:solidFill>
                  <a:schemeClr val="accent2"/>
                </a:solidFill>
              </a:rPr>
              <a:t>boissons acides </a:t>
            </a:r>
            <a:r>
              <a:rPr lang="fr-CH" dirty="0">
                <a:solidFill>
                  <a:schemeClr val="accent2"/>
                </a:solidFill>
              </a:rPr>
              <a:t>peuvent causer de l’</a:t>
            </a:r>
            <a:r>
              <a:rPr lang="fr-CH" b="1" dirty="0">
                <a:solidFill>
                  <a:schemeClr val="accent2"/>
                </a:solidFill>
              </a:rPr>
              <a:t>érosion</a:t>
            </a:r>
            <a:r>
              <a:rPr lang="fr-CH" dirty="0">
                <a:solidFill>
                  <a:schemeClr val="accent2"/>
                </a:solidFill>
              </a:rPr>
              <a:t> aux </a:t>
            </a:r>
            <a:r>
              <a:rPr lang="fr-CH" dirty="0" smtClean="0">
                <a:solidFill>
                  <a:schemeClr val="accent2"/>
                </a:solidFill>
              </a:rPr>
              <a:t>dents</a:t>
            </a:r>
          </a:p>
          <a:p>
            <a:r>
              <a:rPr lang="fr-CH" dirty="0" smtClean="0">
                <a:solidFill>
                  <a:schemeClr val="accent2"/>
                </a:solidFill>
              </a:rPr>
              <a:t>C’est </a:t>
            </a:r>
            <a:r>
              <a:rPr lang="fr-CH" dirty="0">
                <a:solidFill>
                  <a:schemeClr val="accent2"/>
                </a:solidFill>
              </a:rPr>
              <a:t>le cas de </a:t>
            </a:r>
            <a:r>
              <a:rPr lang="fr-CH" dirty="0" smtClean="0">
                <a:solidFill>
                  <a:schemeClr val="accent2"/>
                </a:solidFill>
              </a:rPr>
              <a:t>presque toutes </a:t>
            </a:r>
            <a:r>
              <a:rPr lang="fr-CH" dirty="0">
                <a:solidFill>
                  <a:schemeClr val="accent2"/>
                </a:solidFill>
              </a:rPr>
              <a:t>les </a:t>
            </a:r>
            <a:r>
              <a:rPr lang="fr-CH" b="1" dirty="0">
                <a:solidFill>
                  <a:schemeClr val="accent2"/>
                </a:solidFill>
              </a:rPr>
              <a:t>boissons</a:t>
            </a:r>
            <a:r>
              <a:rPr lang="fr-CH" dirty="0">
                <a:solidFill>
                  <a:schemeClr val="accent2"/>
                </a:solidFill>
              </a:rPr>
              <a:t> autres que l’eau, thé, tisanes et </a:t>
            </a:r>
            <a:r>
              <a:rPr lang="fr-CH" b="1" dirty="0">
                <a:solidFill>
                  <a:schemeClr val="accent2"/>
                </a:solidFill>
              </a:rPr>
              <a:t>boissons diététiques </a:t>
            </a:r>
            <a:r>
              <a:rPr lang="fr-CH" dirty="0" smtClean="0">
                <a:solidFill>
                  <a:schemeClr val="accent2"/>
                </a:solidFill>
              </a:rPr>
              <a:t>incluses</a:t>
            </a: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66533"/>
            <a:ext cx="4038600" cy="36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8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Comment se forment les caries ?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492987"/>
              </p:ext>
            </p:extLst>
          </p:nvPr>
        </p:nvGraphicFramePr>
        <p:xfrm>
          <a:off x="301625" y="1864539"/>
          <a:ext cx="8504238" cy="38704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Les débris de nourriture</a:t>
                      </a:r>
                    </a:p>
                    <a:p>
                      <a:pPr algn="ctr"/>
                      <a:r>
                        <a:rPr lang="fr-CH" dirty="0" smtClean="0"/>
                        <a:t>se déposent sur les dents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Les bactéries transforment</a:t>
                      </a:r>
                    </a:p>
                    <a:p>
                      <a:pPr algn="ctr"/>
                      <a:r>
                        <a:rPr lang="fr-CH" dirty="0" smtClean="0"/>
                        <a:t>Les débris de nourriture</a:t>
                      </a:r>
                    </a:p>
                    <a:p>
                      <a:pPr algn="ctr"/>
                      <a:r>
                        <a:rPr lang="fr-CH" dirty="0" smtClean="0"/>
                        <a:t>en acide et l’acide attaque</a:t>
                      </a:r>
                    </a:p>
                    <a:p>
                      <a:pPr algn="ctr"/>
                      <a:r>
                        <a:rPr lang="fr-CH" dirty="0" smtClean="0"/>
                        <a:t>l’émail des dents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La carie est née !</a:t>
                      </a:r>
                      <a:endParaRPr lang="fr-CH" dirty="0"/>
                    </a:p>
                  </a:txBody>
                  <a:tcPr/>
                </a:tc>
              </a:tr>
              <a:tr h="1858768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28" y="3963165"/>
            <a:ext cx="1384885" cy="166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94" y="3972043"/>
            <a:ext cx="1321821" cy="166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28" y="3972043"/>
            <a:ext cx="1437859" cy="166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0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Attention à l’alimentation</a:t>
            </a:r>
            <a:endParaRPr lang="fr-FR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1434" y="1527175"/>
            <a:ext cx="424462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4800600" y="5780462"/>
            <a:ext cx="4038600" cy="6469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874</TotalTime>
  <Words>131</Words>
  <Application>Microsoft Office PowerPoint</Application>
  <PresentationFormat>Affichage à l'écran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Civic</vt:lpstr>
      <vt:lpstr>Alimentation et santé  des dents</vt:lpstr>
      <vt:lpstr>Généralités</vt:lpstr>
      <vt:lpstr>Comment se forment les caries ?</vt:lpstr>
      <vt:lpstr>Attention à l’alimentation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260</cp:revision>
  <dcterms:created xsi:type="dcterms:W3CDTF">2014-09-29T16:43:49Z</dcterms:created>
  <dcterms:modified xsi:type="dcterms:W3CDTF">2015-04-29T08:25:48Z</dcterms:modified>
</cp:coreProperties>
</file>