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76" r:id="rId2"/>
    <p:sldId id="256" r:id="rId3"/>
    <p:sldId id="260" r:id="rId4"/>
    <p:sldId id="277" r:id="rId5"/>
    <p:sldId id="259" r:id="rId6"/>
    <p:sldId id="258" r:id="rId7"/>
    <p:sldId id="257" r:id="rId8"/>
    <p:sldId id="261" r:id="rId9"/>
    <p:sldId id="264" r:id="rId10"/>
    <p:sldId id="263" r:id="rId11"/>
    <p:sldId id="262" r:id="rId12"/>
    <p:sldId id="265" r:id="rId13"/>
    <p:sldId id="268" r:id="rId14"/>
    <p:sldId id="279" r:id="rId15"/>
    <p:sldId id="269" r:id="rId16"/>
    <p:sldId id="270" r:id="rId17"/>
    <p:sldId id="271" r:id="rId18"/>
    <p:sldId id="274" r:id="rId19"/>
    <p:sldId id="272" r:id="rId20"/>
    <p:sldId id="275" r:id="rId21"/>
    <p:sldId id="281" r:id="rId22"/>
    <p:sldId id="267" r:id="rId23"/>
    <p:sldId id="280" r:id="rId24"/>
    <p:sldId id="282"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880" autoAdjust="0"/>
    <p:restoredTop sz="94660"/>
  </p:normalViewPr>
  <p:slideViewPr>
    <p:cSldViewPr>
      <p:cViewPr varScale="1">
        <p:scale>
          <a:sx n="70" d="100"/>
          <a:sy n="70" d="100"/>
        </p:scale>
        <p:origin x="-11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F54DEC-40AA-40E3-9748-3EA0C4F60996}" type="datetimeFigureOut">
              <a:rPr lang="en-US" smtClean="0"/>
              <a:pPr/>
              <a:t>12/15/2008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82D0F-3E1C-4FD0-AB54-0722FBC19A9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94F82D0F-3E1C-4FD0-AB54-0722FBC19A9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F82D0F-3E1C-4FD0-AB54-0722FBC19A9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B52C7B2-39BC-47E0-B3E1-1382ABD6698C}" type="datetimeFigureOut">
              <a:rPr lang="fr-FR" smtClean="0"/>
              <a:pPr/>
              <a:t>15/12/2008</a:t>
            </a:fld>
            <a:endParaRPr lang="fr-CH"/>
          </a:p>
        </p:txBody>
      </p:sp>
      <p:sp>
        <p:nvSpPr>
          <p:cNvPr id="20" name="Footer Placeholder 19"/>
          <p:cNvSpPr>
            <a:spLocks noGrp="1"/>
          </p:cNvSpPr>
          <p:nvPr>
            <p:ph type="ftr" sz="quarter" idx="11"/>
          </p:nvPr>
        </p:nvSpPr>
        <p:spPr/>
        <p:txBody>
          <a:bodyPr/>
          <a:lstStyle>
            <a:extLst/>
          </a:lstStyle>
          <a:p>
            <a:endParaRPr lang="fr-CH"/>
          </a:p>
        </p:txBody>
      </p:sp>
      <p:sp>
        <p:nvSpPr>
          <p:cNvPr id="10" name="Slide Number Placeholder 9"/>
          <p:cNvSpPr>
            <a:spLocks noGrp="1"/>
          </p:cNvSpPr>
          <p:nvPr>
            <p:ph type="sldNum" sz="quarter" idx="12"/>
          </p:nvPr>
        </p:nvSpPr>
        <p:spPr/>
        <p:txBody>
          <a:bodyPr/>
          <a:lstStyle>
            <a:extLst/>
          </a:lstStyle>
          <a:p>
            <a:fld id="{F68E92A6-C9BE-4580-8CB2-EBAC43CFC4FA}" type="slidenum">
              <a:rPr lang="fr-CH" smtClean="0"/>
              <a:pPr/>
              <a:t>‹#›</a:t>
            </a:fld>
            <a:endParaRPr lang="fr-CH"/>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52C7B2-39BC-47E0-B3E1-1382ABD6698C}" type="datetimeFigureOut">
              <a:rPr lang="fr-FR" smtClean="0"/>
              <a:pPr/>
              <a:t>15/12/2008</a:t>
            </a:fld>
            <a:endParaRPr lang="fr-CH"/>
          </a:p>
        </p:txBody>
      </p:sp>
      <p:sp>
        <p:nvSpPr>
          <p:cNvPr id="5" name="Footer Placeholder 4"/>
          <p:cNvSpPr>
            <a:spLocks noGrp="1"/>
          </p:cNvSpPr>
          <p:nvPr>
            <p:ph type="ftr" sz="quarter" idx="11"/>
          </p:nvPr>
        </p:nvSpPr>
        <p:spPr/>
        <p:txBody>
          <a:bodyPr/>
          <a:lstStyle>
            <a:extLst/>
          </a:lstStyle>
          <a:p>
            <a:endParaRPr lang="fr-CH"/>
          </a:p>
        </p:txBody>
      </p:sp>
      <p:sp>
        <p:nvSpPr>
          <p:cNvPr id="6" name="Slide Number Placeholder 5"/>
          <p:cNvSpPr>
            <a:spLocks noGrp="1"/>
          </p:cNvSpPr>
          <p:nvPr>
            <p:ph type="sldNum" sz="quarter" idx="12"/>
          </p:nvPr>
        </p:nvSpPr>
        <p:spPr/>
        <p:txBody>
          <a:bodyPr/>
          <a:lstStyle>
            <a:extLst/>
          </a:lstStyle>
          <a:p>
            <a:fld id="{F68E92A6-C9BE-4580-8CB2-EBAC43CFC4FA}" type="slidenum">
              <a:rPr lang="fr-CH" smtClean="0"/>
              <a:pPr/>
              <a:t>‹#›</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52C7B2-39BC-47E0-B3E1-1382ABD6698C}" type="datetimeFigureOut">
              <a:rPr lang="fr-FR" smtClean="0"/>
              <a:pPr/>
              <a:t>15/12/2008</a:t>
            </a:fld>
            <a:endParaRPr lang="fr-CH"/>
          </a:p>
        </p:txBody>
      </p:sp>
      <p:sp>
        <p:nvSpPr>
          <p:cNvPr id="5" name="Footer Placeholder 4"/>
          <p:cNvSpPr>
            <a:spLocks noGrp="1"/>
          </p:cNvSpPr>
          <p:nvPr>
            <p:ph type="ftr" sz="quarter" idx="11"/>
          </p:nvPr>
        </p:nvSpPr>
        <p:spPr/>
        <p:txBody>
          <a:bodyPr/>
          <a:lstStyle>
            <a:extLst/>
          </a:lstStyle>
          <a:p>
            <a:endParaRPr lang="fr-CH"/>
          </a:p>
        </p:txBody>
      </p:sp>
      <p:sp>
        <p:nvSpPr>
          <p:cNvPr id="6" name="Slide Number Placeholder 5"/>
          <p:cNvSpPr>
            <a:spLocks noGrp="1"/>
          </p:cNvSpPr>
          <p:nvPr>
            <p:ph type="sldNum" sz="quarter" idx="12"/>
          </p:nvPr>
        </p:nvSpPr>
        <p:spPr/>
        <p:txBody>
          <a:bodyPr/>
          <a:lstStyle>
            <a:extLst/>
          </a:lstStyle>
          <a:p>
            <a:fld id="{F68E92A6-C9BE-4580-8CB2-EBAC43CFC4FA}" type="slidenum">
              <a:rPr lang="fr-CH" smtClean="0"/>
              <a:pPr/>
              <a:t>‹#›</a:t>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52C7B2-39BC-47E0-B3E1-1382ABD6698C}" type="datetimeFigureOut">
              <a:rPr lang="fr-FR" smtClean="0"/>
              <a:pPr/>
              <a:t>15/12/2008</a:t>
            </a:fld>
            <a:endParaRPr lang="fr-CH"/>
          </a:p>
        </p:txBody>
      </p:sp>
      <p:sp>
        <p:nvSpPr>
          <p:cNvPr id="5" name="Footer Placeholder 4"/>
          <p:cNvSpPr>
            <a:spLocks noGrp="1"/>
          </p:cNvSpPr>
          <p:nvPr>
            <p:ph type="ftr" sz="quarter" idx="11"/>
          </p:nvPr>
        </p:nvSpPr>
        <p:spPr/>
        <p:txBody>
          <a:bodyPr/>
          <a:lstStyle>
            <a:extLst/>
          </a:lstStyle>
          <a:p>
            <a:endParaRPr lang="fr-CH"/>
          </a:p>
        </p:txBody>
      </p:sp>
      <p:sp>
        <p:nvSpPr>
          <p:cNvPr id="6" name="Slide Number Placeholder 5"/>
          <p:cNvSpPr>
            <a:spLocks noGrp="1"/>
          </p:cNvSpPr>
          <p:nvPr>
            <p:ph type="sldNum" sz="quarter" idx="12"/>
          </p:nvPr>
        </p:nvSpPr>
        <p:spPr/>
        <p:txBody>
          <a:bodyPr/>
          <a:lstStyle>
            <a:extLst/>
          </a:lstStyle>
          <a:p>
            <a:fld id="{F68E92A6-C9BE-4580-8CB2-EBAC43CFC4FA}" type="slidenum">
              <a:rPr lang="fr-CH" smtClean="0"/>
              <a:pPr/>
              <a:t>‹#›</a:t>
            </a:fld>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B52C7B2-39BC-47E0-B3E1-1382ABD6698C}" type="datetimeFigureOut">
              <a:rPr lang="fr-FR" smtClean="0"/>
              <a:pPr/>
              <a:t>15/12/2008</a:t>
            </a:fld>
            <a:endParaRPr lang="fr-CH"/>
          </a:p>
        </p:txBody>
      </p:sp>
      <p:sp>
        <p:nvSpPr>
          <p:cNvPr id="5" name="Footer Placeholder 4"/>
          <p:cNvSpPr>
            <a:spLocks noGrp="1"/>
          </p:cNvSpPr>
          <p:nvPr>
            <p:ph type="ftr" sz="quarter" idx="11"/>
          </p:nvPr>
        </p:nvSpPr>
        <p:spPr/>
        <p:txBody>
          <a:bodyPr/>
          <a:lstStyle>
            <a:extLst/>
          </a:lstStyle>
          <a:p>
            <a:endParaRPr lang="fr-CH"/>
          </a:p>
        </p:txBody>
      </p:sp>
      <p:sp>
        <p:nvSpPr>
          <p:cNvPr id="6" name="Slide Number Placeholder 5"/>
          <p:cNvSpPr>
            <a:spLocks noGrp="1"/>
          </p:cNvSpPr>
          <p:nvPr>
            <p:ph type="sldNum" sz="quarter" idx="12"/>
          </p:nvPr>
        </p:nvSpPr>
        <p:spPr/>
        <p:txBody>
          <a:bodyPr/>
          <a:lstStyle>
            <a:extLst/>
          </a:lstStyle>
          <a:p>
            <a:fld id="{F68E92A6-C9BE-4580-8CB2-EBAC43CFC4FA}" type="slidenum">
              <a:rPr lang="fr-CH" smtClean="0"/>
              <a:pPr/>
              <a:t>‹#›</a:t>
            </a:fld>
            <a:endParaRPr lang="fr-CH"/>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52C7B2-39BC-47E0-B3E1-1382ABD6698C}" type="datetimeFigureOut">
              <a:rPr lang="fr-FR" smtClean="0"/>
              <a:pPr/>
              <a:t>15/12/2008</a:t>
            </a:fld>
            <a:endParaRPr lang="fr-CH"/>
          </a:p>
        </p:txBody>
      </p:sp>
      <p:sp>
        <p:nvSpPr>
          <p:cNvPr id="6" name="Footer Placeholder 5"/>
          <p:cNvSpPr>
            <a:spLocks noGrp="1"/>
          </p:cNvSpPr>
          <p:nvPr>
            <p:ph type="ftr" sz="quarter" idx="11"/>
          </p:nvPr>
        </p:nvSpPr>
        <p:spPr/>
        <p:txBody>
          <a:bodyPr/>
          <a:lstStyle>
            <a:extLst/>
          </a:lstStyle>
          <a:p>
            <a:endParaRPr lang="fr-CH"/>
          </a:p>
        </p:txBody>
      </p:sp>
      <p:sp>
        <p:nvSpPr>
          <p:cNvPr id="7" name="Slide Number Placeholder 6"/>
          <p:cNvSpPr>
            <a:spLocks noGrp="1"/>
          </p:cNvSpPr>
          <p:nvPr>
            <p:ph type="sldNum" sz="quarter" idx="12"/>
          </p:nvPr>
        </p:nvSpPr>
        <p:spPr/>
        <p:txBody>
          <a:bodyPr/>
          <a:lstStyle>
            <a:extLst/>
          </a:lstStyle>
          <a:p>
            <a:fld id="{F68E92A6-C9BE-4580-8CB2-EBAC43CFC4FA}" type="slidenum">
              <a:rPr lang="fr-CH" smtClean="0"/>
              <a:pPr/>
              <a:t>‹#›</a:t>
            </a:fld>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B52C7B2-39BC-47E0-B3E1-1382ABD6698C}" type="datetimeFigureOut">
              <a:rPr lang="fr-FR" smtClean="0"/>
              <a:pPr/>
              <a:t>15/12/2008</a:t>
            </a:fld>
            <a:endParaRPr lang="fr-CH"/>
          </a:p>
        </p:txBody>
      </p:sp>
      <p:sp>
        <p:nvSpPr>
          <p:cNvPr id="8" name="Footer Placeholder 7"/>
          <p:cNvSpPr>
            <a:spLocks noGrp="1"/>
          </p:cNvSpPr>
          <p:nvPr>
            <p:ph type="ftr" sz="quarter" idx="11"/>
          </p:nvPr>
        </p:nvSpPr>
        <p:spPr/>
        <p:txBody>
          <a:bodyPr/>
          <a:lstStyle>
            <a:extLst/>
          </a:lstStyle>
          <a:p>
            <a:endParaRPr lang="fr-CH"/>
          </a:p>
        </p:txBody>
      </p:sp>
      <p:sp>
        <p:nvSpPr>
          <p:cNvPr id="9" name="Slide Number Placeholder 8"/>
          <p:cNvSpPr>
            <a:spLocks noGrp="1"/>
          </p:cNvSpPr>
          <p:nvPr>
            <p:ph type="sldNum" sz="quarter" idx="12"/>
          </p:nvPr>
        </p:nvSpPr>
        <p:spPr/>
        <p:txBody>
          <a:bodyPr/>
          <a:lstStyle>
            <a:extLst/>
          </a:lstStyle>
          <a:p>
            <a:fld id="{F68E92A6-C9BE-4580-8CB2-EBAC43CFC4FA}" type="slidenum">
              <a:rPr lang="fr-CH" smtClean="0"/>
              <a:pPr/>
              <a:t>‹#›</a:t>
            </a:fld>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B52C7B2-39BC-47E0-B3E1-1382ABD6698C}" type="datetimeFigureOut">
              <a:rPr lang="fr-FR" smtClean="0"/>
              <a:pPr/>
              <a:t>15/12/2008</a:t>
            </a:fld>
            <a:endParaRPr lang="fr-CH"/>
          </a:p>
        </p:txBody>
      </p:sp>
      <p:sp>
        <p:nvSpPr>
          <p:cNvPr id="4" name="Footer Placeholder 3"/>
          <p:cNvSpPr>
            <a:spLocks noGrp="1"/>
          </p:cNvSpPr>
          <p:nvPr>
            <p:ph type="ftr" sz="quarter" idx="11"/>
          </p:nvPr>
        </p:nvSpPr>
        <p:spPr/>
        <p:txBody>
          <a:bodyPr/>
          <a:lstStyle>
            <a:extLst/>
          </a:lstStyle>
          <a:p>
            <a:endParaRPr lang="fr-CH"/>
          </a:p>
        </p:txBody>
      </p:sp>
      <p:sp>
        <p:nvSpPr>
          <p:cNvPr id="5" name="Slide Number Placeholder 4"/>
          <p:cNvSpPr>
            <a:spLocks noGrp="1"/>
          </p:cNvSpPr>
          <p:nvPr>
            <p:ph type="sldNum" sz="quarter" idx="12"/>
          </p:nvPr>
        </p:nvSpPr>
        <p:spPr/>
        <p:txBody>
          <a:bodyPr/>
          <a:lstStyle>
            <a:extLst/>
          </a:lstStyle>
          <a:p>
            <a:fld id="{F68E92A6-C9BE-4580-8CB2-EBAC43CFC4FA}" type="slidenum">
              <a:rPr lang="fr-CH" smtClean="0"/>
              <a:pPr/>
              <a:t>‹#›</a:t>
            </a:fld>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B52C7B2-39BC-47E0-B3E1-1382ABD6698C}" type="datetimeFigureOut">
              <a:rPr lang="fr-FR" smtClean="0"/>
              <a:pPr/>
              <a:t>15/12/2008</a:t>
            </a:fld>
            <a:endParaRPr lang="fr-CH"/>
          </a:p>
        </p:txBody>
      </p:sp>
      <p:sp>
        <p:nvSpPr>
          <p:cNvPr id="3" name="Footer Placeholder 2"/>
          <p:cNvSpPr>
            <a:spLocks noGrp="1"/>
          </p:cNvSpPr>
          <p:nvPr>
            <p:ph type="ftr" sz="quarter" idx="11"/>
          </p:nvPr>
        </p:nvSpPr>
        <p:spPr/>
        <p:txBody>
          <a:bodyPr/>
          <a:lstStyle>
            <a:extLst/>
          </a:lstStyle>
          <a:p>
            <a:endParaRPr lang="fr-CH"/>
          </a:p>
        </p:txBody>
      </p:sp>
      <p:sp>
        <p:nvSpPr>
          <p:cNvPr id="4" name="Slide Number Placeholder 3"/>
          <p:cNvSpPr>
            <a:spLocks noGrp="1"/>
          </p:cNvSpPr>
          <p:nvPr>
            <p:ph type="sldNum" sz="quarter" idx="12"/>
          </p:nvPr>
        </p:nvSpPr>
        <p:spPr/>
        <p:txBody>
          <a:bodyPr/>
          <a:lstStyle>
            <a:extLst/>
          </a:lstStyle>
          <a:p>
            <a:fld id="{F68E92A6-C9BE-4580-8CB2-EBAC43CFC4FA}" type="slidenum">
              <a:rPr lang="fr-CH" smtClean="0"/>
              <a:pPr/>
              <a:t>‹#›</a:t>
            </a:fld>
            <a:endParaRPr lang="fr-CH"/>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52C7B2-39BC-47E0-B3E1-1382ABD6698C}" type="datetimeFigureOut">
              <a:rPr lang="fr-FR" smtClean="0"/>
              <a:pPr/>
              <a:t>15/12/2008</a:t>
            </a:fld>
            <a:endParaRPr lang="fr-CH"/>
          </a:p>
        </p:txBody>
      </p:sp>
      <p:sp>
        <p:nvSpPr>
          <p:cNvPr id="6" name="Footer Placeholder 5"/>
          <p:cNvSpPr>
            <a:spLocks noGrp="1"/>
          </p:cNvSpPr>
          <p:nvPr>
            <p:ph type="ftr" sz="quarter" idx="11"/>
          </p:nvPr>
        </p:nvSpPr>
        <p:spPr/>
        <p:txBody>
          <a:bodyPr/>
          <a:lstStyle>
            <a:extLst/>
          </a:lstStyle>
          <a:p>
            <a:endParaRPr lang="fr-CH"/>
          </a:p>
        </p:txBody>
      </p:sp>
      <p:sp>
        <p:nvSpPr>
          <p:cNvPr id="7" name="Slide Number Placeholder 6"/>
          <p:cNvSpPr>
            <a:spLocks noGrp="1"/>
          </p:cNvSpPr>
          <p:nvPr>
            <p:ph type="sldNum" sz="quarter" idx="12"/>
          </p:nvPr>
        </p:nvSpPr>
        <p:spPr/>
        <p:txBody>
          <a:bodyPr/>
          <a:lstStyle>
            <a:extLst/>
          </a:lstStyle>
          <a:p>
            <a:fld id="{F68E92A6-C9BE-4580-8CB2-EBAC43CFC4FA}" type="slidenum">
              <a:rPr lang="fr-CH" smtClean="0"/>
              <a:pPr/>
              <a:t>‹#›</a:t>
            </a:fld>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B52C7B2-39BC-47E0-B3E1-1382ABD6698C}" type="datetimeFigureOut">
              <a:rPr lang="fr-FR" smtClean="0"/>
              <a:pPr/>
              <a:t>15/12/2008</a:t>
            </a:fld>
            <a:endParaRPr lang="fr-CH"/>
          </a:p>
        </p:txBody>
      </p:sp>
      <p:sp>
        <p:nvSpPr>
          <p:cNvPr id="6" name="Footer Placeholder 5"/>
          <p:cNvSpPr>
            <a:spLocks noGrp="1"/>
          </p:cNvSpPr>
          <p:nvPr>
            <p:ph type="ftr" sz="quarter" idx="11"/>
          </p:nvPr>
        </p:nvSpPr>
        <p:spPr/>
        <p:txBody>
          <a:bodyPr/>
          <a:lstStyle>
            <a:extLst/>
          </a:lstStyle>
          <a:p>
            <a:endParaRPr lang="fr-CH"/>
          </a:p>
        </p:txBody>
      </p:sp>
      <p:sp>
        <p:nvSpPr>
          <p:cNvPr id="7" name="Slide Number Placeholder 6"/>
          <p:cNvSpPr>
            <a:spLocks noGrp="1"/>
          </p:cNvSpPr>
          <p:nvPr>
            <p:ph type="sldNum" sz="quarter" idx="12"/>
          </p:nvPr>
        </p:nvSpPr>
        <p:spPr/>
        <p:txBody>
          <a:bodyPr/>
          <a:lstStyle>
            <a:extLst/>
          </a:lstStyle>
          <a:p>
            <a:fld id="{F68E92A6-C9BE-4580-8CB2-EBAC43CFC4FA}" type="slidenum">
              <a:rPr lang="fr-CH" smtClean="0"/>
              <a:pPr/>
              <a:t>‹#›</a:t>
            </a:fld>
            <a:endParaRPr lang="fr-CH"/>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B52C7B2-39BC-47E0-B3E1-1382ABD6698C}" type="datetimeFigureOut">
              <a:rPr lang="fr-FR" smtClean="0"/>
              <a:pPr/>
              <a:t>15/12/2008</a:t>
            </a:fld>
            <a:endParaRPr lang="fr-CH"/>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CH"/>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68E92A6-C9BE-4580-8CB2-EBAC43CFC4FA}" type="slidenum">
              <a:rPr lang="fr-CH" smtClean="0"/>
              <a:pPr/>
              <a:t>‹#›</a:t>
            </a:fld>
            <a:endParaRPr lang="fr-CH"/>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nterviandes.com/2007/downloads/LETTRE-6.pdf" TargetMode="External"/><Relationship Id="rId2" Type="http://schemas.openxmlformats.org/officeDocument/2006/relationships/hyperlink" Target="mailto:regula.kennel@proviande.ch" TargetMode="External"/><Relationship Id="rId1" Type="http://schemas.openxmlformats.org/officeDocument/2006/relationships/slideLayout" Target="../slideLayouts/slideLayout2.xml"/><Relationship Id="rId5" Type="http://schemas.openxmlformats.org/officeDocument/2006/relationships/hyperlink" Target="http://www.exploratorium.edu/cooking/meat/interactive-meat.html" TargetMode="External"/><Relationship Id="rId4" Type="http://schemas.openxmlformats.org/officeDocument/2006/relationships/hyperlink" Target="http://blog.deluxe.fr/trucs-astuces-et-elements-de-choix/viande-biochimie-de-leur-cuisson.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28662" y="1000108"/>
            <a:ext cx="7406640" cy="1472184"/>
          </a:xfrm>
        </p:spPr>
        <p:txBody>
          <a:bodyPr>
            <a:normAutofit/>
          </a:bodyPr>
          <a:lstStyle/>
          <a:p>
            <a:pPr algn="ctr"/>
            <a:r>
              <a:rPr lang="fr-CH" sz="7200" spc="-150" dirty="0" smtClean="0">
                <a:effectLst/>
              </a:rPr>
              <a:t>Fibres de la viande</a:t>
            </a:r>
            <a:endParaRPr lang="fr-CH" sz="7200" dirty="0">
              <a:effectLst/>
            </a:endParaRPr>
          </a:p>
        </p:txBody>
      </p:sp>
      <p:sp>
        <p:nvSpPr>
          <p:cNvPr id="5" name="Subtitle 4"/>
          <p:cNvSpPr>
            <a:spLocks noGrp="1"/>
          </p:cNvSpPr>
          <p:nvPr>
            <p:ph type="subTitle" idx="1"/>
          </p:nvPr>
        </p:nvSpPr>
        <p:spPr>
          <a:xfrm>
            <a:off x="1285852" y="2857496"/>
            <a:ext cx="4643470" cy="1571636"/>
          </a:xfrm>
        </p:spPr>
        <p:txBody>
          <a:bodyPr/>
          <a:lstStyle/>
          <a:p>
            <a:pPr algn="ctr"/>
            <a:r>
              <a:rPr lang="fr-CH" sz="2400" dirty="0" smtClean="0"/>
              <a:t>Présentation sur les processus physiques et chimiques dans la maturation et la cuisson</a:t>
            </a:r>
          </a:p>
          <a:p>
            <a:endParaRPr lang="fr-CH" dirty="0"/>
          </a:p>
        </p:txBody>
      </p:sp>
      <p:sp>
        <p:nvSpPr>
          <p:cNvPr id="6" name="Rectangle 5"/>
          <p:cNvSpPr/>
          <p:nvPr/>
        </p:nvSpPr>
        <p:spPr>
          <a:xfrm>
            <a:off x="1571604" y="4857760"/>
            <a:ext cx="4572000" cy="646331"/>
          </a:xfrm>
          <a:prstGeom prst="rect">
            <a:avLst/>
          </a:prstGeom>
        </p:spPr>
        <p:txBody>
          <a:bodyPr>
            <a:spAutoFit/>
          </a:bodyPr>
          <a:lstStyle/>
          <a:p>
            <a:r>
              <a:rPr lang="fr-CH" dirty="0" smtClean="0"/>
              <a:t>Recherche et travail par</a:t>
            </a:r>
          </a:p>
          <a:p>
            <a:r>
              <a:rPr lang="fr-CH" dirty="0" smtClean="0"/>
              <a:t>Jean-Marc </a:t>
            </a:r>
            <a:r>
              <a:rPr lang="fr-CH" dirty="0" err="1" smtClean="0"/>
              <a:t>Heutschi</a:t>
            </a:r>
            <a:r>
              <a:rPr lang="fr-CH" dirty="0" smtClean="0"/>
              <a:t> et James Egan</a:t>
            </a:r>
            <a:endParaRPr lang="fr-CH" dirty="0"/>
          </a:p>
        </p:txBody>
      </p:sp>
      <p:sp>
        <p:nvSpPr>
          <p:cNvPr id="7" name="Rectangle 6"/>
          <p:cNvSpPr/>
          <p:nvPr/>
        </p:nvSpPr>
        <p:spPr>
          <a:xfrm>
            <a:off x="1571604" y="6000768"/>
            <a:ext cx="4031873" cy="584775"/>
          </a:xfrm>
          <a:prstGeom prst="rect">
            <a:avLst/>
          </a:prstGeom>
        </p:spPr>
        <p:txBody>
          <a:bodyPr wrap="none">
            <a:spAutoFit/>
          </a:bodyPr>
          <a:lstStyle/>
          <a:p>
            <a:r>
              <a:rPr lang="fr-CH" sz="1600" dirty="0" smtClean="0"/>
              <a:t>Mardi, 16 Décembre 2008</a:t>
            </a:r>
          </a:p>
          <a:p>
            <a:r>
              <a:rPr lang="fr-CH" sz="1600" dirty="0" smtClean="0"/>
              <a:t>Cours BREVET FEDERAL cuisiner 2008 -2009</a:t>
            </a:r>
            <a:endParaRPr lang="fr-CH" sz="1600" dirty="0"/>
          </a:p>
        </p:txBody>
      </p:sp>
      <p:graphicFrame>
        <p:nvGraphicFramePr>
          <p:cNvPr id="11" name="Table 10"/>
          <p:cNvGraphicFramePr>
            <a:graphicFrameLocks noGrp="1"/>
          </p:cNvGraphicFramePr>
          <p:nvPr/>
        </p:nvGraphicFramePr>
        <p:xfrm>
          <a:off x="3500430" y="5595609"/>
          <a:ext cx="1785918" cy="1143762"/>
        </p:xfrm>
        <a:graphic>
          <a:graphicData uri="http://schemas.openxmlformats.org/drawingml/2006/table">
            <a:tbl>
              <a:tblPr/>
              <a:tblGrid>
                <a:gridCol w="787905"/>
                <a:gridCol w="998013"/>
              </a:tblGrid>
              <a:tr h="166508">
                <a:tc>
                  <a:txBody>
                    <a:bodyPr/>
                    <a:lstStyle/>
                    <a:p>
                      <a:pPr>
                        <a:lnSpc>
                          <a:spcPct val="115000"/>
                        </a:lnSpc>
                      </a:pPr>
                      <a:endParaRPr lang="fr-CH" sz="1100" dirty="0">
                        <a:latin typeface="Calibri"/>
                        <a:ea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endParaRPr lang="en-US" sz="1200">
                        <a:solidFill>
                          <a:srgbClr val="000000"/>
                        </a:solidFill>
                        <a:latin typeface="Times New Roman"/>
                        <a:ea typeface="Times New Roman"/>
                        <a:cs typeface="Times New Roman"/>
                      </a:endParaRPr>
                    </a:p>
                  </a:txBody>
                  <a:tcPr marL="9525" marR="9525" marT="9525" marB="9525" anchor="ctr">
                    <a:lnL>
                      <a:noFill/>
                    </a:lnL>
                    <a:lnR>
                      <a:noFill/>
                    </a:lnR>
                    <a:lnT>
                      <a:noFill/>
                    </a:lnT>
                    <a:lnB>
                      <a:noFill/>
                    </a:lnB>
                  </a:tcPr>
                </a:tc>
              </a:tr>
              <a:tr h="239873">
                <a:tc>
                  <a:txBody>
                    <a:bodyPr/>
                    <a:lstStyle/>
                    <a:p>
                      <a:pPr>
                        <a:lnSpc>
                          <a:spcPct val="115000"/>
                        </a:lnSpc>
                      </a:pPr>
                      <a:endParaRPr lang="fr-CH" sz="1800">
                        <a:latin typeface="Calibri"/>
                        <a:ea typeface="Times New Roman"/>
                      </a:endParaRPr>
                    </a:p>
                  </a:txBody>
                  <a:tcPr marL="9525" marR="9525" marT="9525" marB="9525" anchor="ctr">
                    <a:lnL>
                      <a:noFill/>
                    </a:lnL>
                    <a:lnR>
                      <a:noFill/>
                    </a:lnR>
                    <a:lnT>
                      <a:noFill/>
                    </a:lnT>
                    <a:lnB>
                      <a:noFill/>
                    </a:lnB>
                  </a:tcPr>
                </a:tc>
                <a:tc>
                  <a:txBody>
                    <a:bodyPr/>
                    <a:lstStyle/>
                    <a:p>
                      <a:endParaRPr lang="fr-CH" dirty="0"/>
                    </a:p>
                  </a:txBody>
                  <a:tcPr marL="9525" marR="9525" marT="9525" marB="9525" anchor="ctr">
                    <a:lnL>
                      <a:noFill/>
                    </a:lnL>
                    <a:lnR>
                      <a:noFill/>
                    </a:lnR>
                    <a:lnT>
                      <a:noFill/>
                    </a:lnT>
                    <a:lnB>
                      <a:noFill/>
                    </a:lnB>
                  </a:tcPr>
                </a:tc>
              </a:tr>
              <a:tr h="498843">
                <a:tc>
                  <a:txBody>
                    <a:bodyPr/>
                    <a:lstStyle/>
                    <a:p>
                      <a:pPr algn="r">
                        <a:lnSpc>
                          <a:spcPct val="115000"/>
                        </a:lnSpc>
                        <a:spcAft>
                          <a:spcPts val="0"/>
                        </a:spcAft>
                      </a:pPr>
                      <a:r>
                        <a:rPr lang="en-US" sz="1600" dirty="0">
                          <a:solidFill>
                            <a:srgbClr val="000000"/>
                          </a:solidFill>
                          <a:latin typeface="Verdana"/>
                          <a:ea typeface="Times New Roman"/>
                          <a:cs typeface="Times New Roman"/>
                        </a:rPr>
                        <a:t/>
                      </a:r>
                      <a:br>
                        <a:rPr lang="en-US" sz="1600" dirty="0">
                          <a:solidFill>
                            <a:srgbClr val="000000"/>
                          </a:solidFill>
                          <a:latin typeface="Verdana"/>
                          <a:ea typeface="Times New Roman"/>
                          <a:cs typeface="Times New Roman"/>
                        </a:rPr>
                      </a:br>
                      <a:endParaRPr lang="fr-CH" sz="1600" dirty="0">
                        <a:latin typeface="Verdana"/>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endParaRPr lang="en-US" sz="1600" dirty="0">
                        <a:solidFill>
                          <a:srgbClr val="000000"/>
                        </a:solidFill>
                        <a:latin typeface="Times New Roman"/>
                        <a:ea typeface="Times New Roman"/>
                        <a:cs typeface="Times New Roman"/>
                      </a:endParaRPr>
                    </a:p>
                  </a:txBody>
                  <a:tcPr marL="9525" marR="9525" marT="9525" marB="9525" anchor="ctr">
                    <a:lnL>
                      <a:noFill/>
                    </a:lnL>
                    <a:lnR>
                      <a:noFill/>
                    </a:lnR>
                    <a:lnT>
                      <a:noFill/>
                    </a:lnT>
                    <a:lnB>
                      <a:noFill/>
                    </a:lnB>
                  </a:tcPr>
                </a:tc>
              </a:tr>
            </a:tbl>
          </a:graphicData>
        </a:graphic>
      </p:graphicFrame>
      <p:pic>
        <p:nvPicPr>
          <p:cNvPr id="12" name="Picture 8" descr="http://www.exploratorium.edu/cooking/meat/images/muscle-2.jpg"/>
          <p:cNvPicPr>
            <a:picLocks noChangeAspect="1" noChangeArrowheads="1"/>
          </p:cNvPicPr>
          <p:nvPr/>
        </p:nvPicPr>
        <p:blipFill>
          <a:blip r:embed="rId3"/>
          <a:srcRect/>
          <a:stretch>
            <a:fillRect/>
          </a:stretch>
        </p:blipFill>
        <p:spPr bwMode="auto">
          <a:xfrm>
            <a:off x="6286512" y="2571744"/>
            <a:ext cx="2571736" cy="2453041"/>
          </a:xfrm>
          <a:prstGeom prst="rect">
            <a:avLst/>
          </a:prstGeom>
          <a:noFill/>
        </p:spPr>
      </p:pic>
      <p:cxnSp>
        <p:nvCxnSpPr>
          <p:cNvPr id="13" name="Straight Connector 12"/>
          <p:cNvCxnSpPr/>
          <p:nvPr/>
        </p:nvCxnSpPr>
        <p:spPr>
          <a:xfrm rot="5400000" flipH="1" flipV="1">
            <a:off x="5857884" y="4143380"/>
            <a:ext cx="714380"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929322" y="4214818"/>
            <a:ext cx="1071570"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8" idx="3"/>
          </p:cNvCxnSpPr>
          <p:nvPr/>
        </p:nvCxnSpPr>
        <p:spPr>
          <a:xfrm flipV="1">
            <a:off x="6050636" y="4500570"/>
            <a:ext cx="664504" cy="48799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8" idx="3"/>
          </p:cNvCxnSpPr>
          <p:nvPr/>
        </p:nvCxnSpPr>
        <p:spPr>
          <a:xfrm flipV="1">
            <a:off x="6050636" y="4714884"/>
            <a:ext cx="1164570" cy="27368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357818" y="4643446"/>
            <a:ext cx="611065" cy="261610"/>
          </a:xfrm>
          <a:prstGeom prst="rect">
            <a:avLst/>
          </a:prstGeom>
        </p:spPr>
        <p:txBody>
          <a:bodyPr wrap="none">
            <a:spAutoFit/>
          </a:bodyPr>
          <a:lstStyle/>
          <a:p>
            <a:r>
              <a:rPr lang="en-US" sz="1050" dirty="0" err="1" smtClean="0">
                <a:solidFill>
                  <a:srgbClr val="000000"/>
                </a:solidFill>
                <a:latin typeface="Verdana"/>
                <a:ea typeface="Times New Roman"/>
                <a:cs typeface="Times New Roman"/>
              </a:rPr>
              <a:t>actine</a:t>
            </a:r>
            <a:endParaRPr lang="fr-CH" sz="1050" dirty="0"/>
          </a:p>
        </p:txBody>
      </p:sp>
      <p:sp>
        <p:nvSpPr>
          <p:cNvPr id="28" name="Rectangle 27"/>
          <p:cNvSpPr/>
          <p:nvPr/>
        </p:nvSpPr>
        <p:spPr>
          <a:xfrm>
            <a:off x="5357818" y="4857760"/>
            <a:ext cx="692818" cy="261610"/>
          </a:xfrm>
          <a:prstGeom prst="rect">
            <a:avLst/>
          </a:prstGeom>
        </p:spPr>
        <p:txBody>
          <a:bodyPr wrap="none">
            <a:spAutoFit/>
          </a:bodyPr>
          <a:lstStyle/>
          <a:p>
            <a:r>
              <a:rPr lang="en-US" sz="1050" dirty="0" smtClean="0">
                <a:solidFill>
                  <a:srgbClr val="000000"/>
                </a:solidFill>
                <a:latin typeface="Verdana"/>
                <a:ea typeface="Times New Roman"/>
                <a:cs typeface="Times New Roman"/>
              </a:rPr>
              <a:t>myosin</a:t>
            </a:r>
            <a:endParaRPr lang="fr-CH" sz="1050" dirty="0"/>
          </a:p>
        </p:txBody>
      </p:sp>
      <p:pic>
        <p:nvPicPr>
          <p:cNvPr id="29" name="Picture 9" descr="http://www.exploratorium.edu/cooking/meat/images/muscle-color-key.jpg"/>
          <p:cNvPicPr>
            <a:picLocks noChangeAspect="1" noChangeArrowheads="1"/>
          </p:cNvPicPr>
          <p:nvPr/>
        </p:nvPicPr>
        <p:blipFill>
          <a:blip r:embed="rId4"/>
          <a:srcRect/>
          <a:stretch>
            <a:fillRect/>
          </a:stretch>
        </p:blipFill>
        <p:spPr bwMode="auto">
          <a:xfrm>
            <a:off x="5214942" y="4714884"/>
            <a:ext cx="180975" cy="3714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sz="4400" dirty="0" smtClean="0">
                <a:effectLst/>
              </a:rPr>
              <a:t>Formation de l’acide lactique</a:t>
            </a:r>
            <a:endParaRPr lang="fr-CH" sz="4400" dirty="0">
              <a:effectLst/>
            </a:endParaRPr>
          </a:p>
        </p:txBody>
      </p:sp>
      <p:pic>
        <p:nvPicPr>
          <p:cNvPr id="44035" name="Picture 3"/>
          <p:cNvPicPr>
            <a:picLocks noGrp="1" noChangeAspect="1" noChangeArrowheads="1"/>
          </p:cNvPicPr>
          <p:nvPr>
            <p:ph idx="1"/>
          </p:nvPr>
        </p:nvPicPr>
        <p:blipFill>
          <a:blip r:embed="rId2"/>
          <a:srcRect l="18594" t="15000" r="16718" b="7000"/>
          <a:stretch>
            <a:fillRect/>
          </a:stretch>
        </p:blipFill>
        <p:spPr bwMode="auto">
          <a:xfrm>
            <a:off x="1214414" y="1571612"/>
            <a:ext cx="7572428"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sz="4400" dirty="0" smtClean="0">
                <a:effectLst/>
              </a:rPr>
              <a:t>Viandes PSE et DFD</a:t>
            </a:r>
            <a:endParaRPr lang="fr-CH" sz="4400" dirty="0">
              <a:effectLst/>
            </a:endParaRPr>
          </a:p>
        </p:txBody>
      </p:sp>
      <p:sp>
        <p:nvSpPr>
          <p:cNvPr id="3" name="Content Placeholder 2"/>
          <p:cNvSpPr>
            <a:spLocks noGrp="1"/>
          </p:cNvSpPr>
          <p:nvPr>
            <p:ph idx="1"/>
          </p:nvPr>
        </p:nvSpPr>
        <p:spPr>
          <a:xfrm>
            <a:off x="1428728" y="1500174"/>
            <a:ext cx="7498080" cy="4800600"/>
          </a:xfrm>
          <a:ln>
            <a:noFill/>
          </a:ln>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fr-CH" u="sng" dirty="0" smtClean="0">
                <a:solidFill>
                  <a:srgbClr val="FF0000"/>
                </a:solidFill>
              </a:rPr>
              <a:t>Viande PSE : (pale = pâle, soft = molle, exsudative = aqueuse) </a:t>
            </a:r>
            <a:r>
              <a:rPr lang="fr-CH" dirty="0" smtClean="0"/>
              <a:t>se réduit de moitié lors du rôtissage  sa rétention de jus est réduite et le morceau de viande dans son emballage nage dans son jus. C’est le facteur de stress qui provoque cette réaction, on la trouve souvent dans le </a:t>
            </a:r>
            <a:r>
              <a:rPr lang="fr-CH" dirty="0" smtClean="0">
                <a:solidFill>
                  <a:srgbClr val="FF0000"/>
                </a:solidFill>
              </a:rPr>
              <a:t>porc. (élevage intensif, stress, animaux jaune).</a:t>
            </a:r>
          </a:p>
          <a:p>
            <a:r>
              <a:rPr lang="fr-CH" b="1" dirty="0" smtClean="0"/>
              <a:t>PSE:</a:t>
            </a:r>
            <a:r>
              <a:rPr lang="fr-CH" dirty="0" smtClean="0"/>
              <a:t> ph trop bas, inférieur à 5,5 = accumulation d’acide dans les muscles, efforts violents juste avant l’abatage.</a:t>
            </a:r>
          </a:p>
          <a:p>
            <a:endParaRPr lang="fr-CH" dirty="0" smtClean="0"/>
          </a:p>
          <a:p>
            <a:r>
              <a:rPr lang="fr-CH" u="sng" dirty="0" smtClean="0">
                <a:solidFill>
                  <a:srgbClr val="FF0000"/>
                </a:solidFill>
              </a:rPr>
              <a:t>Viande DFD : (</a:t>
            </a:r>
            <a:r>
              <a:rPr lang="fr-CH" u="sng" dirty="0" err="1" smtClean="0">
                <a:solidFill>
                  <a:srgbClr val="FF0000"/>
                </a:solidFill>
              </a:rPr>
              <a:t>dark</a:t>
            </a:r>
            <a:r>
              <a:rPr lang="fr-CH" u="sng" dirty="0" smtClean="0">
                <a:solidFill>
                  <a:srgbClr val="FF0000"/>
                </a:solidFill>
              </a:rPr>
              <a:t>= foncé, </a:t>
            </a:r>
            <a:r>
              <a:rPr lang="fr-CH" u="sng" dirty="0" err="1" smtClean="0">
                <a:solidFill>
                  <a:srgbClr val="FF0000"/>
                </a:solidFill>
              </a:rPr>
              <a:t>firm</a:t>
            </a:r>
            <a:r>
              <a:rPr lang="fr-CH" u="sng" dirty="0" smtClean="0">
                <a:solidFill>
                  <a:srgbClr val="FF0000"/>
                </a:solidFill>
              </a:rPr>
              <a:t>= ferme, dry= sèche) </a:t>
            </a:r>
            <a:r>
              <a:rPr lang="fr-CH" dirty="0" smtClean="0"/>
              <a:t>provient également du facteur stress.  Présente dans la viande de porc, se trouve plus fréquemment dans le </a:t>
            </a:r>
            <a:r>
              <a:rPr lang="fr-CH" dirty="0" smtClean="0">
                <a:solidFill>
                  <a:srgbClr val="FF0000"/>
                </a:solidFill>
              </a:rPr>
              <a:t>bœuf (animaux fatigue, stress, animaux vieux).</a:t>
            </a:r>
            <a:r>
              <a:rPr lang="fr-CH" dirty="0" smtClean="0"/>
              <a:t>Viande gluante et coriace après le rôtissage. </a:t>
            </a:r>
          </a:p>
          <a:p>
            <a:r>
              <a:rPr lang="fr-CH" b="1" dirty="0" smtClean="0"/>
              <a:t>DFD:</a:t>
            </a:r>
            <a:r>
              <a:rPr lang="fr-CH" dirty="0" smtClean="0"/>
              <a:t> ph trop haut, supérieur à 6,2 = le glycogène à été consommé avant l’abatage, animaux stressés et fatigués.</a:t>
            </a:r>
          </a:p>
          <a:p>
            <a:endParaRPr lang="fr-CH"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sz="4400" dirty="0" smtClean="0">
                <a:effectLst/>
              </a:rPr>
              <a:t>Facteurs avant abattage</a:t>
            </a:r>
            <a:endParaRPr lang="fr-CH" sz="4400" dirty="0">
              <a:effectLst/>
            </a:endParaRPr>
          </a:p>
        </p:txBody>
      </p:sp>
      <p:pic>
        <p:nvPicPr>
          <p:cNvPr id="45059" name="Picture 3"/>
          <p:cNvPicPr>
            <a:picLocks noGrp="1" noChangeAspect="1" noChangeArrowheads="1"/>
          </p:cNvPicPr>
          <p:nvPr>
            <p:ph idx="1"/>
          </p:nvPr>
        </p:nvPicPr>
        <p:blipFill>
          <a:blip r:embed="rId2"/>
          <a:srcRect l="17056" t="10569" r="15299" b="7113"/>
          <a:stretch>
            <a:fillRect/>
          </a:stretch>
        </p:blipFill>
        <p:spPr bwMode="auto">
          <a:xfrm>
            <a:off x="1428728" y="1500174"/>
            <a:ext cx="7143800"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H" sz="3600" dirty="0" smtClean="0">
                <a:effectLst/>
              </a:rPr>
              <a:t>Transformation du muscle en viande.</a:t>
            </a:r>
            <a:endParaRPr lang="fr-CH" sz="3600" dirty="0">
              <a:effectLst/>
            </a:endParaRPr>
          </a:p>
        </p:txBody>
      </p:sp>
      <p:sp>
        <p:nvSpPr>
          <p:cNvPr id="3" name="Content Placeholder 2"/>
          <p:cNvSpPr>
            <a:spLocks noGrp="1"/>
          </p:cNvSpPr>
          <p:nvPr>
            <p:ph idx="1"/>
          </p:nvPr>
        </p:nvSpPr>
        <p:spPr>
          <a:ln>
            <a:noFill/>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fr-CH" u="sng" dirty="0" smtClean="0"/>
              <a:t>2eme PHASE </a:t>
            </a:r>
            <a:r>
              <a:rPr lang="fr-CH" dirty="0" smtClean="0"/>
              <a:t>: on peut dire </a:t>
            </a:r>
            <a:r>
              <a:rPr lang="fr-CH" dirty="0" smtClean="0">
                <a:solidFill>
                  <a:srgbClr val="FF0000"/>
                </a:solidFill>
              </a:rPr>
              <a:t>le rassissement </a:t>
            </a:r>
            <a:r>
              <a:rPr lang="fr-CH" dirty="0" smtClean="0"/>
              <a:t>de la viande</a:t>
            </a:r>
            <a:r>
              <a:rPr lang="fr-CH" dirty="0" smtClean="0">
                <a:solidFill>
                  <a:srgbClr val="FF0000"/>
                </a:solidFill>
              </a:rPr>
              <a:t>. L’acide lactique </a:t>
            </a:r>
            <a:r>
              <a:rPr lang="fr-CH" dirty="0" smtClean="0"/>
              <a:t>en collaboration avec </a:t>
            </a:r>
            <a:r>
              <a:rPr lang="fr-CH" dirty="0" smtClean="0">
                <a:solidFill>
                  <a:srgbClr val="FF0000"/>
                </a:solidFill>
              </a:rPr>
              <a:t>l’activité enzymatique dénature les protéines, </a:t>
            </a:r>
            <a:r>
              <a:rPr lang="fr-CH" dirty="0" smtClean="0"/>
              <a:t>qui amène la </a:t>
            </a:r>
            <a:r>
              <a:rPr lang="fr-CH" dirty="0" smtClean="0">
                <a:solidFill>
                  <a:srgbClr val="FF0000"/>
                </a:solidFill>
              </a:rPr>
              <a:t>viande </a:t>
            </a:r>
            <a:r>
              <a:rPr lang="fr-CH" dirty="0" smtClean="0"/>
              <a:t>à la </a:t>
            </a:r>
            <a:r>
              <a:rPr lang="fr-CH" dirty="0" smtClean="0">
                <a:solidFill>
                  <a:srgbClr val="FF0000"/>
                </a:solidFill>
              </a:rPr>
              <a:t>tendreté. </a:t>
            </a:r>
            <a:r>
              <a:rPr lang="fr-CH" dirty="0" smtClean="0"/>
              <a:t>Cette </a:t>
            </a:r>
            <a:r>
              <a:rPr lang="fr-CH" dirty="0" smtClean="0">
                <a:solidFill>
                  <a:srgbClr val="FF0000"/>
                </a:solidFill>
              </a:rPr>
              <a:t>dénaturation </a:t>
            </a:r>
            <a:r>
              <a:rPr lang="fr-CH" dirty="0" smtClean="0"/>
              <a:t>fait légèrement </a:t>
            </a:r>
            <a:r>
              <a:rPr lang="fr-CH" dirty="0" smtClean="0">
                <a:solidFill>
                  <a:srgbClr val="FF0000"/>
                </a:solidFill>
              </a:rPr>
              <a:t>remonter</a:t>
            </a:r>
            <a:r>
              <a:rPr lang="fr-CH" dirty="0" smtClean="0"/>
              <a:t> le </a:t>
            </a:r>
            <a:r>
              <a:rPr lang="fr-CH" dirty="0" smtClean="0">
                <a:solidFill>
                  <a:srgbClr val="FF0000"/>
                </a:solidFill>
              </a:rPr>
              <a:t>ph</a:t>
            </a:r>
            <a:r>
              <a:rPr lang="fr-CH" dirty="0" smtClean="0"/>
              <a:t> et la viande </a:t>
            </a:r>
            <a:r>
              <a:rPr lang="fr-CH" dirty="0" smtClean="0">
                <a:solidFill>
                  <a:srgbClr val="FF0000"/>
                </a:solidFill>
              </a:rPr>
              <a:t>retient</a:t>
            </a:r>
            <a:r>
              <a:rPr lang="fr-CH" dirty="0" smtClean="0"/>
              <a:t> de nouveau mieux son </a:t>
            </a:r>
            <a:r>
              <a:rPr lang="fr-CH" dirty="0" smtClean="0">
                <a:solidFill>
                  <a:srgbClr val="FF0000"/>
                </a:solidFill>
              </a:rPr>
              <a:t>eau</a:t>
            </a:r>
            <a:r>
              <a:rPr lang="fr-CH" dirty="0" smtClean="0"/>
              <a:t>. C’est au cours des </a:t>
            </a:r>
            <a:r>
              <a:rPr lang="fr-CH" dirty="0" smtClean="0">
                <a:solidFill>
                  <a:srgbClr val="FF0000"/>
                </a:solidFill>
              </a:rPr>
              <a:t>7 premiers jours </a:t>
            </a:r>
            <a:r>
              <a:rPr lang="fr-CH" dirty="0" smtClean="0"/>
              <a:t>que la viande </a:t>
            </a:r>
            <a:r>
              <a:rPr lang="fr-CH" dirty="0" smtClean="0">
                <a:solidFill>
                  <a:srgbClr val="FF0000"/>
                </a:solidFill>
              </a:rPr>
              <a:t>s’attendrit,</a:t>
            </a:r>
            <a:r>
              <a:rPr lang="fr-CH" dirty="0" smtClean="0"/>
              <a:t> par la </a:t>
            </a:r>
            <a:r>
              <a:rPr lang="fr-CH" dirty="0" smtClean="0">
                <a:solidFill>
                  <a:srgbClr val="FF0000"/>
                </a:solidFill>
              </a:rPr>
              <a:t>suite</a:t>
            </a:r>
            <a:r>
              <a:rPr lang="fr-CH" dirty="0" smtClean="0"/>
              <a:t> se processus </a:t>
            </a:r>
            <a:r>
              <a:rPr lang="fr-CH" dirty="0" smtClean="0">
                <a:solidFill>
                  <a:srgbClr val="FF0000"/>
                </a:solidFill>
              </a:rPr>
              <a:t>se ralentit</a:t>
            </a:r>
            <a:r>
              <a:rPr lang="fr-CH" dirty="0" smtClean="0"/>
              <a:t>.</a:t>
            </a:r>
          </a:p>
          <a:p>
            <a:r>
              <a:rPr lang="fr-CH" dirty="0" smtClean="0"/>
              <a:t>Pour mieux comprendre, </a:t>
            </a:r>
            <a:r>
              <a:rPr lang="fr-CH" dirty="0" smtClean="0">
                <a:solidFill>
                  <a:srgbClr val="FF0000"/>
                </a:solidFill>
              </a:rPr>
              <a:t>l’acide lactique libère les</a:t>
            </a:r>
            <a:r>
              <a:rPr lang="fr-CH" sz="3800" u="sng" dirty="0" smtClean="0">
                <a:solidFill>
                  <a:srgbClr val="FF0000"/>
                </a:solidFill>
              </a:rPr>
              <a:t> lysosomes </a:t>
            </a:r>
            <a:r>
              <a:rPr lang="fr-CH" dirty="0" smtClean="0"/>
              <a:t>(</a:t>
            </a:r>
            <a:r>
              <a:rPr lang="fr-CH" dirty="0" smtClean="0">
                <a:solidFill>
                  <a:srgbClr val="00B0F0"/>
                </a:solidFill>
              </a:rPr>
              <a:t>enzymes qui digèrent les protéines pour être utilisés par les cellules</a:t>
            </a:r>
            <a:r>
              <a:rPr lang="fr-CH" dirty="0" smtClean="0"/>
              <a:t>). Ils attaquent les protéines sans discrimination, ce qui résulte à la </a:t>
            </a:r>
            <a:r>
              <a:rPr lang="fr-CH" dirty="0" smtClean="0">
                <a:solidFill>
                  <a:srgbClr val="FF0000"/>
                </a:solidFill>
              </a:rPr>
              <a:t>dénaturation des protéines</a:t>
            </a:r>
            <a:r>
              <a:rPr lang="fr-CH" dirty="0" smtClean="0"/>
              <a:t>.</a:t>
            </a:r>
          </a:p>
          <a:p>
            <a:r>
              <a:rPr lang="fr-CH" dirty="0" smtClean="0"/>
              <a:t>La dénaturation de ces protéines </a:t>
            </a:r>
            <a:r>
              <a:rPr lang="fr-CH" dirty="0" smtClean="0">
                <a:solidFill>
                  <a:srgbClr val="FF0000"/>
                </a:solidFill>
              </a:rPr>
              <a:t>libère des acides aminés</a:t>
            </a:r>
            <a:r>
              <a:rPr lang="fr-CH" dirty="0" smtClean="0"/>
              <a:t> qui changent </a:t>
            </a:r>
            <a:r>
              <a:rPr lang="fr-CH" dirty="0" smtClean="0">
                <a:solidFill>
                  <a:srgbClr val="FF0000"/>
                </a:solidFill>
              </a:rPr>
              <a:t>le goût</a:t>
            </a:r>
            <a:r>
              <a:rPr lang="fr-CH" dirty="0" smtClean="0"/>
              <a:t> de la viande.</a:t>
            </a:r>
          </a:p>
          <a:p>
            <a:r>
              <a:rPr lang="fr-CH" dirty="0" smtClean="0"/>
              <a:t>Bien que les tissus </a:t>
            </a:r>
            <a:r>
              <a:rPr lang="fr-CH" dirty="0" smtClean="0">
                <a:solidFill>
                  <a:srgbClr val="FF0000"/>
                </a:solidFill>
              </a:rPr>
              <a:t>conjonctifs</a:t>
            </a:r>
            <a:r>
              <a:rPr lang="fr-CH" dirty="0" smtClean="0"/>
              <a:t> ne soient </a:t>
            </a:r>
            <a:r>
              <a:rPr lang="fr-CH" dirty="0" smtClean="0">
                <a:solidFill>
                  <a:srgbClr val="FF0000"/>
                </a:solidFill>
              </a:rPr>
              <a:t>pas affectés </a:t>
            </a:r>
            <a:r>
              <a:rPr lang="fr-CH" dirty="0" smtClean="0"/>
              <a:t>durant cette phase, les pièces de viande qui ont  un </a:t>
            </a:r>
            <a:r>
              <a:rPr lang="fr-CH" dirty="0" smtClean="0">
                <a:solidFill>
                  <a:srgbClr val="FF0000"/>
                </a:solidFill>
              </a:rPr>
              <a:t>haut tau de tissus conjonctif  </a:t>
            </a:r>
            <a:r>
              <a:rPr lang="fr-CH" dirty="0" smtClean="0"/>
              <a:t>sont stockées seulement </a:t>
            </a:r>
            <a:r>
              <a:rPr lang="fr-CH" dirty="0" smtClean="0">
                <a:solidFill>
                  <a:srgbClr val="FF0000"/>
                </a:solidFill>
              </a:rPr>
              <a:t>de 4 à 7 jours</a:t>
            </a:r>
            <a:r>
              <a:rPr lang="fr-CH" dirty="0" smtClean="0"/>
              <a:t>. Des pièces à </a:t>
            </a:r>
            <a:r>
              <a:rPr lang="fr-CH" dirty="0" smtClean="0">
                <a:solidFill>
                  <a:srgbClr val="FF0000"/>
                </a:solidFill>
              </a:rPr>
              <a:t>faible teneur </a:t>
            </a:r>
            <a:r>
              <a:rPr lang="fr-CH" dirty="0" smtClean="0"/>
              <a:t>en tissus </a:t>
            </a:r>
            <a:r>
              <a:rPr lang="fr-CH" dirty="0" smtClean="0">
                <a:solidFill>
                  <a:srgbClr val="FF0000"/>
                </a:solidFill>
              </a:rPr>
              <a:t>conjonctif</a:t>
            </a:r>
            <a:r>
              <a:rPr lang="fr-CH" dirty="0" smtClean="0"/>
              <a:t> peuvent êtres stockées </a:t>
            </a:r>
            <a:r>
              <a:rPr lang="fr-CH" dirty="0" smtClean="0">
                <a:solidFill>
                  <a:srgbClr val="FF0000"/>
                </a:solidFill>
              </a:rPr>
              <a:t>jusqu’à 21 jours</a:t>
            </a:r>
            <a:r>
              <a:rPr lang="fr-CH" dirty="0" smtClean="0"/>
              <a:t>. Par exemple l’aloyau.</a:t>
            </a:r>
          </a:p>
          <a:p>
            <a:endParaRPr lang="fr-CH"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sz="4400" dirty="0" smtClean="0"/>
              <a:t>Transformation</a:t>
            </a:r>
            <a:r>
              <a:rPr lang="fr-CH" dirty="0" smtClean="0"/>
              <a:t> – rassir la viande</a:t>
            </a:r>
            <a:endParaRPr lang="en-US" dirty="0"/>
          </a:p>
        </p:txBody>
      </p:sp>
      <p:pic>
        <p:nvPicPr>
          <p:cNvPr id="2050" name="Picture 2"/>
          <p:cNvPicPr>
            <a:picLocks noGrp="1" noChangeAspect="1" noChangeArrowheads="1"/>
          </p:cNvPicPr>
          <p:nvPr>
            <p:ph idx="1"/>
          </p:nvPr>
        </p:nvPicPr>
        <p:blipFill>
          <a:blip r:embed="rId2"/>
          <a:srcRect l="17147" t="32007" r="15220" b="19220"/>
          <a:stretch>
            <a:fillRect/>
          </a:stretch>
        </p:blipFill>
        <p:spPr bwMode="auto">
          <a:xfrm>
            <a:off x="1285852" y="2928934"/>
            <a:ext cx="7421234" cy="3344852"/>
          </a:xfrm>
          <a:prstGeom prst="rect">
            <a:avLst/>
          </a:prstGeom>
          <a:noFill/>
          <a:ln w="9525">
            <a:noFill/>
            <a:miter lim="800000"/>
            <a:headEnd/>
            <a:tailEnd/>
          </a:ln>
          <a:effectLst/>
        </p:spPr>
      </p:pic>
      <p:sp>
        <p:nvSpPr>
          <p:cNvPr id="5" name="TextBox 4"/>
          <p:cNvSpPr txBox="1"/>
          <p:nvPr/>
        </p:nvSpPr>
        <p:spPr>
          <a:xfrm>
            <a:off x="1428728" y="1428736"/>
            <a:ext cx="7157344" cy="147732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CH" b="1" dirty="0" smtClean="0"/>
              <a:t>rassissement</a:t>
            </a:r>
            <a:r>
              <a:rPr lang="fr-CH" dirty="0" smtClean="0"/>
              <a:t/>
            </a:r>
            <a:br>
              <a:rPr lang="fr-CH" dirty="0" smtClean="0"/>
            </a:br>
            <a:r>
              <a:rPr lang="fr-CH" b="1" dirty="0" smtClean="0"/>
              <a:t>nom masculin</a:t>
            </a:r>
            <a:r>
              <a:rPr lang="fr-CH" dirty="0" smtClean="0"/>
              <a:t/>
            </a:r>
            <a:br>
              <a:rPr lang="fr-CH" dirty="0" smtClean="0"/>
            </a:br>
            <a:r>
              <a:rPr lang="fr-CH" dirty="0" smtClean="0"/>
              <a:t/>
            </a:r>
            <a:br>
              <a:rPr lang="fr-CH" dirty="0" smtClean="0"/>
            </a:br>
            <a:r>
              <a:rPr lang="fr-CH" dirty="0" smtClean="0"/>
              <a:t> Durcissement du pain par vieillissement.</a:t>
            </a:r>
            <a:br>
              <a:rPr lang="fr-CH" dirty="0" smtClean="0"/>
            </a:br>
            <a:r>
              <a:rPr lang="fr-CH" dirty="0" smtClean="0"/>
              <a:t> Attendrissement d'une viande par conservation pendant un certain temps.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r-CH" sz="4400" dirty="0" smtClean="0">
                <a:effectLst/>
              </a:rPr>
              <a:t>Effets de la cuisson I</a:t>
            </a:r>
            <a:br>
              <a:rPr lang="fr-CH" sz="4400" dirty="0" smtClean="0">
                <a:effectLst/>
              </a:rPr>
            </a:br>
            <a:endParaRPr lang="fr-CH" sz="4400" dirty="0">
              <a:effectLst/>
            </a:endParaRPr>
          </a:p>
        </p:txBody>
      </p:sp>
      <p:sp>
        <p:nvSpPr>
          <p:cNvPr id="3" name="Content Placeholder 2"/>
          <p:cNvSpPr>
            <a:spLocks noGrp="1"/>
          </p:cNvSpPr>
          <p:nvPr>
            <p:ph idx="1"/>
          </p:nvPr>
        </p:nvSpPr>
        <p:spPr>
          <a:ln>
            <a:noFill/>
          </a:ln>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fr-CH" dirty="0" smtClean="0"/>
              <a:t>C’est par l’intermédiaire de tous ces constituants de la viande </a:t>
            </a:r>
            <a:r>
              <a:rPr lang="fr-CH" b="1" dirty="0" smtClean="0"/>
              <a:t> </a:t>
            </a:r>
            <a:r>
              <a:rPr lang="fr-CH" dirty="0" smtClean="0"/>
              <a:t>que le </a:t>
            </a:r>
            <a:r>
              <a:rPr lang="fr-CH" dirty="0" smtClean="0">
                <a:solidFill>
                  <a:srgbClr val="FF0000"/>
                </a:solidFill>
              </a:rPr>
              <a:t>traitement thermique </a:t>
            </a:r>
            <a:r>
              <a:rPr lang="fr-CH" dirty="0" smtClean="0"/>
              <a:t>influence sur les caractéristiques </a:t>
            </a:r>
            <a:r>
              <a:rPr lang="fr-CH" dirty="0" smtClean="0">
                <a:solidFill>
                  <a:srgbClr val="FF0000"/>
                </a:solidFill>
              </a:rPr>
              <a:t>organoleptiques</a:t>
            </a:r>
            <a:r>
              <a:rPr lang="fr-CH" dirty="0" smtClean="0"/>
              <a:t>, telle </a:t>
            </a:r>
            <a:r>
              <a:rPr lang="fr-CH" dirty="0" smtClean="0">
                <a:solidFill>
                  <a:srgbClr val="FF0000"/>
                </a:solidFill>
              </a:rPr>
              <a:t>l’apparence</a:t>
            </a:r>
            <a:r>
              <a:rPr lang="fr-CH" dirty="0" smtClean="0"/>
              <a:t>, la </a:t>
            </a:r>
            <a:r>
              <a:rPr lang="fr-CH" dirty="0" smtClean="0">
                <a:solidFill>
                  <a:srgbClr val="FF0000"/>
                </a:solidFill>
              </a:rPr>
              <a:t>texture</a:t>
            </a:r>
            <a:r>
              <a:rPr lang="fr-CH" dirty="0" smtClean="0"/>
              <a:t> la </a:t>
            </a:r>
            <a:r>
              <a:rPr lang="fr-CH" dirty="0" smtClean="0">
                <a:solidFill>
                  <a:srgbClr val="FF0000"/>
                </a:solidFill>
              </a:rPr>
              <a:t>flaveur</a:t>
            </a:r>
            <a:r>
              <a:rPr lang="fr-CH" dirty="0" smtClean="0"/>
              <a:t>. La </a:t>
            </a:r>
            <a:r>
              <a:rPr lang="fr-CH" dirty="0" smtClean="0">
                <a:solidFill>
                  <a:srgbClr val="FF0000"/>
                </a:solidFill>
              </a:rPr>
              <a:t>composition complexe</a:t>
            </a:r>
            <a:r>
              <a:rPr lang="fr-CH" dirty="0" smtClean="0"/>
              <a:t> de la viande va entrainer au cours du chauffage, </a:t>
            </a:r>
            <a:r>
              <a:rPr lang="fr-CH" dirty="0" smtClean="0">
                <a:solidFill>
                  <a:srgbClr val="FF0000"/>
                </a:solidFill>
              </a:rPr>
              <a:t>une grande variété de réactions. </a:t>
            </a:r>
          </a:p>
          <a:p>
            <a:r>
              <a:rPr lang="fr-CH" dirty="0" smtClean="0"/>
              <a:t>La modification ou dénaturation des protéines.</a:t>
            </a:r>
          </a:p>
          <a:p>
            <a:r>
              <a:rPr lang="fr-CH" dirty="0" smtClean="0"/>
              <a:t>La fusion des lipides.</a:t>
            </a:r>
          </a:p>
          <a:p>
            <a:r>
              <a:rPr lang="fr-CH" dirty="0" smtClean="0"/>
              <a:t>L’interaction entre divers précurseurs de la flaveur.</a:t>
            </a:r>
          </a:p>
          <a:p>
            <a:pPr>
              <a:buNone/>
            </a:pPr>
            <a:endParaRPr lang="fr-CH" dirty="0" smtClean="0"/>
          </a:p>
          <a:p>
            <a:r>
              <a:rPr lang="fr-CH" dirty="0" smtClean="0"/>
              <a:t>L’ampleur des </a:t>
            </a:r>
            <a:r>
              <a:rPr lang="fr-CH" dirty="0" smtClean="0">
                <a:solidFill>
                  <a:srgbClr val="FF0000"/>
                </a:solidFill>
              </a:rPr>
              <a:t>transformations</a:t>
            </a:r>
            <a:r>
              <a:rPr lang="fr-CH" dirty="0" smtClean="0"/>
              <a:t> et des </a:t>
            </a:r>
            <a:r>
              <a:rPr lang="fr-CH" dirty="0" smtClean="0">
                <a:solidFill>
                  <a:srgbClr val="FF0000"/>
                </a:solidFill>
              </a:rPr>
              <a:t>réactions</a:t>
            </a:r>
            <a:r>
              <a:rPr lang="fr-CH" dirty="0" smtClean="0"/>
              <a:t> dépend.</a:t>
            </a:r>
          </a:p>
          <a:p>
            <a:pPr>
              <a:buNone/>
            </a:pPr>
            <a:endParaRPr lang="fr-CH" dirty="0" smtClean="0"/>
          </a:p>
          <a:p>
            <a:r>
              <a:rPr lang="fr-CH" dirty="0" smtClean="0"/>
              <a:t>Du </a:t>
            </a:r>
            <a:r>
              <a:rPr lang="fr-CH" dirty="0" smtClean="0">
                <a:solidFill>
                  <a:srgbClr val="FF0000"/>
                </a:solidFill>
              </a:rPr>
              <a:t>type</a:t>
            </a:r>
            <a:r>
              <a:rPr lang="fr-CH" dirty="0" smtClean="0"/>
              <a:t> de </a:t>
            </a:r>
            <a:r>
              <a:rPr lang="fr-CH" dirty="0" smtClean="0">
                <a:solidFill>
                  <a:srgbClr val="FF0000"/>
                </a:solidFill>
              </a:rPr>
              <a:t>cuisson</a:t>
            </a:r>
            <a:r>
              <a:rPr lang="fr-CH" dirty="0" smtClean="0"/>
              <a:t> choisi.</a:t>
            </a:r>
          </a:p>
          <a:p>
            <a:r>
              <a:rPr lang="fr-CH" dirty="0" smtClean="0"/>
              <a:t>Du </a:t>
            </a:r>
            <a:r>
              <a:rPr lang="fr-CH" dirty="0" smtClean="0">
                <a:solidFill>
                  <a:srgbClr val="FF0000"/>
                </a:solidFill>
              </a:rPr>
              <a:t>choix</a:t>
            </a:r>
            <a:r>
              <a:rPr lang="fr-CH" dirty="0" smtClean="0"/>
              <a:t> de la </a:t>
            </a:r>
            <a:r>
              <a:rPr lang="fr-CH" dirty="0" smtClean="0">
                <a:solidFill>
                  <a:srgbClr val="FF0000"/>
                </a:solidFill>
              </a:rPr>
              <a:t>viande</a:t>
            </a:r>
            <a:r>
              <a:rPr lang="fr-CH" dirty="0" smtClean="0"/>
              <a:t> et de ses propriétés.</a:t>
            </a:r>
          </a:p>
          <a:p>
            <a:endParaRPr lang="fr-CH"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r-CH" sz="4400" dirty="0" smtClean="0">
                <a:effectLst/>
              </a:rPr>
              <a:t>Effet de la cuisson II</a:t>
            </a:r>
            <a:endParaRPr lang="fr-CH" sz="4400" dirty="0">
              <a:effectLst/>
            </a:endParaRPr>
          </a:p>
        </p:txBody>
      </p:sp>
      <p:sp>
        <p:nvSpPr>
          <p:cNvPr id="3" name="Content Placeholder 2"/>
          <p:cNvSpPr>
            <a:spLocks noGrp="1"/>
          </p:cNvSpPr>
          <p:nvPr>
            <p:ph idx="1"/>
          </p:nvPr>
        </p:nvSpPr>
        <p:spPr>
          <a:solidFill>
            <a:schemeClr val="lt1"/>
          </a:solidFill>
          <a:ln>
            <a:no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fr-CH" sz="2400" u="sng" dirty="0" smtClean="0">
                <a:solidFill>
                  <a:srgbClr val="FF0000"/>
                </a:solidFill>
              </a:rPr>
              <a:t>Effet de la cuisson sur le tissu conjonctif</a:t>
            </a:r>
            <a:r>
              <a:rPr lang="fr-CH" sz="2400" dirty="0" smtClean="0">
                <a:solidFill>
                  <a:srgbClr val="FF0000"/>
                </a:solidFill>
              </a:rPr>
              <a:t> </a:t>
            </a:r>
            <a:r>
              <a:rPr lang="fr-CH" sz="2400" dirty="0" smtClean="0"/>
              <a:t>: a partir de 63°c, le collagène est partiellement solubilisé, mais l’effet de la chaleur dépend de l’âge physiologique de celui-ci. Dans l’eau, le collagène se dissocie, il y a dislocation de la triple hélice. La résistance de la mastication est réduite, après une action prolongée de la cuisson et d’une température élevée qui conduisent à la solubilisation de celui-ci sous forme de gélatine.</a:t>
            </a:r>
          </a:p>
          <a:p>
            <a:pPr>
              <a:buNone/>
            </a:pPr>
            <a:r>
              <a:rPr lang="fr-CH" sz="2400" dirty="0" smtClean="0"/>
              <a:t> </a:t>
            </a:r>
          </a:p>
          <a:p>
            <a:r>
              <a:rPr lang="fr-CH" sz="2400" u="sng" dirty="0" smtClean="0">
                <a:solidFill>
                  <a:srgbClr val="FF0000"/>
                </a:solidFill>
              </a:rPr>
              <a:t>Effet de la cuisson sur le fibres musculaires </a:t>
            </a:r>
            <a:r>
              <a:rPr lang="fr-CH" sz="2400" u="sng" dirty="0" smtClean="0"/>
              <a:t>: </a:t>
            </a:r>
            <a:r>
              <a:rPr lang="fr-CH" sz="2400" dirty="0" smtClean="0"/>
              <a:t>a partir de 63°c, l’</a:t>
            </a:r>
            <a:r>
              <a:rPr lang="fr-CH" sz="2400" b="1" dirty="0" err="1" smtClean="0"/>
              <a:t>actomyosine</a:t>
            </a:r>
            <a:r>
              <a:rPr lang="fr-CH" sz="2400" b="1" dirty="0" smtClean="0"/>
              <a:t> </a:t>
            </a:r>
            <a:r>
              <a:rPr lang="fr-CH" sz="2400" dirty="0" smtClean="0"/>
              <a:t>(actine + myosine) devient plus ferme. Lorsque la cuisson et très poussée, elle durcit. Au-dessus d’une certaine température, les fibres perdent leur pouvoir de rétention d’eau.</a:t>
            </a:r>
            <a:br>
              <a:rPr lang="fr-CH" sz="2400" dirty="0" smtClean="0"/>
            </a:br>
            <a:endParaRPr lang="fr-CH" sz="2400" dirty="0" smtClean="0"/>
          </a:p>
          <a:p>
            <a:r>
              <a:rPr lang="fr-CH" sz="2400" u="sng" dirty="0" smtClean="0">
                <a:solidFill>
                  <a:srgbClr val="FF0000"/>
                </a:solidFill>
              </a:rPr>
              <a:t>A partir de 63°c, </a:t>
            </a:r>
            <a:r>
              <a:rPr lang="fr-CH" sz="2400" dirty="0" smtClean="0"/>
              <a:t>le collagène est partiellement solubilisé, mais l’effet de la chaleur dépend de l’âge physiologique de celui-ci. Dans l’eau, le collagène se dissocie, il y a dislocation de la triple hélice. La résistance de la mastication est réduite, après une action prolongée de la cuisson et d’une température élevée qui conduisent à la solubilisation de celui-ci sous forme de gélatine.</a:t>
            </a:r>
            <a:endParaRPr lang="fr-CH"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sz="4400" dirty="0" smtClean="0">
                <a:effectLst/>
              </a:rPr>
              <a:t>Dénaturation des protéines </a:t>
            </a:r>
            <a:endParaRPr lang="fr-CH" sz="4400" dirty="0">
              <a:effectLst/>
            </a:endParaRPr>
          </a:p>
        </p:txBody>
      </p:sp>
      <p:pic>
        <p:nvPicPr>
          <p:cNvPr id="4" name="Content Placeholder 3" descr="http://www.exploratorium.edu/cooking/meat/images/protein-curl-small.jpg"/>
          <p:cNvPicPr>
            <a:picLocks noGrp="1"/>
          </p:cNvPicPr>
          <p:nvPr>
            <p:ph idx="1"/>
          </p:nvPr>
        </p:nvPicPr>
        <p:blipFill>
          <a:blip r:embed="rId3"/>
          <a:srcRect/>
          <a:stretch>
            <a:fillRect/>
          </a:stretch>
        </p:blipFill>
        <p:spPr bwMode="auto">
          <a:xfrm>
            <a:off x="2285984" y="1643050"/>
            <a:ext cx="2743200" cy="3810000"/>
          </a:xfrm>
          <a:prstGeom prst="rect">
            <a:avLst/>
          </a:prstGeom>
          <a:noFill/>
          <a:ln w="9525">
            <a:noFill/>
            <a:miter lim="800000"/>
            <a:headEnd/>
            <a:tailEnd/>
          </a:ln>
        </p:spPr>
      </p:pic>
      <p:pic>
        <p:nvPicPr>
          <p:cNvPr id="5" name="Picture 4" descr="http://www.exploratorium.edu/cooking/meat/images/protein-uncurl-small.jpg"/>
          <p:cNvPicPr/>
          <p:nvPr/>
        </p:nvPicPr>
        <p:blipFill>
          <a:blip r:embed="rId4"/>
          <a:srcRect/>
          <a:stretch>
            <a:fillRect/>
          </a:stretch>
        </p:blipFill>
        <p:spPr bwMode="auto">
          <a:xfrm>
            <a:off x="5429256" y="1714488"/>
            <a:ext cx="2743200" cy="3752850"/>
          </a:xfrm>
          <a:prstGeom prst="rect">
            <a:avLst/>
          </a:prstGeom>
          <a:noFill/>
          <a:ln w="9525">
            <a:noFill/>
            <a:miter lim="800000"/>
            <a:headEnd/>
            <a:tailEnd/>
          </a:ln>
        </p:spPr>
      </p:pic>
      <p:sp>
        <p:nvSpPr>
          <p:cNvPr id="6" name="TextBox 5"/>
          <p:cNvSpPr txBox="1"/>
          <p:nvPr/>
        </p:nvSpPr>
        <p:spPr>
          <a:xfrm>
            <a:off x="2500298" y="5643578"/>
            <a:ext cx="1619354" cy="400110"/>
          </a:xfrm>
          <a:prstGeom prst="rect">
            <a:avLst/>
          </a:prstGeom>
          <a:noFill/>
        </p:spPr>
        <p:txBody>
          <a:bodyPr wrap="none" rtlCol="0">
            <a:spAutoFit/>
          </a:bodyPr>
          <a:lstStyle/>
          <a:p>
            <a:r>
              <a:rPr lang="fr-CH" sz="2000" u="sng" dirty="0" smtClean="0"/>
              <a:t>Avant cuisson</a:t>
            </a:r>
            <a:endParaRPr lang="fr-CH" sz="2000" u="sng" dirty="0"/>
          </a:p>
        </p:txBody>
      </p:sp>
      <p:sp>
        <p:nvSpPr>
          <p:cNvPr id="7" name="TextBox 6"/>
          <p:cNvSpPr txBox="1"/>
          <p:nvPr/>
        </p:nvSpPr>
        <p:spPr>
          <a:xfrm>
            <a:off x="5786446" y="5643578"/>
            <a:ext cx="1638269" cy="400110"/>
          </a:xfrm>
          <a:prstGeom prst="rect">
            <a:avLst/>
          </a:prstGeom>
          <a:noFill/>
        </p:spPr>
        <p:txBody>
          <a:bodyPr wrap="none" rtlCol="0">
            <a:spAutoFit/>
          </a:bodyPr>
          <a:lstStyle/>
          <a:p>
            <a:r>
              <a:rPr lang="fr-CH" sz="2000" u="sng" dirty="0" smtClean="0"/>
              <a:t>Apres cuisson</a:t>
            </a:r>
            <a:endParaRPr lang="fr-CH" sz="2000"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sz="4400" dirty="0" smtClean="0">
                <a:effectLst/>
              </a:rPr>
              <a:t>Le tissu conjonctif II</a:t>
            </a:r>
            <a:endParaRPr lang="fr-CH" sz="4400" dirty="0">
              <a:effectLst/>
            </a:endParaRPr>
          </a:p>
        </p:txBody>
      </p:sp>
      <p:sp>
        <p:nvSpPr>
          <p:cNvPr id="3" name="Content Placeholder 2"/>
          <p:cNvSpPr>
            <a:spLocks noGrp="1"/>
          </p:cNvSpPr>
          <p:nvPr>
            <p:ph idx="1"/>
          </p:nvPr>
        </p:nvSpPr>
        <p:spPr>
          <a:ln>
            <a:noFill/>
          </a:ln>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r>
              <a:rPr lang="fr-CH" sz="5000" u="sng" dirty="0" smtClean="0">
                <a:solidFill>
                  <a:srgbClr val="FF0000"/>
                </a:solidFill>
              </a:rPr>
              <a:t>Exemples</a:t>
            </a:r>
            <a:r>
              <a:rPr lang="fr-CH" sz="5000" dirty="0" smtClean="0">
                <a:solidFill>
                  <a:srgbClr val="FF0000"/>
                </a:solidFill>
              </a:rPr>
              <a:t> : </a:t>
            </a:r>
            <a:r>
              <a:rPr lang="fr-CH" sz="5000" dirty="0" smtClean="0"/>
              <a:t>Des tissus entre les chaires d’une entrecôte parisienne. Les membranes entre les muscles et la peau du poulet.</a:t>
            </a:r>
          </a:p>
          <a:p>
            <a:r>
              <a:rPr lang="fr-CH" sz="5000" dirty="0" smtClean="0"/>
              <a:t>Le </a:t>
            </a:r>
            <a:r>
              <a:rPr lang="fr-CH" sz="5000" dirty="0" smtClean="0">
                <a:solidFill>
                  <a:srgbClr val="FF0000"/>
                </a:solidFill>
              </a:rPr>
              <a:t>tissu conjonctif n’est pas vivant</a:t>
            </a:r>
            <a:r>
              <a:rPr lang="fr-CH" sz="5000" dirty="0" smtClean="0"/>
              <a:t>, c’est la structure qui enveloppe les cellules vivantes (fibres de viande).</a:t>
            </a:r>
          </a:p>
          <a:p>
            <a:r>
              <a:rPr lang="fr-CH" sz="5000" dirty="0" smtClean="0"/>
              <a:t>Le tissu conjonctif est constitué de </a:t>
            </a:r>
            <a:r>
              <a:rPr lang="fr-CH" sz="5000" dirty="0" smtClean="0">
                <a:solidFill>
                  <a:srgbClr val="FF0000"/>
                </a:solidFill>
              </a:rPr>
              <a:t>3 protéines de base : le collagène, l’élastine, le réticuline.</a:t>
            </a:r>
            <a:r>
              <a:rPr lang="fr-CH" sz="5000" dirty="0" smtClean="0"/>
              <a:t> Le collagène constitue 30% du corps humain, c’est le composant structurel majeur des unicellulaires et pluricellulaires. Le collagène  </a:t>
            </a:r>
            <a:r>
              <a:rPr lang="fr-CH" sz="5000" dirty="0" smtClean="0">
                <a:solidFill>
                  <a:srgbClr val="FF0000"/>
                </a:solidFill>
              </a:rPr>
              <a:t>insoluble </a:t>
            </a:r>
            <a:r>
              <a:rPr lang="fr-CH" sz="5000" dirty="0" smtClean="0"/>
              <a:t>est</a:t>
            </a:r>
            <a:r>
              <a:rPr lang="fr-CH" sz="5000" dirty="0" smtClean="0">
                <a:solidFill>
                  <a:srgbClr val="FF0000"/>
                </a:solidFill>
              </a:rPr>
              <a:t> transformé </a:t>
            </a:r>
            <a:r>
              <a:rPr lang="fr-CH" sz="5000" dirty="0" smtClean="0"/>
              <a:t>en</a:t>
            </a:r>
            <a:r>
              <a:rPr lang="fr-CH" sz="5000" dirty="0" smtClean="0">
                <a:solidFill>
                  <a:srgbClr val="FF0000"/>
                </a:solidFill>
              </a:rPr>
              <a:t> gélatine, </a:t>
            </a:r>
            <a:r>
              <a:rPr lang="fr-CH" sz="5000" dirty="0" smtClean="0"/>
              <a:t>lorsqu’il est </a:t>
            </a:r>
            <a:r>
              <a:rPr lang="fr-CH" sz="5000" dirty="0" smtClean="0">
                <a:solidFill>
                  <a:srgbClr val="FF0000"/>
                </a:solidFill>
              </a:rPr>
              <a:t>chauffé dans de l’eau. (Gélatine et colle).</a:t>
            </a:r>
          </a:p>
          <a:p>
            <a:r>
              <a:rPr lang="fr-CH" sz="5000" dirty="0" smtClean="0">
                <a:solidFill>
                  <a:srgbClr val="FF0000"/>
                </a:solidFill>
              </a:rPr>
              <a:t>Le collagène </a:t>
            </a:r>
            <a:r>
              <a:rPr lang="fr-CH" sz="5000" dirty="0" smtClean="0"/>
              <a:t>joue un rôle important dans la </a:t>
            </a:r>
            <a:r>
              <a:rPr lang="fr-CH" sz="5000" dirty="0" smtClean="0">
                <a:solidFill>
                  <a:srgbClr val="FF0000"/>
                </a:solidFill>
              </a:rPr>
              <a:t>texture des viandes cuites</a:t>
            </a:r>
            <a:r>
              <a:rPr lang="fr-CH" sz="5000" dirty="0" smtClean="0"/>
              <a:t>. (</a:t>
            </a:r>
            <a:r>
              <a:rPr lang="fr-CH" sz="5000" dirty="0" smtClean="0">
                <a:solidFill>
                  <a:srgbClr val="0070C0"/>
                </a:solidFill>
              </a:rPr>
              <a:t>Riche en collagène cuit dans l’eau, pauvre en collagène rôtis au four</a:t>
            </a:r>
            <a:r>
              <a:rPr lang="fr-CH" sz="5000" dirty="0" smtClean="0"/>
              <a:t>). La molécule du </a:t>
            </a:r>
            <a:r>
              <a:rPr lang="fr-CH" sz="5000" dirty="0" smtClean="0">
                <a:solidFill>
                  <a:srgbClr val="FF0000"/>
                </a:solidFill>
              </a:rPr>
              <a:t>collagène </a:t>
            </a:r>
            <a:r>
              <a:rPr lang="fr-CH" sz="5000" dirty="0" smtClean="0"/>
              <a:t>est constituée par une </a:t>
            </a:r>
            <a:r>
              <a:rPr lang="fr-CH" sz="5000" dirty="0" smtClean="0">
                <a:solidFill>
                  <a:srgbClr val="FF0000"/>
                </a:solidFill>
              </a:rPr>
              <a:t>triple hélice</a:t>
            </a:r>
            <a:r>
              <a:rPr lang="fr-CH" sz="5000" dirty="0" smtClean="0"/>
              <a:t> de molécules (comme une corde) très étroitement liées les unes aux autres, d’où leur grande stabilité aux agents de dégradation. La structure de </a:t>
            </a:r>
            <a:r>
              <a:rPr lang="fr-CH" sz="5000" dirty="0" smtClean="0">
                <a:solidFill>
                  <a:srgbClr val="FF0000"/>
                </a:solidFill>
              </a:rPr>
              <a:t>collagène est modifiée </a:t>
            </a:r>
            <a:r>
              <a:rPr lang="fr-CH" sz="5000" dirty="0" smtClean="0"/>
              <a:t>par un </a:t>
            </a:r>
            <a:r>
              <a:rPr lang="fr-CH" sz="5000" dirty="0" smtClean="0">
                <a:solidFill>
                  <a:srgbClr val="FF0000"/>
                </a:solidFill>
              </a:rPr>
              <a:t>traitement thermique prolongé : il prend alors une structure </a:t>
            </a:r>
            <a:r>
              <a:rPr lang="fr-CH" sz="5000" dirty="0" smtClean="0"/>
              <a:t>en</a:t>
            </a:r>
            <a:r>
              <a:rPr lang="fr-CH" sz="5000" dirty="0" smtClean="0">
                <a:solidFill>
                  <a:srgbClr val="FF0000"/>
                </a:solidFill>
              </a:rPr>
              <a:t> pelote appelée gélatine. </a:t>
            </a:r>
            <a:r>
              <a:rPr lang="fr-CH" sz="5000" dirty="0" smtClean="0"/>
              <a:t>C’est sous </a:t>
            </a:r>
            <a:r>
              <a:rPr lang="fr-CH" sz="5000" dirty="0" smtClean="0">
                <a:solidFill>
                  <a:srgbClr val="FF0000"/>
                </a:solidFill>
              </a:rPr>
              <a:t>cette forme </a:t>
            </a:r>
            <a:r>
              <a:rPr lang="fr-CH" sz="5000" dirty="0" smtClean="0"/>
              <a:t>que le </a:t>
            </a:r>
            <a:r>
              <a:rPr lang="fr-CH" sz="5000" dirty="0" smtClean="0">
                <a:solidFill>
                  <a:srgbClr val="FF0000"/>
                </a:solidFill>
              </a:rPr>
              <a:t>collagène est digestible.</a:t>
            </a:r>
          </a:p>
          <a:p>
            <a:r>
              <a:rPr lang="fr-CH" sz="5000" dirty="0" smtClean="0"/>
              <a:t>La </a:t>
            </a:r>
            <a:r>
              <a:rPr lang="fr-CH" sz="5000" dirty="0" smtClean="0">
                <a:solidFill>
                  <a:srgbClr val="FF0000"/>
                </a:solidFill>
              </a:rPr>
              <a:t>transformation du collagène peut rendre la viande dure, tendre</a:t>
            </a:r>
            <a:r>
              <a:rPr lang="fr-CH" sz="5000" dirty="0" smtClean="0"/>
              <a:t>.</a:t>
            </a:r>
          </a:p>
          <a:p>
            <a:r>
              <a:rPr lang="fr-CH" sz="5000" dirty="0" smtClean="0">
                <a:solidFill>
                  <a:srgbClr val="FF0000"/>
                </a:solidFill>
              </a:rPr>
              <a:t>L’élastine</a:t>
            </a:r>
            <a:r>
              <a:rPr lang="fr-CH" sz="5000" dirty="0" smtClean="0"/>
              <a:t> est jaune, c’est la matière principale des vaisseaux sanguins, des ligaments, elle est dure, élastique et n’est </a:t>
            </a:r>
            <a:r>
              <a:rPr lang="fr-CH" sz="5000" dirty="0" smtClean="0">
                <a:solidFill>
                  <a:srgbClr val="FF0000"/>
                </a:solidFill>
              </a:rPr>
              <a:t>pas affectée par la cuisson</a:t>
            </a:r>
            <a:r>
              <a:rPr lang="fr-CH" sz="5000" dirty="0" smtClean="0"/>
              <a:t>. </a:t>
            </a:r>
          </a:p>
          <a:p>
            <a:r>
              <a:rPr lang="fr-CH" sz="5000" dirty="0" smtClean="0">
                <a:solidFill>
                  <a:srgbClr val="FF0000"/>
                </a:solidFill>
              </a:rPr>
              <a:t>La réticuline </a:t>
            </a:r>
            <a:r>
              <a:rPr lang="fr-CH" sz="5000" dirty="0" smtClean="0"/>
              <a:t>est fibreuse et est concentrée entre les cellules musculaires n’est </a:t>
            </a:r>
            <a:r>
              <a:rPr lang="fr-CH" sz="5000" dirty="0" smtClean="0">
                <a:solidFill>
                  <a:srgbClr val="FF0000"/>
                </a:solidFill>
              </a:rPr>
              <a:t>pas affectée par la cuisson</a:t>
            </a:r>
            <a:r>
              <a:rPr lang="fr-CH" sz="5000" dirty="0" smtClean="0"/>
              <a:t>.</a:t>
            </a:r>
          </a:p>
          <a:p>
            <a:endParaRPr lang="fr-CH"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sz="4400" dirty="0" smtClean="0">
                <a:effectLst/>
              </a:rPr>
              <a:t>Taux de collagène</a:t>
            </a:r>
            <a:endParaRPr lang="fr-CH" sz="4400" dirty="0">
              <a:effectLst/>
            </a:endParaRPr>
          </a:p>
        </p:txBody>
      </p:sp>
      <p:pic>
        <p:nvPicPr>
          <p:cNvPr id="47106" name="Picture 2"/>
          <p:cNvPicPr>
            <a:picLocks noGrp="1" noChangeAspect="1" noChangeArrowheads="1"/>
          </p:cNvPicPr>
          <p:nvPr>
            <p:ph idx="1"/>
          </p:nvPr>
        </p:nvPicPr>
        <p:blipFill>
          <a:blip r:embed="rId2"/>
          <a:srcRect l="16109" t="18196" r="50550" b="25411"/>
          <a:stretch>
            <a:fillRect/>
          </a:stretch>
        </p:blipFill>
        <p:spPr bwMode="auto">
          <a:xfrm>
            <a:off x="2857488" y="1428736"/>
            <a:ext cx="4837273" cy="511360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1604" y="2143116"/>
            <a:ext cx="7335202" cy="4429156"/>
          </a:xfrm>
          <a:noFill/>
          <a:ln>
            <a:noFill/>
          </a:ln>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r>
              <a:rPr lang="fr-CH" sz="9600" b="1" dirty="0"/>
              <a:t>Structure du muscle</a:t>
            </a:r>
            <a:r>
              <a:rPr lang="fr-CH" sz="9600" b="1" dirty="0" smtClean="0"/>
              <a:t>.</a:t>
            </a:r>
          </a:p>
          <a:p>
            <a:endParaRPr lang="fr-CH" sz="8000" dirty="0"/>
          </a:p>
          <a:p>
            <a:r>
              <a:rPr lang="fr-CH" sz="8000" dirty="0"/>
              <a:t>Un muscle c’est </a:t>
            </a:r>
            <a:r>
              <a:rPr lang="fr-CH" sz="8000" dirty="0">
                <a:solidFill>
                  <a:srgbClr val="FF0000"/>
                </a:solidFill>
              </a:rPr>
              <a:t>composé de plusieurs milliers de fibres </a:t>
            </a:r>
            <a:r>
              <a:rPr lang="fr-CH" sz="8000" dirty="0"/>
              <a:t>de viande, qui eux-mêmes sont composés de </a:t>
            </a:r>
            <a:r>
              <a:rPr lang="fr-CH" sz="8000" dirty="0">
                <a:solidFill>
                  <a:srgbClr val="FF0000"/>
                </a:solidFill>
              </a:rPr>
              <a:t>plusieurs fibrilles</a:t>
            </a:r>
            <a:r>
              <a:rPr lang="fr-CH" sz="8000" dirty="0"/>
              <a:t>. Une fibre peut-être appelé aussi une cellule musculaire, qui peut contenir plusieurs noyaux cellulaires.</a:t>
            </a:r>
          </a:p>
          <a:p>
            <a:r>
              <a:rPr lang="fr-CH" sz="8000" dirty="0"/>
              <a:t>Un muscle est un structure longitudinale, on parle de </a:t>
            </a:r>
            <a:r>
              <a:rPr lang="fr-CH" sz="8000" dirty="0">
                <a:solidFill>
                  <a:srgbClr val="FF0000"/>
                </a:solidFill>
              </a:rPr>
              <a:t>« grain de la viande »</a:t>
            </a:r>
            <a:r>
              <a:rPr lang="fr-CH" sz="8000" dirty="0"/>
              <a:t>. Il est plus aisé de couper et mâcher contre les fibres que dans le sens des fibres.</a:t>
            </a:r>
          </a:p>
          <a:p>
            <a:r>
              <a:rPr lang="fr-CH" sz="8000" dirty="0"/>
              <a:t>Un muscle se développe par multiplication des fibrilles dans les fibres.</a:t>
            </a:r>
          </a:p>
          <a:p>
            <a:r>
              <a:rPr lang="fr-CH" sz="8000" dirty="0"/>
              <a:t>Un muscle pauvre en graisse est composé de 3 matières </a:t>
            </a:r>
            <a:r>
              <a:rPr lang="fr-CH" sz="8000" dirty="0">
                <a:solidFill>
                  <a:srgbClr val="FF0000"/>
                </a:solidFill>
              </a:rPr>
              <a:t>: 75 % d’eau,  18% de protéines, 3 % de graisses (en moyenne.)</a:t>
            </a:r>
            <a:r>
              <a:rPr lang="fr-CH" sz="8000" dirty="0"/>
              <a:t> 50% de ces protéines sont les filaments  qui contractent les muscles, 30% par les piments qui stockent l’oxygène et 20% dans les tissus conjonctifs.</a:t>
            </a:r>
          </a:p>
          <a:p>
            <a:endParaRPr lang="fr-CH" dirty="0"/>
          </a:p>
        </p:txBody>
      </p:sp>
      <p:sp>
        <p:nvSpPr>
          <p:cNvPr id="2" name="Title 1"/>
          <p:cNvSpPr>
            <a:spLocks noGrp="1"/>
          </p:cNvSpPr>
          <p:nvPr>
            <p:ph type="ctrTitle"/>
          </p:nvPr>
        </p:nvSpPr>
        <p:spPr/>
        <p:txBody>
          <a:bodyPr>
            <a:normAutofit/>
          </a:bodyPr>
          <a:lstStyle/>
          <a:p>
            <a:r>
              <a:rPr lang="fr-CH" sz="4000" dirty="0" smtClean="0">
                <a:effectLst/>
              </a:rPr>
              <a:t>FIBRES </a:t>
            </a:r>
            <a:r>
              <a:rPr lang="fr-CH" sz="4000" dirty="0">
                <a:effectLst/>
              </a:rPr>
              <a:t>DE LA VIANDE DANS LES CUISSONS ET LA MATURATION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sz="4400" dirty="0" smtClean="0"/>
              <a:t>Les poissons</a:t>
            </a:r>
            <a:endParaRPr lang="fr-CH" sz="4400" dirty="0"/>
          </a:p>
        </p:txBody>
      </p:sp>
      <p:sp>
        <p:nvSpPr>
          <p:cNvPr id="3" name="Content Placeholder 2"/>
          <p:cNvSpPr>
            <a:spLocks noGrp="1"/>
          </p:cNvSpPr>
          <p:nvPr>
            <p:ph idx="1"/>
          </p:nvPr>
        </p:nvSpPr>
        <p:spPr>
          <a:ln>
            <a:noFill/>
          </a:ln>
        </p:spPr>
        <p:style>
          <a:lnRef idx="2">
            <a:schemeClr val="accent1"/>
          </a:lnRef>
          <a:fillRef idx="1">
            <a:schemeClr val="lt1"/>
          </a:fillRef>
          <a:effectRef idx="0">
            <a:schemeClr val="accent1"/>
          </a:effectRef>
          <a:fontRef idx="minor">
            <a:schemeClr val="dk1"/>
          </a:fontRef>
        </p:style>
        <p:txBody>
          <a:bodyPr/>
          <a:lstStyle/>
          <a:p>
            <a:r>
              <a:rPr lang="fr-CH" sz="2000" u="sng" dirty="0" smtClean="0">
                <a:solidFill>
                  <a:srgbClr val="FF0000"/>
                </a:solidFill>
              </a:rPr>
              <a:t>Les poissons</a:t>
            </a:r>
            <a:r>
              <a:rPr lang="fr-CH" sz="2000" dirty="0" smtClean="0">
                <a:solidFill>
                  <a:srgbClr val="FF0000"/>
                </a:solidFill>
              </a:rPr>
              <a:t> </a:t>
            </a:r>
            <a:r>
              <a:rPr lang="fr-CH" sz="2000" dirty="0" smtClean="0"/>
              <a:t>ont une chaire plus </a:t>
            </a:r>
            <a:r>
              <a:rPr lang="fr-CH" sz="2000" dirty="0" smtClean="0">
                <a:solidFill>
                  <a:srgbClr val="FF0000"/>
                </a:solidFill>
              </a:rPr>
              <a:t>délicate</a:t>
            </a:r>
            <a:r>
              <a:rPr lang="fr-CH" sz="2000" dirty="0" smtClean="0"/>
              <a:t> parce qu’ils ont beaucoup </a:t>
            </a:r>
            <a:r>
              <a:rPr lang="fr-CH" sz="2000" dirty="0" smtClean="0">
                <a:solidFill>
                  <a:srgbClr val="FF0000"/>
                </a:solidFill>
              </a:rPr>
              <a:t>moins de tissus conjonctif</a:t>
            </a:r>
            <a:r>
              <a:rPr lang="fr-CH" sz="2000" dirty="0" smtClean="0"/>
              <a:t>, le </a:t>
            </a:r>
            <a:r>
              <a:rPr lang="fr-CH" sz="2000" dirty="0" smtClean="0">
                <a:solidFill>
                  <a:srgbClr val="FF0000"/>
                </a:solidFill>
              </a:rPr>
              <a:t>poisson</a:t>
            </a:r>
            <a:r>
              <a:rPr lang="fr-CH" sz="2000" dirty="0" smtClean="0"/>
              <a:t> contiens  </a:t>
            </a:r>
            <a:r>
              <a:rPr lang="fr-CH" sz="2000" dirty="0" smtClean="0">
                <a:solidFill>
                  <a:srgbClr val="FF0000"/>
                </a:solidFill>
              </a:rPr>
              <a:t>3%</a:t>
            </a:r>
            <a:r>
              <a:rPr lang="fr-CH" sz="2000" dirty="0" smtClean="0"/>
              <a:t> de tissus conjonctif alors que la </a:t>
            </a:r>
            <a:r>
              <a:rPr lang="fr-CH" sz="2000" dirty="0" smtClean="0">
                <a:solidFill>
                  <a:srgbClr val="FF0000"/>
                </a:solidFill>
              </a:rPr>
              <a:t>viande</a:t>
            </a:r>
            <a:r>
              <a:rPr lang="fr-CH" sz="2000" dirty="0" smtClean="0"/>
              <a:t> en général contiens </a:t>
            </a:r>
            <a:r>
              <a:rPr lang="fr-CH" sz="2000" dirty="0" smtClean="0">
                <a:solidFill>
                  <a:srgbClr val="FF0000"/>
                </a:solidFill>
              </a:rPr>
              <a:t>15%</a:t>
            </a:r>
            <a:r>
              <a:rPr lang="fr-CH" sz="2000" dirty="0" smtClean="0"/>
              <a:t>.                                                                             Des muscles d’une structure différente, des fibres plus courtes (myotomies), qui sont séparés par du </a:t>
            </a:r>
            <a:r>
              <a:rPr lang="fr-CH" sz="2000" dirty="0" smtClean="0">
                <a:solidFill>
                  <a:srgbClr val="FF0000"/>
                </a:solidFill>
              </a:rPr>
              <a:t>tissus conjonctif très fin </a:t>
            </a:r>
            <a:r>
              <a:rPr lang="fr-CH" sz="2000" dirty="0" smtClean="0"/>
              <a:t>(</a:t>
            </a:r>
            <a:r>
              <a:rPr lang="fr-CH" sz="2000" dirty="0" err="1" smtClean="0"/>
              <a:t>myocommata</a:t>
            </a:r>
            <a:r>
              <a:rPr lang="fr-CH" sz="2000" dirty="0" smtClean="0"/>
              <a:t>)</a:t>
            </a:r>
          </a:p>
          <a:p>
            <a:endParaRPr lang="fr-CH" sz="2000" dirty="0" smtClean="0">
              <a:solidFill>
                <a:srgbClr val="FF0000"/>
              </a:solidFill>
            </a:endParaRPr>
          </a:p>
          <a:p>
            <a:endParaRPr lang="fr-CH" dirty="0"/>
          </a:p>
        </p:txBody>
      </p:sp>
      <p:pic>
        <p:nvPicPr>
          <p:cNvPr id="6" name="Picture 3"/>
          <p:cNvPicPr>
            <a:picLocks noChangeAspect="1" noChangeArrowheads="1"/>
          </p:cNvPicPr>
          <p:nvPr/>
        </p:nvPicPr>
        <p:blipFill>
          <a:blip r:embed="rId2"/>
          <a:srcRect l="54213" t="54776" r="21020" b="23886"/>
          <a:stretch>
            <a:fillRect/>
          </a:stretch>
        </p:blipFill>
        <p:spPr bwMode="auto">
          <a:xfrm rot="10800000">
            <a:off x="2643174" y="3643314"/>
            <a:ext cx="4982328" cy="2682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sz="4400" dirty="0" smtClean="0"/>
              <a:t>Conclusion</a:t>
            </a:r>
            <a:endParaRPr lang="en-US" sz="4400" dirty="0"/>
          </a:p>
        </p:txBody>
      </p:sp>
      <p:sp>
        <p:nvSpPr>
          <p:cNvPr id="3" name="Content Placeholder 2"/>
          <p:cNvSpPr>
            <a:spLocks noGrp="1"/>
          </p:cNvSpPr>
          <p:nvPr>
            <p:ph idx="1"/>
          </p:nvPr>
        </p:nvSpPr>
        <p:spPr>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r>
              <a:rPr lang="fr-CH" sz="1600" dirty="0" smtClean="0"/>
              <a:t>62° à 71°C : </a:t>
            </a:r>
            <a:r>
              <a:rPr lang="fr-CH" sz="1600" dirty="0" smtClean="0">
                <a:solidFill>
                  <a:srgbClr val="FF0000"/>
                </a:solidFill>
              </a:rPr>
              <a:t>Coagulation de l’albumine</a:t>
            </a:r>
          </a:p>
          <a:p>
            <a:endParaRPr lang="fr-CH" sz="1600" dirty="0" smtClean="0"/>
          </a:p>
          <a:p>
            <a:r>
              <a:rPr lang="fr-CH" sz="1600" dirty="0" smtClean="0"/>
              <a:t>65° à plus de 90°C : </a:t>
            </a:r>
            <a:r>
              <a:rPr lang="fr-CH" sz="1600" dirty="0" smtClean="0">
                <a:solidFill>
                  <a:srgbClr val="FF0000"/>
                </a:solidFill>
              </a:rPr>
              <a:t>Gélification de collagène et de l’élastine </a:t>
            </a:r>
          </a:p>
          <a:p>
            <a:endParaRPr lang="fr-CH" sz="1600" dirty="0" smtClean="0"/>
          </a:p>
          <a:p>
            <a:r>
              <a:rPr lang="fr-CH" sz="1600" dirty="0" smtClean="0"/>
              <a:t>À partir de 68°C : </a:t>
            </a:r>
            <a:r>
              <a:rPr lang="fr-CH" sz="1600" dirty="0" smtClean="0">
                <a:solidFill>
                  <a:srgbClr val="FF0000"/>
                </a:solidFill>
              </a:rPr>
              <a:t>Rétractation des protéines des fibrilles musculaires</a:t>
            </a:r>
          </a:p>
          <a:p>
            <a:endParaRPr lang="fr-CH" sz="1600" dirty="0" smtClean="0"/>
          </a:p>
          <a:p>
            <a:r>
              <a:rPr lang="fr-CH" sz="1600" dirty="0" smtClean="0"/>
              <a:t>Entre 75et 135°C : </a:t>
            </a:r>
            <a:r>
              <a:rPr lang="fr-CH" sz="1600" dirty="0" smtClean="0">
                <a:solidFill>
                  <a:srgbClr val="FF0000"/>
                </a:solidFill>
              </a:rPr>
              <a:t>Inactivation des enzymes</a:t>
            </a:r>
          </a:p>
          <a:p>
            <a:endParaRPr lang="fr-CH" sz="1600" dirty="0" smtClean="0"/>
          </a:p>
          <a:p>
            <a:r>
              <a:rPr lang="fr-CH" sz="1600" dirty="0" smtClean="0"/>
              <a:t>Entre 95 et 150°C : </a:t>
            </a:r>
            <a:r>
              <a:rPr lang="fr-CH" sz="1600" dirty="0" smtClean="0">
                <a:solidFill>
                  <a:srgbClr val="FF0000"/>
                </a:solidFill>
              </a:rPr>
              <a:t>Réaction de Maillard (entre des protéines et sucres </a:t>
            </a:r>
            <a:r>
              <a:rPr lang="fr-CH" sz="1600" dirty="0" smtClean="0">
                <a:solidFill>
                  <a:srgbClr val="FF0000"/>
                </a:solidFill>
              </a:rPr>
              <a:t>réducteurs </a:t>
            </a:r>
            <a:r>
              <a:rPr lang="fr-CH" sz="1600" dirty="0" smtClean="0">
                <a:solidFill>
                  <a:srgbClr val="FF0000"/>
                </a:solidFill>
              </a:rPr>
              <a:t>– glucose, fructose,…..)</a:t>
            </a:r>
          </a:p>
          <a:p>
            <a:endParaRPr lang="fr-CH" sz="1600" dirty="0" smtClean="0"/>
          </a:p>
          <a:p>
            <a:r>
              <a:rPr lang="fr-CH" sz="1600" dirty="0" smtClean="0"/>
              <a:t>À 100°C : </a:t>
            </a:r>
            <a:r>
              <a:rPr lang="fr-CH" sz="1600" dirty="0" smtClean="0">
                <a:solidFill>
                  <a:srgbClr val="FF0000"/>
                </a:solidFill>
              </a:rPr>
              <a:t>Ébullition de l’eau</a:t>
            </a:r>
          </a:p>
          <a:p>
            <a:endParaRPr lang="fr-CH" sz="1600" dirty="0" smtClean="0"/>
          </a:p>
          <a:p>
            <a:r>
              <a:rPr lang="fr-CH" sz="1600" dirty="0" smtClean="0"/>
              <a:t>De 110°C à 180°C : </a:t>
            </a:r>
            <a:r>
              <a:rPr lang="fr-CH" sz="1600" dirty="0" smtClean="0">
                <a:solidFill>
                  <a:srgbClr val="FF0000"/>
                </a:solidFill>
              </a:rPr>
              <a:t>Caramélisation des glucides</a:t>
            </a:r>
          </a:p>
          <a:p>
            <a:endParaRPr lang="fr-CH" sz="1600" dirty="0" smtClean="0">
              <a:solidFill>
                <a:srgbClr val="FF0000"/>
              </a:solidFill>
            </a:endParaRPr>
          </a:p>
          <a:p>
            <a:r>
              <a:rPr lang="fr-CH" sz="1200" dirty="0" smtClean="0">
                <a:solidFill>
                  <a:schemeClr val="tx1"/>
                </a:solidFill>
              </a:rPr>
              <a:t>(voir document en annexe)</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dirty="0" smtClean="0"/>
              <a:t>Question?</a:t>
            </a:r>
            <a:endParaRPr lang="fr-CH" dirty="0"/>
          </a:p>
        </p:txBody>
      </p:sp>
      <p:pic>
        <p:nvPicPr>
          <p:cNvPr id="46082" name="Picture 2"/>
          <p:cNvPicPr>
            <a:picLocks noGrp="1" noChangeAspect="1" noChangeArrowheads="1"/>
          </p:cNvPicPr>
          <p:nvPr>
            <p:ph idx="1"/>
          </p:nvPr>
        </p:nvPicPr>
        <p:blipFill>
          <a:blip r:embed="rId2"/>
          <a:srcRect l="18967" t="13624" r="16257" b="7121"/>
          <a:stretch>
            <a:fillRect/>
          </a:stretch>
        </p:blipFill>
        <p:spPr bwMode="auto">
          <a:xfrm>
            <a:off x="1928794" y="2500306"/>
            <a:ext cx="5449268" cy="4167069"/>
          </a:xfrm>
          <a:prstGeom prst="rect">
            <a:avLst/>
          </a:prstGeom>
          <a:noFill/>
          <a:ln w="9525">
            <a:noFill/>
            <a:miter lim="800000"/>
            <a:headEnd/>
            <a:tailEnd/>
          </a:ln>
          <a:effectLst/>
        </p:spPr>
      </p:pic>
      <p:sp>
        <p:nvSpPr>
          <p:cNvPr id="4" name="TextBox 3"/>
          <p:cNvSpPr txBox="1"/>
          <p:nvPr/>
        </p:nvSpPr>
        <p:spPr>
          <a:xfrm>
            <a:off x="1785918" y="1857364"/>
            <a:ext cx="4786346" cy="400110"/>
          </a:xfrm>
          <a:prstGeom prst="rect">
            <a:avLst/>
          </a:prstGeom>
          <a:noFill/>
        </p:spPr>
        <p:txBody>
          <a:bodyPr wrap="square" rtlCol="0">
            <a:spAutoFit/>
          </a:bodyPr>
          <a:lstStyle/>
          <a:p>
            <a:pPr algn="ctr"/>
            <a:r>
              <a:rPr lang="fr-CH" dirty="0" smtClean="0"/>
              <a:t>Les </a:t>
            </a:r>
            <a:r>
              <a:rPr lang="fr-CH" dirty="0" err="1" smtClean="0"/>
              <a:t>calpaïnes</a:t>
            </a:r>
            <a:r>
              <a:rPr lang="fr-CH" dirty="0" smtClean="0"/>
              <a:t> et </a:t>
            </a:r>
            <a:r>
              <a:rPr lang="fr-CH" sz="2000" dirty="0" err="1" smtClean="0"/>
              <a:t>calpastatines</a:t>
            </a:r>
            <a:r>
              <a:rPr lang="fr-CH" dirty="0" smtClean="0"/>
              <a:t>, qu'est que c’est?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CH" sz="4900" dirty="0" smtClean="0"/>
              <a:t>Sources et remerciements</a:t>
            </a:r>
            <a:r>
              <a:rPr lang="fr-CH" dirty="0" smtClean="0"/>
              <a:t/>
            </a:r>
            <a:br>
              <a:rPr lang="fr-CH" dirty="0" smtClean="0"/>
            </a:br>
            <a:endParaRPr lang="en-US" dirty="0"/>
          </a:p>
        </p:txBody>
      </p:sp>
      <p:sp>
        <p:nvSpPr>
          <p:cNvPr id="3" name="Content Placeholder 2"/>
          <p:cNvSpPr>
            <a:spLocks noGrp="1"/>
          </p:cNvSpPr>
          <p:nvPr>
            <p:ph idx="1"/>
          </p:nvPr>
        </p:nvSpPr>
        <p:spPr>
          <a:xfrm>
            <a:off x="1428728" y="1428736"/>
            <a:ext cx="7498080" cy="4800600"/>
          </a:xfrm>
        </p:spPr>
        <p:txBody>
          <a:bodyPr>
            <a:normAutofit lnSpcReduction="10000"/>
          </a:bodyPr>
          <a:lstStyle/>
          <a:p>
            <a:r>
              <a:rPr lang="en-US" sz="1050" b="1" dirty="0" err="1" smtClean="0"/>
              <a:t>Proviande</a:t>
            </a:r>
            <a:r>
              <a:rPr lang="en-US" sz="1050" b="1" dirty="0" smtClean="0"/>
              <a:t>, </a:t>
            </a:r>
            <a:r>
              <a:rPr lang="nl-NL" sz="1050" b="1" dirty="0" err="1" smtClean="0"/>
              <a:t>Finkenhubelweg</a:t>
            </a:r>
            <a:r>
              <a:rPr lang="nl-NL" sz="1050" b="1" dirty="0" smtClean="0"/>
              <a:t> 11, case postale 8162, </a:t>
            </a:r>
            <a:r>
              <a:rPr lang="en-US" sz="1050" b="1" dirty="0" smtClean="0"/>
              <a:t>3001 Berne</a:t>
            </a:r>
          </a:p>
          <a:p>
            <a:pPr>
              <a:buNone/>
            </a:pPr>
            <a:r>
              <a:rPr lang="en-US" sz="1050" b="1" dirty="0" smtClean="0"/>
              <a:t>        </a:t>
            </a:r>
            <a:r>
              <a:rPr lang="en-US" sz="1050" b="1" dirty="0" err="1" smtClean="0"/>
              <a:t>Viande</a:t>
            </a:r>
            <a:r>
              <a:rPr lang="en-US" sz="1050" b="1" dirty="0" smtClean="0"/>
              <a:t> Information, Mme </a:t>
            </a:r>
            <a:r>
              <a:rPr lang="en-US" sz="1050" b="1" dirty="0" err="1" smtClean="0"/>
              <a:t>Regula</a:t>
            </a:r>
            <a:r>
              <a:rPr lang="en-US" sz="1050" b="1" dirty="0" smtClean="0"/>
              <a:t> Kennel, dr. </a:t>
            </a:r>
            <a:r>
              <a:rPr lang="en-US" sz="1050" b="1" dirty="0" err="1" smtClean="0"/>
              <a:t>ing</a:t>
            </a:r>
            <a:r>
              <a:rPr lang="en-US" sz="1050" b="1" dirty="0" smtClean="0"/>
              <a:t>.</a:t>
            </a:r>
          </a:p>
          <a:p>
            <a:pPr>
              <a:buNone/>
            </a:pPr>
            <a:r>
              <a:rPr lang="fr-CH" sz="1050" b="1" dirty="0" smtClean="0"/>
              <a:t>        Téléphone 031 309 41 11</a:t>
            </a:r>
          </a:p>
          <a:p>
            <a:pPr>
              <a:buNone/>
            </a:pPr>
            <a:r>
              <a:rPr lang="fr-CH" sz="1050" b="1" dirty="0" smtClean="0"/>
              <a:t>        </a:t>
            </a:r>
            <a:r>
              <a:rPr lang="en-US" sz="1050" b="1" dirty="0" smtClean="0"/>
              <a:t>E-mail: </a:t>
            </a:r>
            <a:r>
              <a:rPr lang="en-US" sz="1050" b="1" dirty="0" smtClean="0">
                <a:hlinkClick r:id="rId2"/>
              </a:rPr>
              <a:t>regula.kennel@proviande.ch</a:t>
            </a:r>
            <a:endParaRPr lang="en-US" sz="1050" b="1" dirty="0" smtClean="0"/>
          </a:p>
          <a:p>
            <a:pPr>
              <a:buNone/>
            </a:pPr>
            <a:endParaRPr lang="en-US" sz="1050" b="1" dirty="0" smtClean="0"/>
          </a:p>
          <a:p>
            <a:r>
              <a:rPr lang="en-US" sz="1050" dirty="0" smtClean="0"/>
              <a:t>http://www.agrireseau.qc.ca/bovinsboucherie/documents/Qualit%C3%A9%20de%20la%20viande%20de%20boeuf.pdf</a:t>
            </a:r>
          </a:p>
          <a:p>
            <a:endParaRPr lang="nl-NL" sz="1050" b="1" dirty="0" smtClean="0"/>
          </a:p>
          <a:p>
            <a:r>
              <a:rPr lang="en-US" sz="1050" u="sng" dirty="0" smtClean="0">
                <a:hlinkClick r:id="rId3"/>
              </a:rPr>
              <a:t>http://www.interviandes.com/2007/downloads/LETTRE-6.pdf</a:t>
            </a:r>
            <a:endParaRPr lang="en-US" sz="1050" u="sng" dirty="0" smtClean="0"/>
          </a:p>
          <a:p>
            <a:endParaRPr lang="en-US" sz="1050" dirty="0" smtClean="0"/>
          </a:p>
          <a:p>
            <a:r>
              <a:rPr lang="en-US" sz="1050" b="1" dirty="0" smtClean="0">
                <a:hlinkClick r:id="rId4"/>
              </a:rPr>
              <a:t>http://blog.deluxe.fr/trucs-astuces-et-elements-de-choix/viande-biochimie-de-leur-cuisson.html</a:t>
            </a:r>
            <a:endParaRPr lang="en-US" sz="1050" b="1" dirty="0" smtClean="0"/>
          </a:p>
          <a:p>
            <a:endParaRPr lang="en-US" sz="1050" b="1" dirty="0" smtClean="0"/>
          </a:p>
          <a:p>
            <a:r>
              <a:rPr lang="fr-CH" sz="1050" b="1" dirty="0" smtClean="0"/>
              <a:t>On Food and Cooking , The science and </a:t>
            </a:r>
            <a:r>
              <a:rPr lang="fr-CH" sz="1050" b="1" dirty="0" err="1" smtClean="0"/>
              <a:t>lore</a:t>
            </a:r>
            <a:r>
              <a:rPr lang="fr-CH" sz="1050" b="1" dirty="0" smtClean="0"/>
              <a:t> of the </a:t>
            </a:r>
            <a:r>
              <a:rPr lang="fr-CH" sz="1050" b="1" dirty="0" err="1" smtClean="0"/>
              <a:t>kitchen</a:t>
            </a:r>
            <a:r>
              <a:rPr lang="fr-CH" sz="1050" b="1" dirty="0" smtClean="0"/>
              <a:t>, Harold </a:t>
            </a:r>
            <a:r>
              <a:rPr lang="fr-CH" sz="1050" b="1" dirty="0" err="1" smtClean="0"/>
              <a:t>McGee</a:t>
            </a:r>
            <a:r>
              <a:rPr lang="fr-CH" sz="1050" b="1" dirty="0" smtClean="0"/>
              <a:t> , UNWIN HYMANN LTD LONDON, EDITION 1998</a:t>
            </a:r>
          </a:p>
          <a:p>
            <a:endParaRPr lang="fr-CH" sz="1050" b="1" dirty="0" smtClean="0"/>
          </a:p>
          <a:p>
            <a:r>
              <a:rPr lang="fr-CH" sz="1050" b="1" dirty="0" smtClean="0"/>
              <a:t>PAULI – TECHNOLOGIE CULINAIRE 4</a:t>
            </a:r>
            <a:r>
              <a:rPr lang="fr-CH" sz="1050" b="1" baseline="30000" dirty="0" smtClean="0"/>
              <a:t>e</a:t>
            </a:r>
            <a:r>
              <a:rPr lang="fr-CH" sz="1050" b="1" dirty="0" smtClean="0"/>
              <a:t> édition</a:t>
            </a:r>
          </a:p>
          <a:p>
            <a:endParaRPr lang="fr-CH" sz="1050" b="1" dirty="0" smtClean="0"/>
          </a:p>
          <a:p>
            <a:r>
              <a:rPr lang="fr-CH" sz="1050" b="1" dirty="0" smtClean="0"/>
              <a:t>COMPRENDRE LA CUISINE – POUR MIEUX LA MAITRISER, Editions BPI, </a:t>
            </a:r>
          </a:p>
          <a:p>
            <a:endParaRPr lang="fr-CH" sz="1050" b="1" dirty="0" smtClean="0"/>
          </a:p>
          <a:p>
            <a:r>
              <a:rPr lang="en-US" sz="1050" u="sng" dirty="0" smtClean="0">
                <a:hlinkClick r:id="rId5"/>
              </a:rPr>
              <a:t>http://www.exploratorium.edu/cooking/meat/interactive-meat.html</a:t>
            </a:r>
            <a:endParaRPr lang="en-US" sz="1050" dirty="0" smtClean="0"/>
          </a:p>
          <a:p>
            <a:endParaRPr lang="en-US" sz="1050" b="1" dirty="0" smtClean="0"/>
          </a:p>
          <a:p>
            <a:pPr>
              <a:buNone/>
            </a:pPr>
            <a:r>
              <a:rPr lang="fr-CH" sz="1050" b="1" dirty="0" smtClean="0"/>
              <a:t>   </a:t>
            </a:r>
          </a:p>
          <a:p>
            <a:pPr>
              <a:buNone/>
            </a:pPr>
            <a:endParaRPr lang="en-US" sz="105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sz="4400" dirty="0" smtClean="0"/>
              <a:t>Fin</a:t>
            </a:r>
            <a:endParaRPr lang="en-US" sz="4400" dirty="0"/>
          </a:p>
        </p:txBody>
      </p:sp>
      <p:sp>
        <p:nvSpPr>
          <p:cNvPr id="3" name="Content Placeholder 2"/>
          <p:cNvSpPr>
            <a:spLocks noGrp="1"/>
          </p:cNvSpPr>
          <p:nvPr>
            <p:ph idx="1"/>
          </p:nvPr>
        </p:nvSpPr>
        <p:spPr/>
        <p:txBody>
          <a:bodyPr/>
          <a:lstStyle/>
          <a:p>
            <a:endParaRPr lang="fr-CH" dirty="0" smtClean="0"/>
          </a:p>
          <a:p>
            <a:pPr algn="ctr">
              <a:buNone/>
            </a:pPr>
            <a:r>
              <a:rPr lang="fr-CH" dirty="0" smtClean="0"/>
              <a:t>Merci pour votre attention</a:t>
            </a:r>
          </a:p>
          <a:p>
            <a:endParaRPr lang="fr-CH" dirty="0" smtClean="0"/>
          </a:p>
          <a:p>
            <a:endParaRPr lang="fr-CH" dirty="0" smtClean="0"/>
          </a:p>
          <a:p>
            <a:pPr algn="ctr"/>
            <a:endParaRPr lang="fr-CH" sz="2000" dirty="0" smtClean="0"/>
          </a:p>
          <a:p>
            <a:pPr algn="ctr"/>
            <a:endParaRPr lang="fr-CH" sz="2000" dirty="0" smtClean="0"/>
          </a:p>
          <a:p>
            <a:pPr algn="ctr"/>
            <a:endParaRPr lang="fr-CH" sz="2000" dirty="0" smtClean="0"/>
          </a:p>
          <a:p>
            <a:pPr algn="ctr"/>
            <a:endParaRPr lang="fr-CH" sz="2000" dirty="0" smtClean="0"/>
          </a:p>
          <a:p>
            <a:pPr algn="ctr"/>
            <a:r>
              <a:rPr lang="fr-CH" sz="2000" dirty="0" smtClean="0"/>
              <a:t>Jean-Marc et James</a:t>
            </a:r>
            <a:endParaRPr lang="en-US" sz="2000" dirty="0"/>
          </a:p>
        </p:txBody>
      </p:sp>
      <p:pic>
        <p:nvPicPr>
          <p:cNvPr id="4102" name="Picture 6" descr="C:\Users\jegan\AppData\Local\Microsoft\Windows\Temporary Internet Files\Content.IE5\KJ91HBBB\MCj03908260000[1].wmf"/>
          <p:cNvPicPr>
            <a:picLocks noChangeAspect="1" noChangeArrowheads="1"/>
          </p:cNvPicPr>
          <p:nvPr/>
        </p:nvPicPr>
        <p:blipFill>
          <a:blip r:embed="rId2"/>
          <a:srcRect/>
          <a:stretch>
            <a:fillRect/>
          </a:stretch>
        </p:blipFill>
        <p:spPr bwMode="auto">
          <a:xfrm>
            <a:off x="4357686" y="2928934"/>
            <a:ext cx="1500530" cy="1811426"/>
          </a:xfrm>
          <a:prstGeom prst="rect">
            <a:avLst/>
          </a:prstGeom>
          <a:noFill/>
        </p:spPr>
      </p:pic>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r-CH" sz="4400" dirty="0" smtClean="0">
                <a:effectLst/>
              </a:rPr>
              <a:t>Structure du muscle I</a:t>
            </a:r>
            <a:br>
              <a:rPr lang="fr-CH" sz="4400" dirty="0" smtClean="0">
                <a:effectLst/>
              </a:rPr>
            </a:br>
            <a:endParaRPr lang="fr-CH" sz="4400" dirty="0">
              <a:effectLst/>
            </a:endParaRPr>
          </a:p>
        </p:txBody>
      </p:sp>
      <p:pic>
        <p:nvPicPr>
          <p:cNvPr id="41986" name="Picture 2"/>
          <p:cNvPicPr>
            <a:picLocks noGrp="1" noChangeAspect="1" noChangeArrowheads="1"/>
          </p:cNvPicPr>
          <p:nvPr>
            <p:ph idx="1"/>
          </p:nvPr>
        </p:nvPicPr>
        <p:blipFill>
          <a:blip r:embed="rId2"/>
          <a:srcRect l="18099" t="12193" r="17124" b="10076"/>
          <a:stretch>
            <a:fillRect/>
          </a:stretch>
        </p:blipFill>
        <p:spPr bwMode="auto">
          <a:xfrm>
            <a:off x="1071538" y="1071546"/>
            <a:ext cx="7643866" cy="5500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dirty="0" smtClean="0"/>
              <a:t>S</a:t>
            </a:r>
            <a:r>
              <a:rPr lang="fr-CH" sz="4400" dirty="0" smtClean="0"/>
              <a:t>tructure</a:t>
            </a:r>
            <a:r>
              <a:rPr lang="fr-CH" dirty="0" smtClean="0"/>
              <a:t> de muscle II</a:t>
            </a:r>
            <a:endParaRPr lang="en-US" dirty="0"/>
          </a:p>
        </p:txBody>
      </p:sp>
      <p:pic>
        <p:nvPicPr>
          <p:cNvPr id="1026" name="Picture 2"/>
          <p:cNvPicPr>
            <a:picLocks noGrp="1" noChangeAspect="1" noChangeArrowheads="1"/>
          </p:cNvPicPr>
          <p:nvPr>
            <p:ph idx="1"/>
          </p:nvPr>
        </p:nvPicPr>
        <p:blipFill>
          <a:blip r:embed="rId2"/>
          <a:srcRect l="10479" t="18290" r="27603" b="28365"/>
          <a:stretch>
            <a:fillRect/>
          </a:stretch>
        </p:blipFill>
        <p:spPr bwMode="auto">
          <a:xfrm>
            <a:off x="1571604" y="2143115"/>
            <a:ext cx="7133845" cy="3841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r-CH" sz="4800" dirty="0" smtClean="0">
                <a:effectLst/>
              </a:rPr>
              <a:t>Structure des fibres</a:t>
            </a:r>
            <a:br>
              <a:rPr lang="fr-CH" sz="4800" dirty="0" smtClean="0">
                <a:effectLst/>
              </a:rPr>
            </a:br>
            <a:endParaRPr lang="fr-CH" sz="4800" dirty="0">
              <a:effectLst/>
            </a:endParaRPr>
          </a:p>
        </p:txBody>
      </p:sp>
      <p:sp>
        <p:nvSpPr>
          <p:cNvPr id="3" name="Content Placeholder 2"/>
          <p:cNvSpPr>
            <a:spLocks noGrp="1"/>
          </p:cNvSpPr>
          <p:nvPr>
            <p:ph idx="1"/>
          </p:nvPr>
        </p:nvSpPr>
        <p:spPr>
          <a:ln>
            <a:noFill/>
          </a:ln>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fr-CH" dirty="0" smtClean="0">
                <a:solidFill>
                  <a:srgbClr val="FF0000"/>
                </a:solidFill>
              </a:rPr>
              <a:t>Chaque fibres </a:t>
            </a:r>
            <a:r>
              <a:rPr lang="fr-CH" dirty="0" smtClean="0"/>
              <a:t>de viande, qui eux-mêmes sont </a:t>
            </a:r>
            <a:r>
              <a:rPr lang="fr-CH" dirty="0" smtClean="0">
                <a:solidFill>
                  <a:srgbClr val="FF0000"/>
                </a:solidFill>
              </a:rPr>
              <a:t>composés de plusieurs fibrilles</a:t>
            </a:r>
            <a:r>
              <a:rPr lang="fr-CH" dirty="0" smtClean="0"/>
              <a:t>. Une fibre peut-être appelé aussi une cellule musculaire, qui peut contenir plusieurs noyaux cellulaires.</a:t>
            </a:r>
          </a:p>
          <a:p>
            <a:pPr>
              <a:buNone/>
            </a:pPr>
            <a:endParaRPr lang="fr-CH" dirty="0" smtClean="0"/>
          </a:p>
          <a:p>
            <a:r>
              <a:rPr lang="fr-CH" dirty="0" smtClean="0"/>
              <a:t>Chaque </a:t>
            </a:r>
            <a:r>
              <a:rPr lang="fr-CH" dirty="0" smtClean="0">
                <a:solidFill>
                  <a:srgbClr val="FF0000"/>
                </a:solidFill>
              </a:rPr>
              <a:t>fibrille est composée </a:t>
            </a:r>
            <a:r>
              <a:rPr lang="fr-CH" dirty="0" smtClean="0"/>
              <a:t>de plusieurs (500 à 2000) </a:t>
            </a:r>
            <a:r>
              <a:rPr lang="fr-CH" dirty="0" smtClean="0">
                <a:solidFill>
                  <a:srgbClr val="FF0000"/>
                </a:solidFill>
              </a:rPr>
              <a:t>complexes actine et myosine</a:t>
            </a:r>
            <a:r>
              <a:rPr lang="fr-CH" dirty="0" smtClean="0"/>
              <a:t> qui sont responsable de la </a:t>
            </a:r>
            <a:r>
              <a:rPr lang="fr-CH" dirty="0" smtClean="0">
                <a:solidFill>
                  <a:srgbClr val="FF0000"/>
                </a:solidFill>
              </a:rPr>
              <a:t>contraction musculaire.</a:t>
            </a:r>
            <a:r>
              <a:rPr lang="fr-CH" dirty="0" smtClean="0"/>
              <a:t> On peut appeler cela les </a:t>
            </a:r>
            <a:r>
              <a:rPr lang="fr-CH" dirty="0" smtClean="0">
                <a:solidFill>
                  <a:srgbClr val="FF0000"/>
                </a:solidFill>
              </a:rPr>
              <a:t>protéines de mouvement</a:t>
            </a:r>
            <a:r>
              <a:rPr lang="fr-CH" dirty="0" smtClean="0"/>
              <a:t>, on les trouve même dans les organismes unicellulaires. On peu </a:t>
            </a:r>
            <a:r>
              <a:rPr lang="fr-CH" dirty="0" smtClean="0">
                <a:solidFill>
                  <a:srgbClr val="FF0000"/>
                </a:solidFill>
              </a:rPr>
              <a:t>comparer,</a:t>
            </a:r>
            <a:r>
              <a:rPr lang="fr-CH" dirty="0" smtClean="0"/>
              <a:t> pour simplifier, avec </a:t>
            </a:r>
            <a:r>
              <a:rPr lang="fr-CH" dirty="0" smtClean="0">
                <a:solidFill>
                  <a:srgbClr val="FF0000"/>
                </a:solidFill>
              </a:rPr>
              <a:t>un câble électrique</a:t>
            </a:r>
            <a:r>
              <a:rPr lang="fr-CH" dirty="0" smtClean="0"/>
              <a:t>.</a:t>
            </a:r>
          </a:p>
          <a:p>
            <a:pPr>
              <a:buNone/>
            </a:pPr>
            <a:endParaRPr lang="fr-CH" dirty="0" smtClean="0"/>
          </a:p>
          <a:p>
            <a:r>
              <a:rPr lang="fr-CH" dirty="0" smtClean="0"/>
              <a:t>Les muscles se </a:t>
            </a:r>
            <a:r>
              <a:rPr lang="fr-CH" dirty="0" smtClean="0">
                <a:solidFill>
                  <a:srgbClr val="FF0000"/>
                </a:solidFill>
              </a:rPr>
              <a:t>contractent en réception d’un signal de la part du système nerveux</a:t>
            </a:r>
            <a:r>
              <a:rPr lang="fr-CH" dirty="0" smtClean="0"/>
              <a:t>. Cette contraction est produites par deux protéines actine et myosine elles coulissent l’une contre l’autre, cela raccourcit le muscle.</a:t>
            </a:r>
          </a:p>
          <a:p>
            <a:pPr>
              <a:buNone/>
            </a:pPr>
            <a:endParaRPr lang="fr-CH"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sz="4400" dirty="0" smtClean="0">
                <a:effectLst/>
              </a:rPr>
              <a:t>Complexes actine et myosine </a:t>
            </a:r>
            <a:endParaRPr lang="fr-CH" sz="4400" dirty="0">
              <a:effectLst/>
            </a:endParaRPr>
          </a:p>
        </p:txBody>
      </p:sp>
      <p:sp>
        <p:nvSpPr>
          <p:cNvPr id="5" name="Content Placeholder 4"/>
          <p:cNvSpPr>
            <a:spLocks noGrp="1"/>
          </p:cNvSpPr>
          <p:nvPr>
            <p:ph idx="1"/>
          </p:nvPr>
        </p:nvSpPr>
        <p:spPr>
          <a:xfrm>
            <a:off x="1645920" y="1285860"/>
            <a:ext cx="7498080" cy="4800600"/>
          </a:xfrm>
        </p:spPr>
        <p:txBody>
          <a:bodyPr/>
          <a:lstStyle/>
          <a:p>
            <a:endParaRPr lang="en-US" dirty="0" smtClean="0"/>
          </a:p>
          <a:p>
            <a:endParaRPr lang="en-US" dirty="0" smtClean="0"/>
          </a:p>
        </p:txBody>
      </p:sp>
      <p:graphicFrame>
        <p:nvGraphicFramePr>
          <p:cNvPr id="11" name="Table 10"/>
          <p:cNvGraphicFramePr>
            <a:graphicFrameLocks noGrp="1"/>
          </p:cNvGraphicFramePr>
          <p:nvPr/>
        </p:nvGraphicFramePr>
        <p:xfrm>
          <a:off x="1071538" y="5105623"/>
          <a:ext cx="2428892" cy="1262391"/>
        </p:xfrm>
        <a:graphic>
          <a:graphicData uri="http://schemas.openxmlformats.org/drawingml/2006/table">
            <a:tbl>
              <a:tblPr/>
              <a:tblGrid>
                <a:gridCol w="1071570"/>
                <a:gridCol w="1357322"/>
              </a:tblGrid>
              <a:tr h="232206">
                <a:tc>
                  <a:txBody>
                    <a:bodyPr/>
                    <a:lstStyle/>
                    <a:p>
                      <a:pPr>
                        <a:lnSpc>
                          <a:spcPct val="115000"/>
                        </a:lnSpc>
                      </a:pPr>
                      <a:endParaRPr lang="fr-CH" sz="1100" dirty="0">
                        <a:latin typeface="Calibri"/>
                        <a:ea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endParaRPr lang="en-US" sz="1200">
                        <a:solidFill>
                          <a:srgbClr val="000000"/>
                        </a:solidFill>
                        <a:latin typeface="Times New Roman"/>
                        <a:ea typeface="Times New Roman"/>
                        <a:cs typeface="Times New Roman"/>
                      </a:endParaRPr>
                    </a:p>
                  </a:txBody>
                  <a:tcPr marL="9525" marR="9525" marT="9525" marB="9525" anchor="ctr">
                    <a:lnL>
                      <a:noFill/>
                    </a:lnL>
                    <a:lnR>
                      <a:noFill/>
                    </a:lnR>
                    <a:lnT>
                      <a:noFill/>
                    </a:lnT>
                    <a:lnB>
                      <a:noFill/>
                    </a:lnB>
                  </a:tcPr>
                </a:tc>
              </a:tr>
              <a:tr h="249169">
                <a:tc>
                  <a:txBody>
                    <a:bodyPr/>
                    <a:lstStyle/>
                    <a:p>
                      <a:pPr>
                        <a:lnSpc>
                          <a:spcPct val="115000"/>
                        </a:lnSpc>
                      </a:pPr>
                      <a:endParaRPr lang="fr-CH" sz="1800">
                        <a:latin typeface="Calibri"/>
                        <a:ea typeface="Times New Roman"/>
                      </a:endParaRPr>
                    </a:p>
                  </a:txBody>
                  <a:tcPr marL="9525" marR="9525" marT="9525" marB="9525" anchor="ctr">
                    <a:lnL>
                      <a:noFill/>
                    </a:lnL>
                    <a:lnR>
                      <a:noFill/>
                    </a:lnR>
                    <a:lnT>
                      <a:noFill/>
                    </a:lnT>
                    <a:lnB>
                      <a:noFill/>
                    </a:lnB>
                  </a:tcPr>
                </a:tc>
                <a:tc>
                  <a:txBody>
                    <a:bodyPr/>
                    <a:lstStyle/>
                    <a:p>
                      <a:endParaRPr lang="fr-CH" dirty="0"/>
                    </a:p>
                  </a:txBody>
                  <a:tcPr marL="9525" marR="9525" marT="9525" marB="9525" anchor="ctr">
                    <a:lnL>
                      <a:noFill/>
                    </a:lnL>
                    <a:lnR>
                      <a:noFill/>
                    </a:lnR>
                    <a:lnT>
                      <a:noFill/>
                    </a:lnT>
                    <a:lnB>
                      <a:noFill/>
                    </a:lnB>
                  </a:tcPr>
                </a:tc>
              </a:tr>
              <a:tr h="695667">
                <a:tc>
                  <a:txBody>
                    <a:bodyPr/>
                    <a:lstStyle/>
                    <a:p>
                      <a:pPr algn="r">
                        <a:lnSpc>
                          <a:spcPct val="115000"/>
                        </a:lnSpc>
                        <a:spcAft>
                          <a:spcPts val="0"/>
                        </a:spcAft>
                      </a:pPr>
                      <a:r>
                        <a:rPr lang="en-US" sz="1600" dirty="0" err="1" smtClean="0">
                          <a:solidFill>
                            <a:srgbClr val="000000"/>
                          </a:solidFill>
                          <a:latin typeface="Verdana"/>
                          <a:ea typeface="Times New Roman"/>
                          <a:cs typeface="Times New Roman"/>
                        </a:rPr>
                        <a:t>actine</a:t>
                      </a:r>
                      <a:r>
                        <a:rPr lang="en-US" sz="1600" dirty="0">
                          <a:solidFill>
                            <a:srgbClr val="000000"/>
                          </a:solidFill>
                          <a:latin typeface="Verdana"/>
                          <a:ea typeface="Times New Roman"/>
                          <a:cs typeface="Times New Roman"/>
                        </a:rPr>
                        <a:t/>
                      </a:r>
                      <a:br>
                        <a:rPr lang="en-US" sz="1600" dirty="0">
                          <a:solidFill>
                            <a:srgbClr val="000000"/>
                          </a:solidFill>
                          <a:latin typeface="Verdana"/>
                          <a:ea typeface="Times New Roman"/>
                          <a:cs typeface="Times New Roman"/>
                        </a:rPr>
                      </a:br>
                      <a:r>
                        <a:rPr lang="en-US" sz="1600" dirty="0" smtClean="0">
                          <a:solidFill>
                            <a:srgbClr val="000000"/>
                          </a:solidFill>
                          <a:latin typeface="Verdana"/>
                          <a:ea typeface="Times New Roman"/>
                          <a:cs typeface="Times New Roman"/>
                        </a:rPr>
                        <a:t>myosin</a:t>
                      </a:r>
                      <a:endParaRPr lang="fr-CH" sz="1600" dirty="0">
                        <a:latin typeface="Verdana"/>
                        <a:ea typeface="Calibri"/>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endParaRPr lang="en-US" sz="1600" dirty="0">
                        <a:solidFill>
                          <a:srgbClr val="000000"/>
                        </a:solidFill>
                        <a:latin typeface="Times New Roman"/>
                        <a:ea typeface="Times New Roman"/>
                        <a:cs typeface="Times New Roman"/>
                      </a:endParaRPr>
                    </a:p>
                  </a:txBody>
                  <a:tcPr marL="9525" marR="9525" marT="9525" marB="9525" anchor="ctr">
                    <a:lnL>
                      <a:noFill/>
                    </a:lnL>
                    <a:lnR>
                      <a:noFill/>
                    </a:lnR>
                    <a:lnT>
                      <a:noFill/>
                    </a:lnT>
                    <a:lnB>
                      <a:noFill/>
                    </a:lnB>
                  </a:tcPr>
                </a:tc>
              </a:tr>
            </a:tbl>
          </a:graphicData>
        </a:graphic>
      </p:graphicFrame>
      <p:pic>
        <p:nvPicPr>
          <p:cNvPr id="2052" name="Picture 8" descr="http://www.exploratorium.edu/cooking/meat/images/muscle-2.jpg"/>
          <p:cNvPicPr>
            <a:picLocks noChangeAspect="1" noChangeArrowheads="1"/>
          </p:cNvPicPr>
          <p:nvPr/>
        </p:nvPicPr>
        <p:blipFill>
          <a:blip r:embed="rId2"/>
          <a:srcRect/>
          <a:stretch>
            <a:fillRect/>
          </a:stretch>
        </p:blipFill>
        <p:spPr bwMode="auto">
          <a:xfrm>
            <a:off x="2714612" y="1285860"/>
            <a:ext cx="4643470" cy="4429156"/>
          </a:xfrm>
          <a:prstGeom prst="rect">
            <a:avLst/>
          </a:prstGeom>
          <a:noFill/>
        </p:spPr>
      </p:pic>
      <p:pic>
        <p:nvPicPr>
          <p:cNvPr id="2051" name="Picture 9" descr="http://www.exploratorium.edu/cooking/meat/images/muscle-color-key.jpg"/>
          <p:cNvPicPr>
            <a:picLocks noChangeAspect="1" noChangeArrowheads="1"/>
          </p:cNvPicPr>
          <p:nvPr/>
        </p:nvPicPr>
        <p:blipFill>
          <a:blip r:embed="rId3"/>
          <a:srcRect/>
          <a:stretch>
            <a:fillRect/>
          </a:stretch>
        </p:blipFill>
        <p:spPr bwMode="auto">
          <a:xfrm>
            <a:off x="1000100" y="5857892"/>
            <a:ext cx="180975" cy="371475"/>
          </a:xfrm>
          <a:prstGeom prst="rect">
            <a:avLst/>
          </a:prstGeom>
          <a:noFill/>
        </p:spPr>
      </p:pic>
      <p:cxnSp>
        <p:nvCxnSpPr>
          <p:cNvPr id="13" name="Straight Connector 12"/>
          <p:cNvCxnSpPr/>
          <p:nvPr/>
        </p:nvCxnSpPr>
        <p:spPr>
          <a:xfrm rot="5400000" flipH="1" flipV="1">
            <a:off x="1857356" y="4786322"/>
            <a:ext cx="1428760" cy="71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214546" y="5143512"/>
            <a:ext cx="1428760" cy="71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143108" y="4857760"/>
            <a:ext cx="1357322" cy="128588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143108" y="5429264"/>
            <a:ext cx="2143140" cy="71438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r-CH" sz="4400" dirty="0" smtClean="0">
                <a:effectLst/>
              </a:rPr>
              <a:t>Le tissu conjonctif I</a:t>
            </a:r>
            <a:br>
              <a:rPr lang="fr-CH" sz="4400" dirty="0" smtClean="0">
                <a:effectLst/>
              </a:rPr>
            </a:br>
            <a:endParaRPr lang="fr-CH" sz="4400" dirty="0">
              <a:effectLst/>
            </a:endParaRPr>
          </a:p>
        </p:txBody>
      </p:sp>
      <p:sp>
        <p:nvSpPr>
          <p:cNvPr id="3" name="Content Placeholder 2"/>
          <p:cNvSpPr>
            <a:spLocks noGrp="1"/>
          </p:cNvSpPr>
          <p:nvPr>
            <p:ph idx="1"/>
          </p:nvPr>
        </p:nvSpPr>
        <p:spPr>
          <a:ln>
            <a:noFill/>
          </a:ln>
        </p:spPr>
        <p:style>
          <a:lnRef idx="2">
            <a:schemeClr val="accent1"/>
          </a:lnRef>
          <a:fillRef idx="1">
            <a:schemeClr val="lt1"/>
          </a:fillRef>
          <a:effectRef idx="0">
            <a:schemeClr val="accent1"/>
          </a:effectRef>
          <a:fontRef idx="minor">
            <a:schemeClr val="dk1"/>
          </a:fontRef>
        </p:style>
        <p:txBody>
          <a:bodyPr>
            <a:normAutofit/>
          </a:bodyPr>
          <a:lstStyle/>
          <a:p>
            <a:r>
              <a:rPr lang="fr-CH" sz="2000" dirty="0" smtClean="0">
                <a:solidFill>
                  <a:srgbClr val="FF0000"/>
                </a:solidFill>
              </a:rPr>
              <a:t>Chaque fibre </a:t>
            </a:r>
            <a:r>
              <a:rPr lang="fr-CH" sz="2000" dirty="0" smtClean="0"/>
              <a:t>est </a:t>
            </a:r>
            <a:r>
              <a:rPr lang="fr-CH" sz="2000" dirty="0" smtClean="0">
                <a:solidFill>
                  <a:srgbClr val="FF0000"/>
                </a:solidFill>
              </a:rPr>
              <a:t>enveloppée</a:t>
            </a:r>
            <a:r>
              <a:rPr lang="fr-CH" sz="2000" dirty="0" smtClean="0"/>
              <a:t> par un tissu conjonctif, </a:t>
            </a:r>
            <a:r>
              <a:rPr lang="fr-CH" sz="2000" dirty="0" smtClean="0">
                <a:solidFill>
                  <a:srgbClr val="FF0000"/>
                </a:solidFill>
              </a:rPr>
              <a:t>chaque muscle </a:t>
            </a:r>
            <a:r>
              <a:rPr lang="fr-CH" sz="2000" dirty="0" smtClean="0"/>
              <a:t>est </a:t>
            </a:r>
            <a:r>
              <a:rPr lang="fr-CH" sz="2000" dirty="0" smtClean="0">
                <a:solidFill>
                  <a:srgbClr val="FF0000"/>
                </a:solidFill>
              </a:rPr>
              <a:t>séparé</a:t>
            </a:r>
            <a:r>
              <a:rPr lang="fr-CH" sz="2000" dirty="0" smtClean="0"/>
              <a:t> par un tissus conjonctif, chaque muscle est </a:t>
            </a:r>
            <a:r>
              <a:rPr lang="fr-CH" sz="2000" dirty="0" smtClean="0">
                <a:solidFill>
                  <a:srgbClr val="FF0000"/>
                </a:solidFill>
              </a:rPr>
              <a:t>rattaché à l’os</a:t>
            </a:r>
            <a:r>
              <a:rPr lang="fr-CH" sz="2000" dirty="0" smtClean="0"/>
              <a:t> par du </a:t>
            </a:r>
            <a:r>
              <a:rPr lang="fr-CH" sz="2400" u="sng" dirty="0" smtClean="0">
                <a:solidFill>
                  <a:srgbClr val="FF0000"/>
                </a:solidFill>
              </a:rPr>
              <a:t>tissu conjonctif</a:t>
            </a:r>
            <a:r>
              <a:rPr lang="fr-CH" sz="2400" dirty="0" smtClean="0"/>
              <a:t>. </a:t>
            </a:r>
            <a:r>
              <a:rPr lang="fr-CH" sz="2000" dirty="0" smtClean="0"/>
              <a:t>On trouve du tissu conjonctif entre les muscles et les autres tissus. Le tissu conjonctif </a:t>
            </a:r>
            <a:r>
              <a:rPr lang="fr-CH" sz="2000" dirty="0" smtClean="0">
                <a:solidFill>
                  <a:srgbClr val="FF0000"/>
                </a:solidFill>
              </a:rPr>
              <a:t>contiens  </a:t>
            </a:r>
            <a:r>
              <a:rPr lang="fr-CH" sz="2000" dirty="0" smtClean="0"/>
              <a:t>les </a:t>
            </a:r>
            <a:r>
              <a:rPr lang="fr-CH" sz="2000" dirty="0" smtClean="0">
                <a:solidFill>
                  <a:srgbClr val="FF0000"/>
                </a:solidFill>
              </a:rPr>
              <a:t>nerfs </a:t>
            </a:r>
            <a:r>
              <a:rPr lang="fr-CH" sz="2000" dirty="0" smtClean="0"/>
              <a:t>et les </a:t>
            </a:r>
            <a:r>
              <a:rPr lang="fr-CH" sz="2000" dirty="0" smtClean="0">
                <a:solidFill>
                  <a:srgbClr val="FF0000"/>
                </a:solidFill>
              </a:rPr>
              <a:t>vaisseaux sanguins  </a:t>
            </a:r>
            <a:r>
              <a:rPr lang="fr-CH" sz="2000" dirty="0" smtClean="0"/>
              <a:t>qui </a:t>
            </a:r>
            <a:r>
              <a:rPr lang="fr-CH" sz="2000" dirty="0" smtClean="0">
                <a:solidFill>
                  <a:srgbClr val="FF0000"/>
                </a:solidFill>
              </a:rPr>
              <a:t>procurent</a:t>
            </a:r>
            <a:r>
              <a:rPr lang="fr-CH" sz="2000" dirty="0" smtClean="0"/>
              <a:t> au muscle </a:t>
            </a:r>
            <a:r>
              <a:rPr lang="fr-CH" sz="2000" dirty="0" smtClean="0">
                <a:solidFill>
                  <a:srgbClr val="FF0000"/>
                </a:solidFill>
              </a:rPr>
              <a:t>l’oxygène, </a:t>
            </a:r>
            <a:r>
              <a:rPr lang="fr-CH" sz="2000" dirty="0" smtClean="0"/>
              <a:t>les </a:t>
            </a:r>
            <a:r>
              <a:rPr lang="fr-CH" sz="2000" dirty="0" smtClean="0">
                <a:solidFill>
                  <a:srgbClr val="FF0000"/>
                </a:solidFill>
              </a:rPr>
              <a:t>nutriments</a:t>
            </a:r>
            <a:r>
              <a:rPr lang="fr-CH" sz="2000" dirty="0" smtClean="0"/>
              <a:t> et </a:t>
            </a:r>
            <a:r>
              <a:rPr lang="fr-CH" sz="2000" dirty="0" smtClean="0">
                <a:solidFill>
                  <a:srgbClr val="FF0000"/>
                </a:solidFill>
              </a:rPr>
              <a:t>transporte</a:t>
            </a:r>
            <a:r>
              <a:rPr lang="fr-CH" sz="2000" dirty="0" smtClean="0"/>
              <a:t> </a:t>
            </a:r>
            <a:r>
              <a:rPr lang="fr-CH" sz="2000" dirty="0" smtClean="0">
                <a:solidFill>
                  <a:srgbClr val="FF0000"/>
                </a:solidFill>
              </a:rPr>
              <a:t>les déchets</a:t>
            </a:r>
            <a:r>
              <a:rPr lang="fr-CH" sz="2000" dirty="0" smtClean="0"/>
              <a:t>.</a:t>
            </a:r>
          </a:p>
          <a:p>
            <a:endParaRPr lang="fr-CH" sz="2000" dirty="0" smtClean="0"/>
          </a:p>
          <a:p>
            <a:pPr>
              <a:buNone/>
            </a:pPr>
            <a:endParaRPr lang="fr-CH" sz="3500" dirty="0" smtClean="0"/>
          </a:p>
          <a:p>
            <a:pPr>
              <a:buNone/>
            </a:pPr>
            <a:endParaRPr lang="fr-CH" dirty="0"/>
          </a:p>
        </p:txBody>
      </p:sp>
      <p:pic>
        <p:nvPicPr>
          <p:cNvPr id="6" name="Content Placeholder 3" descr="http://www.exploratorium.edu/cooking/meat/images/pig-muscle-cell-2.jpg"/>
          <p:cNvPicPr>
            <a:picLocks/>
          </p:cNvPicPr>
          <p:nvPr/>
        </p:nvPicPr>
        <p:blipFill>
          <a:blip r:embed="rId2"/>
          <a:srcRect/>
          <a:stretch>
            <a:fillRect/>
          </a:stretch>
        </p:blipFill>
        <p:spPr bwMode="auto">
          <a:xfrm>
            <a:off x="3286116" y="3500438"/>
            <a:ext cx="3336417" cy="3107341"/>
          </a:xfrm>
          <a:prstGeom prst="rect">
            <a:avLst/>
          </a:prstGeom>
          <a:noFill/>
          <a:ln w="9525">
            <a:noFill/>
            <a:miter lim="800000"/>
            <a:headEnd/>
            <a:tailEnd/>
          </a:ln>
        </p:spPr>
      </p:pic>
      <p:sp>
        <p:nvSpPr>
          <p:cNvPr id="7" name="TextBox 6"/>
          <p:cNvSpPr txBox="1"/>
          <p:nvPr/>
        </p:nvSpPr>
        <p:spPr>
          <a:xfrm>
            <a:off x="1571604" y="6286520"/>
            <a:ext cx="2071702" cy="369332"/>
          </a:xfrm>
          <a:prstGeom prst="rect">
            <a:avLst/>
          </a:prstGeom>
          <a:noFill/>
        </p:spPr>
        <p:txBody>
          <a:bodyPr wrap="square" rtlCol="0">
            <a:spAutoFit/>
          </a:bodyPr>
          <a:lstStyle/>
          <a:p>
            <a:r>
              <a:rPr lang="fr-CH" dirty="0" smtClean="0"/>
              <a:t>Fibres de viandes</a:t>
            </a:r>
            <a:endParaRPr lang="fr-CH" dirty="0"/>
          </a:p>
        </p:txBody>
      </p:sp>
      <p:sp>
        <p:nvSpPr>
          <p:cNvPr id="15" name="TextBox 14"/>
          <p:cNvSpPr txBox="1"/>
          <p:nvPr/>
        </p:nvSpPr>
        <p:spPr>
          <a:xfrm>
            <a:off x="7143768" y="4000504"/>
            <a:ext cx="1770942" cy="646331"/>
          </a:xfrm>
          <a:prstGeom prst="rect">
            <a:avLst/>
          </a:prstGeom>
          <a:noFill/>
        </p:spPr>
        <p:txBody>
          <a:bodyPr wrap="square" rtlCol="0">
            <a:spAutoFit/>
          </a:bodyPr>
          <a:lstStyle/>
          <a:p>
            <a:r>
              <a:rPr lang="fr-CH" dirty="0" smtClean="0"/>
              <a:t>vaisseaux</a:t>
            </a:r>
            <a:r>
              <a:rPr lang="fr-CH" sz="1600" dirty="0" smtClean="0"/>
              <a:t> </a:t>
            </a:r>
            <a:r>
              <a:rPr lang="fr-CH" dirty="0" smtClean="0"/>
              <a:t>sanguins</a:t>
            </a:r>
            <a:endParaRPr lang="fr-CH" dirty="0"/>
          </a:p>
        </p:txBody>
      </p:sp>
      <p:cxnSp>
        <p:nvCxnSpPr>
          <p:cNvPr id="19" name="Straight Connector 18"/>
          <p:cNvCxnSpPr/>
          <p:nvPr/>
        </p:nvCxnSpPr>
        <p:spPr>
          <a:xfrm flipV="1">
            <a:off x="6357950" y="4929198"/>
            <a:ext cx="714380" cy="571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5286380" y="4929198"/>
            <a:ext cx="1785950"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5715008" y="4929198"/>
            <a:ext cx="1357322"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72330" y="4786322"/>
            <a:ext cx="1815562" cy="369332"/>
          </a:xfrm>
          <a:prstGeom prst="rect">
            <a:avLst/>
          </a:prstGeom>
          <a:noFill/>
        </p:spPr>
        <p:txBody>
          <a:bodyPr wrap="none" rtlCol="0">
            <a:spAutoFit/>
          </a:bodyPr>
          <a:lstStyle/>
          <a:p>
            <a:r>
              <a:rPr lang="fr-CH" dirty="0" smtClean="0"/>
              <a:t>système nerveux.</a:t>
            </a:r>
            <a:endParaRPr lang="fr-CH" dirty="0"/>
          </a:p>
        </p:txBody>
      </p:sp>
      <p:cxnSp>
        <p:nvCxnSpPr>
          <p:cNvPr id="29" name="Straight Connector 28"/>
          <p:cNvCxnSpPr>
            <a:endCxn id="15" idx="1"/>
          </p:cNvCxnSpPr>
          <p:nvPr/>
        </p:nvCxnSpPr>
        <p:spPr>
          <a:xfrm flipV="1">
            <a:off x="5715008" y="4323670"/>
            <a:ext cx="1428760" cy="319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5" idx="1"/>
          </p:cNvCxnSpPr>
          <p:nvPr/>
        </p:nvCxnSpPr>
        <p:spPr>
          <a:xfrm flipV="1">
            <a:off x="5857884" y="4323670"/>
            <a:ext cx="1285884" cy="605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CH" sz="4900" dirty="0" smtClean="0">
                <a:effectLst/>
              </a:rPr>
              <a:t>Abatage</a:t>
            </a:r>
            <a:r>
              <a:rPr lang="fr-CH" dirty="0" smtClean="0"/>
              <a:t/>
            </a:r>
            <a:br>
              <a:rPr lang="fr-CH" dirty="0" smtClean="0"/>
            </a:br>
            <a:endParaRPr lang="fr-CH" dirty="0"/>
          </a:p>
        </p:txBody>
      </p:sp>
      <p:sp>
        <p:nvSpPr>
          <p:cNvPr id="3" name="Content Placeholder 2"/>
          <p:cNvSpPr>
            <a:spLocks noGrp="1"/>
          </p:cNvSpPr>
          <p:nvPr>
            <p:ph idx="1"/>
          </p:nvPr>
        </p:nvSpPr>
        <p:spPr>
          <a:ln>
            <a:noFill/>
          </a:ln>
        </p:spPr>
        <p:style>
          <a:lnRef idx="2">
            <a:schemeClr val="accent1"/>
          </a:lnRef>
          <a:fillRef idx="1">
            <a:schemeClr val="lt1"/>
          </a:fillRef>
          <a:effectRef idx="0">
            <a:schemeClr val="accent1"/>
          </a:effectRef>
          <a:fontRef idx="minor">
            <a:schemeClr val="dk1"/>
          </a:fontRef>
        </p:style>
        <p:txBody>
          <a:bodyPr>
            <a:normAutofit/>
          </a:bodyPr>
          <a:lstStyle/>
          <a:p>
            <a:r>
              <a:rPr lang="fr-CH" sz="2000" dirty="0" smtClean="0"/>
              <a:t>La </a:t>
            </a:r>
            <a:r>
              <a:rPr lang="fr-CH" sz="2000" dirty="0" smtClean="0">
                <a:solidFill>
                  <a:srgbClr val="FF0000"/>
                </a:solidFill>
              </a:rPr>
              <a:t>tendreté</a:t>
            </a:r>
            <a:r>
              <a:rPr lang="fr-CH" sz="2000" dirty="0" smtClean="0"/>
              <a:t> d’un muscle ainsi que la décision d’employer un </a:t>
            </a:r>
            <a:r>
              <a:rPr lang="fr-CH" sz="2000" dirty="0" smtClean="0">
                <a:solidFill>
                  <a:srgbClr val="FF0000"/>
                </a:solidFill>
              </a:rPr>
              <a:t>mode de cuisson</a:t>
            </a:r>
            <a:r>
              <a:rPr lang="fr-CH" sz="2000" dirty="0" smtClean="0"/>
              <a:t> plutôt qu’un autre, dépend de </a:t>
            </a:r>
            <a:r>
              <a:rPr lang="fr-CH" sz="2000" dirty="0" smtClean="0">
                <a:solidFill>
                  <a:srgbClr val="FF0000"/>
                </a:solidFill>
              </a:rPr>
              <a:t>plusieurs facteurs</a:t>
            </a:r>
            <a:r>
              <a:rPr lang="fr-CH" sz="2000" dirty="0" smtClean="0"/>
              <a:t> : </a:t>
            </a:r>
          </a:p>
          <a:p>
            <a:endParaRPr lang="fr-CH" sz="2000" dirty="0" smtClean="0"/>
          </a:p>
          <a:p>
            <a:r>
              <a:rPr lang="fr-CH" sz="2000" dirty="0" smtClean="0"/>
              <a:t>la </a:t>
            </a:r>
            <a:r>
              <a:rPr lang="fr-CH" sz="2000" dirty="0" smtClean="0">
                <a:solidFill>
                  <a:srgbClr val="FF0000"/>
                </a:solidFill>
              </a:rPr>
              <a:t>race,</a:t>
            </a:r>
            <a:r>
              <a:rPr lang="fr-CH" sz="2000" dirty="0" smtClean="0"/>
              <a:t> l’</a:t>
            </a:r>
            <a:r>
              <a:rPr lang="fr-CH" sz="2000" dirty="0" smtClean="0">
                <a:solidFill>
                  <a:srgbClr val="FF0000"/>
                </a:solidFill>
              </a:rPr>
              <a:t>âge</a:t>
            </a:r>
            <a:r>
              <a:rPr lang="fr-CH" sz="2000" dirty="0" smtClean="0"/>
              <a:t> de l’animal, la quantité de </a:t>
            </a:r>
            <a:r>
              <a:rPr lang="fr-CH" sz="2000" dirty="0" smtClean="0">
                <a:solidFill>
                  <a:srgbClr val="FF0000"/>
                </a:solidFill>
              </a:rPr>
              <a:t>graisse</a:t>
            </a:r>
            <a:r>
              <a:rPr lang="fr-CH" sz="2000" dirty="0" smtClean="0"/>
              <a:t>, la quantité de </a:t>
            </a:r>
            <a:r>
              <a:rPr lang="fr-CH" sz="2000" dirty="0" smtClean="0">
                <a:solidFill>
                  <a:srgbClr val="FF0000"/>
                </a:solidFill>
              </a:rPr>
              <a:t>tissus conjonctif. </a:t>
            </a:r>
          </a:p>
          <a:p>
            <a:endParaRPr lang="fr-CH" sz="2000" dirty="0" smtClean="0">
              <a:solidFill>
                <a:srgbClr val="FF0000"/>
              </a:solidFill>
            </a:endParaRPr>
          </a:p>
          <a:p>
            <a:r>
              <a:rPr lang="fr-CH" sz="2000" dirty="0" smtClean="0"/>
              <a:t>Considérant que tous ces facteurs soit optimaux, les </a:t>
            </a:r>
            <a:r>
              <a:rPr lang="fr-CH" sz="2000" dirty="0" smtClean="0">
                <a:solidFill>
                  <a:srgbClr val="FF0000"/>
                </a:solidFill>
              </a:rPr>
              <a:t>facteurs de stress </a:t>
            </a:r>
            <a:r>
              <a:rPr lang="fr-CH" sz="2000" dirty="0" smtClean="0"/>
              <a:t>rentrent en ligne de compte : </a:t>
            </a:r>
          </a:p>
          <a:p>
            <a:r>
              <a:rPr lang="fr-CH" sz="2000" dirty="0" smtClean="0"/>
              <a:t>pendant le </a:t>
            </a:r>
            <a:r>
              <a:rPr lang="fr-CH" sz="2000" dirty="0" smtClean="0">
                <a:solidFill>
                  <a:srgbClr val="FF0000"/>
                </a:solidFill>
              </a:rPr>
              <a:t>transport</a:t>
            </a:r>
            <a:r>
              <a:rPr lang="fr-CH" sz="2000" dirty="0" smtClean="0"/>
              <a:t>, à </a:t>
            </a:r>
            <a:r>
              <a:rPr lang="fr-CH" sz="2000" dirty="0" smtClean="0">
                <a:solidFill>
                  <a:srgbClr val="FF0000"/>
                </a:solidFill>
              </a:rPr>
              <a:t>l’abatage</a:t>
            </a:r>
            <a:r>
              <a:rPr lang="fr-CH" sz="2000" dirty="0" smtClean="0"/>
              <a:t> proprement dit, la </a:t>
            </a:r>
            <a:r>
              <a:rPr lang="fr-CH" sz="2000" dirty="0" smtClean="0">
                <a:solidFill>
                  <a:srgbClr val="FF0000"/>
                </a:solidFill>
              </a:rPr>
              <a:t>vitesse de refroidissement de la carcasse</a:t>
            </a:r>
            <a:r>
              <a:rPr lang="fr-CH" sz="2000" dirty="0" smtClean="0"/>
              <a:t>, les conditions de </a:t>
            </a:r>
            <a:r>
              <a:rPr lang="fr-CH" sz="2000" dirty="0" smtClean="0">
                <a:solidFill>
                  <a:srgbClr val="FF0000"/>
                </a:solidFill>
              </a:rPr>
              <a:t>stockage</a:t>
            </a:r>
            <a:r>
              <a:rPr lang="fr-CH" sz="2000" dirty="0" smtClean="0"/>
              <a:t> (Trop sec = perte trop importante de poids, trop humide = un dépôt gluant, prolifération de bactéries, moisissures.)  </a:t>
            </a:r>
          </a:p>
          <a:p>
            <a:r>
              <a:rPr lang="fr-CH" sz="2000" dirty="0" smtClean="0">
                <a:solidFill>
                  <a:srgbClr val="FF0000"/>
                </a:solidFill>
              </a:rPr>
              <a:t>La durée </a:t>
            </a:r>
            <a:r>
              <a:rPr lang="fr-CH" sz="2000" dirty="0" smtClean="0"/>
              <a:t>de stockage. </a:t>
            </a:r>
          </a:p>
          <a:p>
            <a:endParaRPr lang="fr-CH"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85728"/>
            <a:ext cx="7498080" cy="1143000"/>
          </a:xfrm>
        </p:spPr>
        <p:txBody>
          <a:bodyPr>
            <a:noAutofit/>
          </a:bodyPr>
          <a:lstStyle/>
          <a:p>
            <a:pPr algn="ctr"/>
            <a:r>
              <a:rPr lang="fr-CH" sz="3200" dirty="0" smtClean="0">
                <a:effectLst/>
              </a:rPr>
              <a:t>Réactions chimiques pendant le stockage : transformation du muscle en viande.</a:t>
            </a:r>
            <a:br>
              <a:rPr lang="fr-CH" sz="3200" dirty="0" smtClean="0">
                <a:effectLst/>
              </a:rPr>
            </a:br>
            <a:endParaRPr lang="fr-CH" sz="3200" dirty="0">
              <a:effectLst/>
            </a:endParaRPr>
          </a:p>
        </p:txBody>
      </p:sp>
      <p:sp>
        <p:nvSpPr>
          <p:cNvPr id="3" name="Content Placeholder 2"/>
          <p:cNvSpPr>
            <a:spLocks noGrp="1"/>
          </p:cNvSpPr>
          <p:nvPr>
            <p:ph idx="1"/>
          </p:nvPr>
        </p:nvSpPr>
        <p:spPr>
          <a:ln>
            <a:noFill/>
          </a:ln>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fr-CH" u="sng" dirty="0" smtClean="0"/>
              <a:t>1</a:t>
            </a:r>
            <a:r>
              <a:rPr lang="fr-CH" u="sng" baseline="30000" dirty="0" smtClean="0"/>
              <a:t>er</a:t>
            </a:r>
            <a:r>
              <a:rPr lang="fr-CH" u="sng" dirty="0" smtClean="0"/>
              <a:t> PHASE</a:t>
            </a:r>
            <a:r>
              <a:rPr lang="fr-CH" dirty="0" smtClean="0"/>
              <a:t> : Le </a:t>
            </a:r>
            <a:r>
              <a:rPr lang="fr-CH" dirty="0" smtClean="0">
                <a:solidFill>
                  <a:srgbClr val="FF0000"/>
                </a:solidFill>
              </a:rPr>
              <a:t>ph </a:t>
            </a:r>
            <a:r>
              <a:rPr lang="fr-CH" dirty="0" smtClean="0"/>
              <a:t>de</a:t>
            </a:r>
            <a:r>
              <a:rPr lang="fr-CH" dirty="0" smtClean="0">
                <a:solidFill>
                  <a:srgbClr val="FF0000"/>
                </a:solidFill>
              </a:rPr>
              <a:t> l’animal vivant </a:t>
            </a:r>
            <a:r>
              <a:rPr lang="fr-CH" dirty="0" smtClean="0"/>
              <a:t>est de </a:t>
            </a:r>
            <a:r>
              <a:rPr lang="fr-CH" dirty="0" smtClean="0">
                <a:solidFill>
                  <a:srgbClr val="FF0000"/>
                </a:solidFill>
              </a:rPr>
              <a:t>7,4 (neutre)</a:t>
            </a:r>
            <a:r>
              <a:rPr lang="fr-CH" dirty="0" smtClean="0"/>
              <a:t>, après la saignée le muscle </a:t>
            </a:r>
            <a:r>
              <a:rPr lang="fr-CH" dirty="0" smtClean="0">
                <a:solidFill>
                  <a:srgbClr val="FF0000"/>
                </a:solidFill>
              </a:rPr>
              <a:t>n’est plus alimenté en oxygène.</a:t>
            </a:r>
            <a:r>
              <a:rPr lang="fr-CH" dirty="0" smtClean="0"/>
              <a:t> Le </a:t>
            </a:r>
            <a:r>
              <a:rPr lang="fr-CH" dirty="0" smtClean="0">
                <a:solidFill>
                  <a:srgbClr val="FF0000"/>
                </a:solidFill>
              </a:rPr>
              <a:t>CO/2 augmente et dégrade le glycogène</a:t>
            </a:r>
            <a:r>
              <a:rPr lang="fr-CH" dirty="0" smtClean="0"/>
              <a:t> (forme de réserve de glucide dans un organisme animal) </a:t>
            </a:r>
            <a:r>
              <a:rPr lang="fr-CH" dirty="0" smtClean="0">
                <a:solidFill>
                  <a:srgbClr val="FF0000"/>
                </a:solidFill>
              </a:rPr>
              <a:t>en acide lactique</a:t>
            </a:r>
            <a:r>
              <a:rPr lang="fr-CH" dirty="0" smtClean="0"/>
              <a:t>. </a:t>
            </a:r>
          </a:p>
          <a:p>
            <a:r>
              <a:rPr lang="fr-CH" dirty="0" smtClean="0">
                <a:solidFill>
                  <a:srgbClr val="FF0000"/>
                </a:solidFill>
              </a:rPr>
              <a:t>Acide lactique baisse le ph</a:t>
            </a:r>
            <a:r>
              <a:rPr lang="fr-CH" dirty="0" smtClean="0"/>
              <a:t>. Idéalement le ph baisse jusqu'à </a:t>
            </a:r>
            <a:r>
              <a:rPr lang="fr-CH" dirty="0" smtClean="0">
                <a:solidFill>
                  <a:srgbClr val="FF0000"/>
                </a:solidFill>
              </a:rPr>
              <a:t>5,5 / 6,0. </a:t>
            </a:r>
          </a:p>
          <a:p>
            <a:r>
              <a:rPr lang="fr-CH" dirty="0" smtClean="0"/>
              <a:t>Les </a:t>
            </a:r>
            <a:r>
              <a:rPr lang="fr-CH" dirty="0" smtClean="0">
                <a:solidFill>
                  <a:srgbClr val="FF0000"/>
                </a:solidFill>
              </a:rPr>
              <a:t>fibres</a:t>
            </a:r>
            <a:r>
              <a:rPr lang="fr-CH" dirty="0" smtClean="0"/>
              <a:t> se </a:t>
            </a:r>
            <a:r>
              <a:rPr lang="fr-CH" dirty="0" smtClean="0">
                <a:solidFill>
                  <a:srgbClr val="FF0000"/>
                </a:solidFill>
              </a:rPr>
              <a:t>lie entre elles</a:t>
            </a:r>
            <a:r>
              <a:rPr lang="fr-CH" dirty="0" smtClean="0"/>
              <a:t>, se </a:t>
            </a:r>
            <a:r>
              <a:rPr lang="fr-CH" dirty="0" smtClean="0">
                <a:solidFill>
                  <a:srgbClr val="FF0000"/>
                </a:solidFill>
              </a:rPr>
              <a:t>contractent</a:t>
            </a:r>
            <a:r>
              <a:rPr lang="fr-CH" dirty="0" smtClean="0"/>
              <a:t> et </a:t>
            </a:r>
            <a:r>
              <a:rPr lang="fr-CH" dirty="0" smtClean="0">
                <a:solidFill>
                  <a:srgbClr val="FF0000"/>
                </a:solidFill>
              </a:rPr>
              <a:t>durcissent</a:t>
            </a:r>
            <a:r>
              <a:rPr lang="fr-CH" dirty="0" smtClean="0"/>
              <a:t> (</a:t>
            </a:r>
            <a:r>
              <a:rPr lang="fr-CH" dirty="0" smtClean="0">
                <a:solidFill>
                  <a:srgbClr val="FF0000"/>
                </a:solidFill>
              </a:rPr>
              <a:t>rigidité cadavérique</a:t>
            </a:r>
            <a:r>
              <a:rPr lang="fr-CH" dirty="0" smtClean="0"/>
              <a:t>), qui résultent de une </a:t>
            </a:r>
            <a:r>
              <a:rPr lang="fr-CH" dirty="0" smtClean="0">
                <a:solidFill>
                  <a:srgbClr val="FF0000"/>
                </a:solidFill>
              </a:rPr>
              <a:t>perte d’eau</a:t>
            </a:r>
            <a:r>
              <a:rPr lang="fr-CH" dirty="0" smtClean="0"/>
              <a:t>. </a:t>
            </a:r>
            <a:r>
              <a:rPr lang="fr-CH" i="1" u="sng" dirty="0" smtClean="0">
                <a:solidFill>
                  <a:srgbClr val="0070C0"/>
                </a:solidFill>
              </a:rPr>
              <a:t>La vitesse de refroidissement à cette étape est la plus importante,  car on peu perd jus’ que 50% de quantité d’eau si elle est refroidie trop vite. 25% si on refroidi pas assez vite, le idéal c’est 8% qui est la spécialité des professionnels des abattoirs.   </a:t>
            </a:r>
          </a:p>
          <a:p>
            <a:r>
              <a:rPr lang="fr-CH" dirty="0" smtClean="0"/>
              <a:t>Avec ce </a:t>
            </a:r>
            <a:r>
              <a:rPr lang="fr-CH" dirty="0" smtClean="0">
                <a:solidFill>
                  <a:srgbClr val="FF0000"/>
                </a:solidFill>
              </a:rPr>
              <a:t>ph 5,5 / 6,0</a:t>
            </a:r>
            <a:r>
              <a:rPr lang="fr-CH" dirty="0" smtClean="0"/>
              <a:t> la viande a les </a:t>
            </a:r>
            <a:r>
              <a:rPr lang="fr-CH" dirty="0" smtClean="0">
                <a:solidFill>
                  <a:srgbClr val="FF0000"/>
                </a:solidFill>
              </a:rPr>
              <a:t>qualités suivantes : </a:t>
            </a:r>
          </a:p>
          <a:p>
            <a:r>
              <a:rPr lang="fr-CH" dirty="0" smtClean="0"/>
              <a:t>Consistance </a:t>
            </a:r>
            <a:r>
              <a:rPr lang="fr-CH" dirty="0" smtClean="0">
                <a:solidFill>
                  <a:srgbClr val="FF0000"/>
                </a:solidFill>
              </a:rPr>
              <a:t>ferme, pas d’exsudation, couleur rosée / rouge, bonne conservation</a:t>
            </a:r>
            <a:r>
              <a:rPr lang="fr-CH" dirty="0" smtClean="0"/>
              <a:t> microbiologique. </a:t>
            </a:r>
          </a:p>
          <a:p>
            <a:endParaRPr lang="fr-CH"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799</TotalTime>
  <Words>741</Words>
  <Application>Microsoft Office PowerPoint</Application>
  <PresentationFormat>On-screen Show (4:3)</PresentationFormat>
  <Paragraphs>141</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Solstice</vt:lpstr>
      <vt:lpstr>Fibres de la viande</vt:lpstr>
      <vt:lpstr>FIBRES DE LA VIANDE DANS LES CUISSONS ET LA MATURATION</vt:lpstr>
      <vt:lpstr>Structure du muscle I </vt:lpstr>
      <vt:lpstr>Structure de muscle II</vt:lpstr>
      <vt:lpstr>Structure des fibres </vt:lpstr>
      <vt:lpstr>Complexes actine et myosine </vt:lpstr>
      <vt:lpstr>Le tissu conjonctif I </vt:lpstr>
      <vt:lpstr>Abatage </vt:lpstr>
      <vt:lpstr>Réactions chimiques pendant le stockage : transformation du muscle en viande. </vt:lpstr>
      <vt:lpstr>Formation de l’acide lactique</vt:lpstr>
      <vt:lpstr>Viandes PSE et DFD</vt:lpstr>
      <vt:lpstr>Facteurs avant abattage</vt:lpstr>
      <vt:lpstr>Transformation du muscle en viande.</vt:lpstr>
      <vt:lpstr>Transformation – rassir la viande</vt:lpstr>
      <vt:lpstr>Effets de la cuisson I </vt:lpstr>
      <vt:lpstr>Effet de la cuisson II</vt:lpstr>
      <vt:lpstr>Dénaturation des protéines </vt:lpstr>
      <vt:lpstr>Le tissu conjonctif II</vt:lpstr>
      <vt:lpstr>Taux de collagène</vt:lpstr>
      <vt:lpstr>Les poissons</vt:lpstr>
      <vt:lpstr>Conclusion</vt:lpstr>
      <vt:lpstr>Question?</vt:lpstr>
      <vt:lpstr>Sources et remerciements </vt:lpstr>
      <vt:lpstr>Fin</vt:lpstr>
    </vt:vector>
  </TitlesOfParts>
  <Company>ECOLE HOTELIERE LAUSANNE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FIBRES DE LA VIANDE DANS LES CUISSONS ET LA MATURATION</dc:title>
  <dc:creator>admin</dc:creator>
  <cp:lastModifiedBy>admin</cp:lastModifiedBy>
  <cp:revision>133</cp:revision>
  <dcterms:created xsi:type="dcterms:W3CDTF">2008-12-14T10:06:10Z</dcterms:created>
  <dcterms:modified xsi:type="dcterms:W3CDTF">2008-12-15T17:11:04Z</dcterms:modified>
</cp:coreProperties>
</file>