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6" r:id="rId2"/>
    <p:sldId id="263" r:id="rId3"/>
    <p:sldId id="257" r:id="rId4"/>
    <p:sldId id="262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30.11.14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dimanche, 30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dimanche, 30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crèmes pochées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110302_creme_blog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0" y="625893"/>
            <a:ext cx="2618744" cy="130937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12" y="625893"/>
            <a:ext cx="1309372" cy="13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35" y="3431646"/>
            <a:ext cx="2861986" cy="196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Classification (6)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67224"/>
              </p:ext>
            </p:extLst>
          </p:nvPr>
        </p:nvGraphicFramePr>
        <p:xfrm>
          <a:off x="511678" y="1749952"/>
          <a:ext cx="8176317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5439"/>
                <a:gridCol w="2725439"/>
                <a:gridCol w="2725439"/>
              </a:tblGrid>
              <a:tr h="336981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Entremets froids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Crèmes pochées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Mousses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Poudings démoulés </a:t>
                      </a:r>
                    </a:p>
                    <a:p>
                      <a:r>
                        <a:rPr lang="fr-FR" b="1" i="1" dirty="0" smtClean="0"/>
                        <a:t>aux céréales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55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Crème à la française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 avec pulpe</a:t>
                      </a:r>
                      <a:r>
                        <a:rPr lang="fr-FR" sz="1600" baseline="0" dirty="0" smtClean="0"/>
                        <a:t> ou jus de fruits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Pouding de riz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Crème brûlée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 aux </a:t>
                      </a:r>
                      <a:r>
                        <a:rPr lang="fr-FR" sz="1600" dirty="0" err="1" smtClean="0"/>
                        <a:t>oeufs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Pouding de semoule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5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Crème</a:t>
                      </a:r>
                      <a:r>
                        <a:rPr lang="fr-FR" sz="1600" baseline="0" dirty="0" smtClean="0"/>
                        <a:t> renversée au caramel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</a:t>
                      </a:r>
                      <a:r>
                        <a:rPr lang="fr-FR" sz="1600" baseline="0" dirty="0" smtClean="0"/>
                        <a:t> avec </a:t>
                      </a:r>
                      <a:r>
                        <a:rPr lang="fr-FR" sz="1600" baseline="0" dirty="0" err="1" smtClean="0"/>
                        <a:t>meringage</a:t>
                      </a:r>
                      <a:r>
                        <a:rPr lang="fr-FR" sz="1600" baseline="0" dirty="0" smtClean="0"/>
                        <a:t> à chaud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Entremets aux</a:t>
                      </a:r>
                      <a:r>
                        <a:rPr lang="fr-FR" b="1" i="1" baseline="0" dirty="0" smtClean="0"/>
                        <a:t> </a:t>
                      </a:r>
                    </a:p>
                    <a:p>
                      <a:r>
                        <a:rPr lang="fr-FR" b="1" i="1" baseline="0" dirty="0" smtClean="0"/>
                        <a:t>fruits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Entremets au </a:t>
                      </a:r>
                    </a:p>
                    <a:p>
                      <a:r>
                        <a:rPr lang="fr-FR" b="1" i="1" dirty="0" smtClean="0"/>
                        <a:t>Yogourt</a:t>
                      </a:r>
                      <a:r>
                        <a:rPr lang="fr-FR" b="1" i="1" baseline="0" dirty="0" smtClean="0"/>
                        <a:t> </a:t>
                      </a:r>
                      <a:r>
                        <a:rPr lang="fr-FR" b="1" i="1" dirty="0" smtClean="0"/>
                        <a:t>et au séré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Autres</a:t>
                      </a:r>
                      <a:r>
                        <a:rPr lang="fr-FR" b="1" i="1" baseline="0" dirty="0" smtClean="0"/>
                        <a:t> entremets </a:t>
                      </a:r>
                    </a:p>
                    <a:p>
                      <a:r>
                        <a:rPr lang="fr-FR" b="1" i="1" baseline="0" dirty="0" smtClean="0"/>
                        <a:t>froids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Compotes</a:t>
                      </a:r>
                      <a:r>
                        <a:rPr lang="fr-FR" baseline="0" dirty="0" smtClean="0"/>
                        <a:t> aux pommes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Tranches au yogourt et aux poires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Tiramisu / Panna </a:t>
                      </a:r>
                      <a:r>
                        <a:rPr lang="fr-FR" sz="1600" dirty="0" err="1" smtClean="0"/>
                        <a:t>cotta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Salade de fruits / Gelée de fruits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Trifle</a:t>
                      </a:r>
                      <a:r>
                        <a:rPr lang="fr-FR" sz="1600" dirty="0" smtClean="0"/>
                        <a:t> / Vermicelles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Bircher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Iles flottantes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17" y="4281207"/>
            <a:ext cx="568735" cy="5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reme_brul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64" y="2169512"/>
            <a:ext cx="891433" cy="538851"/>
          </a:xfrm>
          <a:prstGeom prst="rect">
            <a:avLst/>
          </a:prstGeom>
        </p:spPr>
      </p:pic>
      <p:pic>
        <p:nvPicPr>
          <p:cNvPr id="5" name="Image 4" descr="le_tire_bouchon_-_mousse_au_chocola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8" y="2169512"/>
            <a:ext cx="877979" cy="550797"/>
          </a:xfrm>
          <a:prstGeom prst="rect">
            <a:avLst/>
          </a:prstGeom>
        </p:spPr>
      </p:pic>
      <p:pic>
        <p:nvPicPr>
          <p:cNvPr id="8" name="Image 7" descr="159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16" y="2231248"/>
            <a:ext cx="784718" cy="406562"/>
          </a:xfrm>
          <a:prstGeom prst="rect">
            <a:avLst/>
          </a:prstGeom>
        </p:spPr>
      </p:pic>
      <p:pic>
        <p:nvPicPr>
          <p:cNvPr id="9" name="Image 8" descr="13614130048103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3" y="4262071"/>
            <a:ext cx="583934" cy="596690"/>
          </a:xfrm>
          <a:prstGeom prst="rect">
            <a:avLst/>
          </a:prstGeom>
        </p:spPr>
      </p:pic>
      <p:pic>
        <p:nvPicPr>
          <p:cNvPr id="10" name="Image 9" descr="Panna_Cotta_0000x0000_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93" y="4296163"/>
            <a:ext cx="749734" cy="5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1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0211"/>
            <a:ext cx="3566160" cy="2009385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b="1" dirty="0" smtClean="0"/>
              <a:t>liant</a:t>
            </a:r>
            <a:r>
              <a:rPr lang="fr-FR" dirty="0" smtClean="0"/>
              <a:t> des crèmes pochées est obtenu par la </a:t>
            </a:r>
            <a:r>
              <a:rPr lang="fr-FR" b="1" dirty="0" smtClean="0"/>
              <a:t>coagulation des œufs </a:t>
            </a:r>
            <a:r>
              <a:rPr lang="fr-FR" dirty="0" smtClean="0"/>
              <a:t>qui sont mélangés au lait, au sucre et à la vanille pour former une royale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9" y="1731136"/>
            <a:ext cx="2820454" cy="221846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999">
            <a:off x="4938644" y="3927579"/>
            <a:ext cx="3295830" cy="22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900113" y="3865506"/>
            <a:ext cx="3566160" cy="2009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Pocher au bain-marie à </a:t>
            </a:r>
            <a:r>
              <a:rPr lang="fr-CH" b="1" dirty="0"/>
              <a:t>80°C </a:t>
            </a:r>
            <a:r>
              <a:rPr lang="fr-CH" dirty="0" smtClean="0"/>
              <a:t>recouvert d'une </a:t>
            </a:r>
            <a:r>
              <a:rPr lang="fr-CH" dirty="0"/>
              <a:t>feuille en </a:t>
            </a:r>
            <a:r>
              <a:rPr lang="fr-CH" dirty="0" smtClean="0"/>
              <a:t>plastique (ou cellophane) </a:t>
            </a:r>
            <a:r>
              <a:rPr lang="fr-CH" b="1" i="1" dirty="0" smtClean="0"/>
              <a:t>Dans </a:t>
            </a:r>
            <a:r>
              <a:rPr lang="fr-CH" b="1" i="1" dirty="0"/>
              <a:t>le four </a:t>
            </a:r>
            <a:r>
              <a:rPr lang="fr-CH" b="1" i="1" dirty="0" smtClean="0"/>
              <a:t>conventionnel, cela </a:t>
            </a:r>
            <a:r>
              <a:rPr lang="fr-CH" b="1" i="1" dirty="0"/>
              <a:t>évite que </a:t>
            </a:r>
            <a:r>
              <a:rPr lang="fr-CH" b="1" i="1" dirty="0" smtClean="0"/>
              <a:t>la surface dessèche et au </a:t>
            </a:r>
            <a:r>
              <a:rPr lang="fr-CH" b="1" i="1" dirty="0"/>
              <a:t>combi steamer / steamer </a:t>
            </a:r>
            <a:r>
              <a:rPr lang="fr-CH" b="1" i="1" dirty="0" smtClean="0"/>
              <a:t>cela protège </a:t>
            </a:r>
            <a:r>
              <a:rPr lang="fr-CH" b="1" i="1" dirty="0"/>
              <a:t>de l'humidité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Pocher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71132" y="2086252"/>
            <a:ext cx="3566160" cy="3872729"/>
          </a:xfrm>
        </p:spPr>
        <p:txBody>
          <a:bodyPr>
            <a:normAutofit fontScale="92500" lnSpcReduction="20000"/>
          </a:bodyPr>
          <a:lstStyle/>
          <a:p>
            <a:r>
              <a:rPr lang="fr-CH" dirty="0"/>
              <a:t>On peut aussi pocher la crème dans le steamer sans bain-marie à </a:t>
            </a:r>
            <a:r>
              <a:rPr lang="fr-CH" b="1" dirty="0" smtClean="0"/>
              <a:t>115°C</a:t>
            </a:r>
          </a:p>
          <a:p>
            <a:r>
              <a:rPr lang="fr-CH" dirty="0"/>
              <a:t>Dans le combi steamer </a:t>
            </a:r>
            <a:r>
              <a:rPr lang="fr-CH" b="1" dirty="0"/>
              <a:t>5 minutes à 100°C</a:t>
            </a:r>
            <a:r>
              <a:rPr lang="fr-CH" dirty="0"/>
              <a:t>, puis </a:t>
            </a:r>
            <a:r>
              <a:rPr lang="fr-CH" b="1" dirty="0"/>
              <a:t>10 minutes à </a:t>
            </a:r>
            <a:r>
              <a:rPr lang="fr-CH" b="1" dirty="0" smtClean="0"/>
              <a:t>75°C</a:t>
            </a:r>
          </a:p>
          <a:p>
            <a:r>
              <a:rPr lang="fr-CH" dirty="0"/>
              <a:t>On peut contrôler avec une </a:t>
            </a:r>
            <a:r>
              <a:rPr lang="fr-CH" b="1" dirty="0"/>
              <a:t>aiguille</a:t>
            </a:r>
            <a:r>
              <a:rPr lang="fr-CH" dirty="0"/>
              <a:t> si la crème est suffisamment </a:t>
            </a:r>
            <a:r>
              <a:rPr lang="fr-CH" dirty="0" smtClean="0"/>
              <a:t>ferme</a:t>
            </a:r>
          </a:p>
          <a:p>
            <a:r>
              <a:rPr lang="fr-CH" dirty="0"/>
              <a:t>Si la crème est pochée trop chaud, l'</a:t>
            </a:r>
            <a:r>
              <a:rPr lang="fr-CH" dirty="0" err="1"/>
              <a:t>oeuf</a:t>
            </a:r>
            <a:r>
              <a:rPr lang="fr-CH" dirty="0"/>
              <a:t> entier coagule et la masse se </a:t>
            </a:r>
            <a:r>
              <a:rPr lang="fr-CH" dirty="0" smtClean="0"/>
              <a:t>remplit de </a:t>
            </a:r>
            <a:r>
              <a:rPr lang="fr-CH" dirty="0"/>
              <a:t>trous comme un </a:t>
            </a:r>
            <a:r>
              <a:rPr lang="fr-CH" b="1" dirty="0"/>
              <a:t>fromage</a:t>
            </a:r>
            <a:endParaRPr lang="fr-FR" b="1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9" y="1731136"/>
            <a:ext cx="2820454" cy="221846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999">
            <a:off x="4938644" y="3927579"/>
            <a:ext cx="3295830" cy="22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7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Elaboration </a:t>
            </a:r>
            <a:br>
              <a:rPr lang="fr-FR" b="1" dirty="0" smtClean="0"/>
            </a:br>
            <a:r>
              <a:rPr lang="fr-FR" b="1" dirty="0" smtClean="0"/>
              <a:t>des crèmes pochées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668589"/>
              </p:ext>
            </p:extLst>
          </p:nvPr>
        </p:nvGraphicFramePr>
        <p:xfrm>
          <a:off x="511678" y="1829854"/>
          <a:ext cx="817631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5263"/>
                <a:gridCol w="1635263"/>
                <a:gridCol w="1635263"/>
                <a:gridCol w="1635263"/>
                <a:gridCol w="1635263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Sucre caramélisé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 + Appareil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Autres ingrédients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Garniture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 Crème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23"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 / Gousse</a:t>
                      </a:r>
                      <a:r>
                        <a:rPr lang="fr-FR" sz="1600" b="0" i="0" baseline="0" dirty="0" smtClean="0"/>
                        <a:t> de vanille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Œuf entier / Sucre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r>
                        <a:rPr lang="fr-FR" sz="1600" b="0" i="0" baseline="0" dirty="0" smtClean="0"/>
                        <a:t> / Fruits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à la française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 / Crème entière / Epices /</a:t>
                      </a:r>
                      <a:r>
                        <a:rPr lang="fr-FR" sz="1600" b="0" i="0" baseline="0" dirty="0" smtClean="0"/>
                        <a:t> Arômes / Miel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Œuf entier / Sucre</a:t>
                      </a: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brut pour caraméliser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brûlée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caramélisé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Lait / Gousse</a:t>
                      </a:r>
                      <a:r>
                        <a:rPr lang="fr-FR" sz="1600" b="0" i="0" baseline="0" dirty="0" smtClean="0"/>
                        <a:t> de vanille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Œuf entier / Jaune d’œuf / Sucre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renversée au caramel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64" y="5099828"/>
            <a:ext cx="1204726" cy="12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66" y="5126457"/>
            <a:ext cx="1248237" cy="11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34" y="5130590"/>
            <a:ext cx="1585497" cy="109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Dérivés de la crème </a:t>
            </a:r>
            <a:br>
              <a:rPr lang="fr-FR" b="1" dirty="0" smtClean="0"/>
            </a:br>
            <a:r>
              <a:rPr lang="fr-FR" b="1" dirty="0" smtClean="0"/>
              <a:t>à la française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74077"/>
              </p:ext>
            </p:extLst>
          </p:nvPr>
        </p:nvGraphicFramePr>
        <p:xfrm>
          <a:off x="511678" y="1936390"/>
          <a:ext cx="813517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15"/>
                <a:gridCol w="6258757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Descriptions</a:t>
                      </a:r>
                      <a:r>
                        <a:rPr lang="fr-FR" b="1" baseline="0" dirty="0" smtClean="0"/>
                        <a:t> et remarques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Petit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pot aux abricots</a:t>
                      </a:r>
                      <a:endParaRPr lang="fr-FR" sz="1600" b="1" i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Après le pochage,</a:t>
                      </a:r>
                      <a:r>
                        <a:rPr lang="fr-FR" sz="1600" b="0" i="0" baseline="0" dirty="0" smtClean="0"/>
                        <a:t> laisser refroidir et décorer avec des abricots pochés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Recouvrir d’une sauce aux abricots épaisse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Saupoudrer de noisettes torréfiées hachées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Décorer avec de la 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7" y="406735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IMG_29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28" y="3810177"/>
            <a:ext cx="2335554" cy="23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Dérivés de la crème </a:t>
            </a:r>
            <a:br>
              <a:rPr lang="fr-FR" b="1" dirty="0" smtClean="0"/>
            </a:br>
            <a:r>
              <a:rPr lang="fr-FR" b="1" dirty="0" smtClean="0"/>
              <a:t>renversée au caramel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258230"/>
              </p:ext>
            </p:extLst>
          </p:nvPr>
        </p:nvGraphicFramePr>
        <p:xfrm>
          <a:off x="511678" y="1829854"/>
          <a:ext cx="8135172" cy="332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15"/>
                <a:gridCol w="6258757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Descriptions</a:t>
                      </a:r>
                      <a:r>
                        <a:rPr lang="fr-FR" b="1" baseline="0" dirty="0" smtClean="0"/>
                        <a:t> et remarques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23"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renversée avec cornets à la crème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Crème caramel préparée dans un moule à savarin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Aromatiser</a:t>
                      </a:r>
                      <a:r>
                        <a:rPr lang="fr-FR" sz="1600" b="0" i="0" baseline="0" dirty="0" smtClean="0"/>
                        <a:t> de la crème fouettée avec de l’arôme vanille et dresser au centre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Décorer tout autour avec des petits cornets à la crème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florentine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Crème caramel préparée dans un moule à savarin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Le centre</a:t>
                      </a:r>
                      <a:r>
                        <a:rPr lang="fr-FR" sz="1600" b="0" i="0" baseline="0" dirty="0" smtClean="0"/>
                        <a:t> est rempli et décoré avec de la crème fouettée aromatisée au kirsch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royale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b="0" i="0" dirty="0" smtClean="0"/>
                        <a:t>Enduire un moule</a:t>
                      </a:r>
                      <a:r>
                        <a:rPr lang="fr-FR" sz="1600" b="0" i="0" baseline="0" dirty="0" smtClean="0"/>
                        <a:t> à savarin de beurre (sans caramel)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b="0" i="0" baseline="0" dirty="0" smtClean="0"/>
                        <a:t>Remplir avec la crème ci-dessus, pocher, laisser refroidir et renverser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b="0" i="0" baseline="0" dirty="0" smtClean="0"/>
                        <a:t>Remplir le centre avec de la crème fouettée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21" y="5289875"/>
            <a:ext cx="1499794" cy="9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IMG_29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8" y="5220964"/>
            <a:ext cx="1759148" cy="11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546</TotalTime>
  <Words>446</Words>
  <Application>Microsoft Macintosh PowerPoint</Application>
  <PresentationFormat>Présentation à l'écran (4:3)</PresentationFormat>
  <Paragraphs>82</Paragraphs>
  <Slides>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Capital</vt:lpstr>
      <vt:lpstr>Les crèmes pochées</vt:lpstr>
      <vt:lpstr>Classification (6)</vt:lpstr>
      <vt:lpstr>Définition</vt:lpstr>
      <vt:lpstr>Pocher</vt:lpstr>
      <vt:lpstr>Elaboration  des crèmes pochées</vt:lpstr>
      <vt:lpstr>Dérivés de la crème  à la française</vt:lpstr>
      <vt:lpstr>Dérivés de la crème  renversée au caramel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52</cp:revision>
  <dcterms:created xsi:type="dcterms:W3CDTF">2014-08-25T11:46:16Z</dcterms:created>
  <dcterms:modified xsi:type="dcterms:W3CDTF">2014-11-30T14:55:26Z</dcterms:modified>
</cp:coreProperties>
</file>