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96" r:id="rId5"/>
    <p:sldId id="269" r:id="rId6"/>
    <p:sldId id="263" r:id="rId7"/>
    <p:sldId id="298" r:id="rId8"/>
    <p:sldId id="300" r:id="rId9"/>
    <p:sldId id="301" r:id="rId10"/>
    <p:sldId id="302" r:id="rId11"/>
    <p:sldId id="299" r:id="rId12"/>
    <p:sldId id="270" r:id="rId13"/>
    <p:sldId id="271" r:id="rId14"/>
    <p:sldId id="272" r:id="rId15"/>
    <p:sldId id="273" r:id="rId16"/>
    <p:sldId id="294" r:id="rId17"/>
    <p:sldId id="264" r:id="rId18"/>
    <p:sldId id="290" r:id="rId19"/>
    <p:sldId id="297" r:id="rId20"/>
    <p:sldId id="303" r:id="rId21"/>
    <p:sldId id="306" r:id="rId22"/>
    <p:sldId id="304" r:id="rId23"/>
    <p:sldId id="305" r:id="rId24"/>
    <p:sldId id="274" r:id="rId25"/>
    <p:sldId id="275" r:id="rId26"/>
    <p:sldId id="276" r:id="rId27"/>
    <p:sldId id="280" r:id="rId28"/>
    <p:sldId id="278" r:id="rId29"/>
    <p:sldId id="277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67" r:id="rId39"/>
    <p:sldId id="289" r:id="rId40"/>
    <p:sldId id="295" r:id="rId41"/>
    <p:sldId id="26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3341" y="240967"/>
            <a:ext cx="6777318" cy="1035616"/>
          </a:xfrm>
        </p:spPr>
        <p:txBody>
          <a:bodyPr/>
          <a:lstStyle/>
          <a:p>
            <a:r>
              <a:rPr lang="fr-FR" b="1" dirty="0" smtClean="0"/>
              <a:t>Thé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8371" y="5861059"/>
            <a:ext cx="1526606" cy="341728"/>
          </a:xfrm>
        </p:spPr>
        <p:txBody>
          <a:bodyPr>
            <a:normAutofit fontScale="92500"/>
          </a:bodyPr>
          <a:lstStyle/>
          <a:p>
            <a:pPr algn="l"/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3" y="5443095"/>
            <a:ext cx="433102" cy="7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6" y="5828390"/>
            <a:ext cx="577037" cy="3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green-tea-the-vert-bio-antioxydant-naturel-minceur-brule-graisse-maigrir-vertus-proprietes-stimulant-perte-poids-cancer-hervy-david-leo-neil-nei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23" y="1348654"/>
            <a:ext cx="2439049" cy="1779847"/>
          </a:xfrm>
          <a:prstGeom prst="rect">
            <a:avLst/>
          </a:prstGeom>
        </p:spPr>
      </p:pic>
      <p:pic>
        <p:nvPicPr>
          <p:cNvPr id="9" name="Image 8" descr="feuilles-de-thé-et-théière-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90" y="3917113"/>
            <a:ext cx="2867921" cy="19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Cueillette grossière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De toutes les cueillettes, c’est la plus </a:t>
            </a:r>
            <a:r>
              <a:rPr lang="fr-FR" b="1" dirty="0" smtClean="0">
                <a:solidFill>
                  <a:srgbClr val="972109"/>
                </a:solidFill>
              </a:rPr>
              <a:t>répandue</a:t>
            </a:r>
            <a:r>
              <a:rPr lang="fr-FR" dirty="0" smtClean="0">
                <a:solidFill>
                  <a:schemeClr val="tx1"/>
                </a:solidFill>
              </a:rPr>
              <a:t>, idéale pour produire un </a:t>
            </a:r>
            <a:r>
              <a:rPr lang="fr-FR" b="1" dirty="0" smtClean="0">
                <a:solidFill>
                  <a:srgbClr val="972109"/>
                </a:solidFill>
              </a:rPr>
              <a:t>thé bon marché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Elle peut inclure la cueillette des 3, 4 voir 5 premières feuilles</a:t>
            </a:r>
          </a:p>
        </p:txBody>
      </p:sp>
      <p:pic>
        <p:nvPicPr>
          <p:cNvPr id="6" name="Espace réservé du contenu 5" descr="driedtea retouche copi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57" b="-23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8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5245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Flétrissage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Après la récolte, les feuilles de thé sont assouplies en les exposant à de l’</a:t>
            </a:r>
            <a:r>
              <a:rPr lang="fr-FR" b="1" dirty="0" smtClean="0">
                <a:solidFill>
                  <a:srgbClr val="972109"/>
                </a:solidFill>
              </a:rPr>
              <a:t>air chaud </a:t>
            </a:r>
            <a:r>
              <a:rPr lang="fr-FR" dirty="0" smtClean="0"/>
              <a:t>ou par des procédés naturels, ce qui leur retire environ 30 % de leur </a:t>
            </a:r>
            <a:r>
              <a:rPr lang="fr-FR" b="1" dirty="0" smtClean="0">
                <a:solidFill>
                  <a:schemeClr val="accent5"/>
                </a:solidFill>
              </a:rPr>
              <a:t>eau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Ceci a pour </a:t>
            </a:r>
            <a:r>
              <a:rPr lang="fr-FR" b="1" dirty="0" smtClean="0">
                <a:solidFill>
                  <a:schemeClr val="accent5"/>
                </a:solidFill>
              </a:rPr>
              <a:t>but</a:t>
            </a:r>
            <a:r>
              <a:rPr lang="fr-FR" dirty="0" smtClean="0">
                <a:solidFill>
                  <a:schemeClr val="tx1"/>
                </a:solidFill>
              </a:rPr>
              <a:t> de faire perdre de l’eau à la feuille afin de la ramollir et de la rendre malléable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On pourra par la suite plus facilement la </a:t>
            </a:r>
            <a:r>
              <a:rPr lang="fr-FR" b="1" dirty="0" smtClean="0">
                <a:solidFill>
                  <a:srgbClr val="972109"/>
                </a:solidFill>
              </a:rPr>
              <a:t>rouler</a:t>
            </a:r>
            <a:r>
              <a:rPr lang="fr-FR" dirty="0" smtClean="0">
                <a:solidFill>
                  <a:schemeClr val="tx1"/>
                </a:solidFill>
              </a:rPr>
              <a:t> pour lui donner la forme voulue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De manière </a:t>
            </a:r>
            <a:r>
              <a:rPr lang="fr-FR" b="1" dirty="0" smtClean="0">
                <a:solidFill>
                  <a:srgbClr val="972109"/>
                </a:solidFill>
              </a:rPr>
              <a:t>traditionnelle</a:t>
            </a:r>
            <a:r>
              <a:rPr lang="fr-FR" dirty="0" smtClean="0">
                <a:solidFill>
                  <a:schemeClr val="tx1"/>
                </a:solidFill>
              </a:rPr>
              <a:t>, on laisse les feuilles sécher au soleil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De manière </a:t>
            </a:r>
            <a:r>
              <a:rPr lang="fr-FR" b="1" dirty="0" smtClean="0">
                <a:solidFill>
                  <a:srgbClr val="972109"/>
                </a:solidFill>
              </a:rPr>
              <a:t>industrielle</a:t>
            </a:r>
            <a:r>
              <a:rPr lang="fr-FR" dirty="0" smtClean="0">
                <a:solidFill>
                  <a:schemeClr val="tx1"/>
                </a:solidFill>
              </a:rPr>
              <a:t>, les feuilles sont étalées sur des claies et subiront un courant d’air naturel ou provoqué par une soufflerie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Espace réservé du contenu 7" descr="fltrissage-th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132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29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4907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Roulage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chemeClr val="accent5"/>
                </a:solidFill>
              </a:rPr>
              <a:t>feuilles flétries</a:t>
            </a:r>
            <a:r>
              <a:rPr lang="fr-FR" dirty="0" smtClean="0"/>
              <a:t> passent dans une machine où elles sont roulées, ce qui brise les cellules pour qu’elles absorbent de l’</a:t>
            </a:r>
            <a:r>
              <a:rPr lang="fr-FR" b="1" dirty="0" smtClean="0">
                <a:solidFill>
                  <a:srgbClr val="972109"/>
                </a:solidFill>
              </a:rPr>
              <a:t>oxygène</a:t>
            </a:r>
            <a:r>
              <a:rPr lang="fr-FR" dirty="0" smtClean="0"/>
              <a:t> et développent les </a:t>
            </a:r>
            <a:r>
              <a:rPr lang="fr-FR" b="1" dirty="0" smtClean="0">
                <a:solidFill>
                  <a:srgbClr val="972109"/>
                </a:solidFill>
              </a:rPr>
              <a:t>huiles essentielles </a:t>
            </a:r>
            <a:r>
              <a:rPr lang="fr-FR" dirty="0" smtClean="0">
                <a:solidFill>
                  <a:schemeClr val="tx1"/>
                </a:solidFill>
              </a:rPr>
              <a:t>(qui agiront pour l’étape de fermentation)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Selon la pression exercée, on obtient du </a:t>
            </a:r>
            <a:r>
              <a:rPr lang="fr-FR" b="1" dirty="0" smtClean="0">
                <a:solidFill>
                  <a:srgbClr val="972109"/>
                </a:solidFill>
              </a:rPr>
              <a:t>thé en feuilles</a:t>
            </a:r>
            <a:r>
              <a:rPr lang="fr-FR" dirty="0" smtClean="0">
                <a:solidFill>
                  <a:schemeClr val="tx1"/>
                </a:solidFill>
              </a:rPr>
              <a:t> ou du </a:t>
            </a:r>
            <a:r>
              <a:rPr lang="fr-FR" b="1" dirty="0" smtClean="0">
                <a:solidFill>
                  <a:srgbClr val="972109"/>
                </a:solidFill>
              </a:rPr>
              <a:t>thé brisé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err="1" smtClean="0">
                <a:solidFill>
                  <a:schemeClr val="tx1"/>
                </a:solidFill>
              </a:rPr>
              <a:t>broken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tea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Cela donnera la </a:t>
            </a:r>
            <a:r>
              <a:rPr lang="fr-FR" b="1" dirty="0" smtClean="0">
                <a:solidFill>
                  <a:schemeClr val="accent5"/>
                </a:solidFill>
              </a:rPr>
              <a:t>forme finale </a:t>
            </a:r>
            <a:r>
              <a:rPr lang="fr-FR" dirty="0" smtClean="0">
                <a:solidFill>
                  <a:schemeClr val="tx1"/>
                </a:solidFill>
              </a:rPr>
              <a:t>de la feuille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On pourra ainsi choisir de rouler la feuille en </a:t>
            </a:r>
            <a:r>
              <a:rPr lang="fr-FR" b="1" dirty="0" smtClean="0">
                <a:solidFill>
                  <a:srgbClr val="972109"/>
                </a:solidFill>
              </a:rPr>
              <a:t>boule</a:t>
            </a:r>
            <a:r>
              <a:rPr lang="fr-FR" dirty="0" smtClean="0">
                <a:solidFill>
                  <a:schemeClr val="tx1"/>
                </a:solidFill>
              </a:rPr>
              <a:t> dans le sens de la largeur ou roulées en aiguille dans le sens de la longueur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b="1" dirty="0" smtClean="0">
                <a:solidFill>
                  <a:srgbClr val="972109"/>
                </a:solidFill>
              </a:rPr>
              <a:t>roulage traditionnel </a:t>
            </a:r>
            <a:r>
              <a:rPr lang="fr-FR" dirty="0" smtClean="0">
                <a:solidFill>
                  <a:schemeClr val="tx1"/>
                </a:solidFill>
              </a:rPr>
              <a:t>se fera à la main dans une cuve chauffée au bois, le </a:t>
            </a:r>
            <a:r>
              <a:rPr lang="fr-FR" b="1" dirty="0" smtClean="0">
                <a:solidFill>
                  <a:srgbClr val="972109"/>
                </a:solidFill>
              </a:rPr>
              <a:t>roulage mécanique </a:t>
            </a:r>
            <a:r>
              <a:rPr lang="fr-FR" dirty="0" smtClean="0">
                <a:solidFill>
                  <a:schemeClr val="tx1"/>
                </a:solidFill>
              </a:rPr>
              <a:t>utilisera une rouleuse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Espace réservé du contenu 7" descr="roulage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42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108200"/>
            <a:ext cx="3803904" cy="468206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Fermentation</a:t>
            </a:r>
          </a:p>
          <a:p>
            <a:r>
              <a:rPr lang="fr-FR" dirty="0" smtClean="0"/>
              <a:t>A partir de là, on procède différemment pour le </a:t>
            </a:r>
            <a:r>
              <a:rPr lang="fr-FR" b="1" dirty="0" smtClean="0">
                <a:solidFill>
                  <a:srgbClr val="972109"/>
                </a:solidFill>
              </a:rPr>
              <a:t>thé vert</a:t>
            </a:r>
            <a:r>
              <a:rPr lang="fr-FR" dirty="0" smtClean="0"/>
              <a:t>, le </a:t>
            </a:r>
            <a:r>
              <a:rPr lang="fr-FR" b="1" dirty="0" err="1" smtClean="0">
                <a:solidFill>
                  <a:srgbClr val="972109"/>
                </a:solidFill>
              </a:rPr>
              <a:t>Oolong</a:t>
            </a:r>
            <a:r>
              <a:rPr lang="fr-FR" dirty="0" smtClean="0"/>
              <a:t> et le </a:t>
            </a:r>
            <a:r>
              <a:rPr lang="fr-FR" b="1" dirty="0" smtClean="0">
                <a:solidFill>
                  <a:srgbClr val="972109"/>
                </a:solidFill>
              </a:rPr>
              <a:t>thé noir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feuilles roulées du thé noir sont placées dans des locaux humides et sombres où elle subissent un processus d’</a:t>
            </a:r>
            <a:r>
              <a:rPr lang="fr-FR" b="1" dirty="0" smtClean="0">
                <a:solidFill>
                  <a:srgbClr val="972109"/>
                </a:solidFill>
              </a:rPr>
              <a:t>oxydation</a:t>
            </a:r>
            <a:r>
              <a:rPr lang="fr-FR" dirty="0" smtClean="0">
                <a:solidFill>
                  <a:schemeClr val="tx1"/>
                </a:solidFill>
              </a:rPr>
              <a:t> et de </a:t>
            </a:r>
            <a:r>
              <a:rPr lang="fr-FR" b="1" dirty="0" smtClean="0">
                <a:solidFill>
                  <a:srgbClr val="972109"/>
                </a:solidFill>
              </a:rPr>
              <a:t>fermentation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Cela a pour effet d’activer la </a:t>
            </a:r>
            <a:r>
              <a:rPr lang="fr-FR" b="1" dirty="0" smtClean="0">
                <a:solidFill>
                  <a:srgbClr val="972109"/>
                </a:solidFill>
              </a:rPr>
              <a:t>caféine</a:t>
            </a:r>
            <a:r>
              <a:rPr lang="fr-FR" dirty="0" smtClean="0">
                <a:solidFill>
                  <a:schemeClr val="tx1"/>
                </a:solidFill>
              </a:rPr>
              <a:t> et de diminuer la teneur en </a:t>
            </a:r>
            <a:r>
              <a:rPr lang="fr-FR" b="1" dirty="0" smtClean="0">
                <a:solidFill>
                  <a:srgbClr val="972109"/>
                </a:solidFill>
              </a:rPr>
              <a:t>tanin</a:t>
            </a:r>
            <a:r>
              <a:rPr lang="fr-FR" dirty="0" smtClean="0">
                <a:solidFill>
                  <a:schemeClr val="tx1"/>
                </a:solidFill>
              </a:rPr>
              <a:t>, ce qui permet de développer l’</a:t>
            </a:r>
            <a:r>
              <a:rPr lang="fr-FR" b="1" dirty="0" smtClean="0">
                <a:solidFill>
                  <a:srgbClr val="972109"/>
                </a:solidFill>
              </a:rPr>
              <a:t>arôme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 phénomène entraine le </a:t>
            </a:r>
            <a:r>
              <a:rPr lang="fr-FR" b="1" dirty="0" smtClean="0">
                <a:solidFill>
                  <a:schemeClr val="accent5"/>
                </a:solidFill>
              </a:rPr>
              <a:t>noircissement</a:t>
            </a:r>
            <a:r>
              <a:rPr lang="fr-FR" dirty="0" smtClean="0">
                <a:solidFill>
                  <a:schemeClr val="tx1"/>
                </a:solidFill>
              </a:rPr>
              <a:t> des tissus végétaux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C’est durant la fermentation que les thés </a:t>
            </a:r>
            <a:r>
              <a:rPr lang="fr-FR" b="1" dirty="0" err="1" smtClean="0">
                <a:solidFill>
                  <a:srgbClr val="972109"/>
                </a:solidFill>
              </a:rPr>
              <a:t>Oolongs</a:t>
            </a:r>
            <a:r>
              <a:rPr lang="fr-FR" dirty="0" smtClean="0">
                <a:solidFill>
                  <a:schemeClr val="tx1"/>
                </a:solidFill>
              </a:rPr>
              <a:t> et </a:t>
            </a:r>
            <a:r>
              <a:rPr lang="fr-FR" b="1" dirty="0" smtClean="0">
                <a:solidFill>
                  <a:srgbClr val="972109"/>
                </a:solidFill>
              </a:rPr>
              <a:t>Noirs</a:t>
            </a:r>
            <a:r>
              <a:rPr lang="fr-FR" dirty="0" smtClean="0">
                <a:solidFill>
                  <a:schemeClr val="tx1"/>
                </a:solidFill>
              </a:rPr>
              <a:t> s’oxyderont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Plus le thé sera fermenté, plus il sera </a:t>
            </a:r>
            <a:r>
              <a:rPr lang="fr-FR" b="1" dirty="0" smtClean="0">
                <a:solidFill>
                  <a:srgbClr val="972109"/>
                </a:solidFill>
              </a:rPr>
              <a:t>noir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Au contraire du </a:t>
            </a:r>
            <a:r>
              <a:rPr lang="fr-FR" b="1" dirty="0" err="1" smtClean="0">
                <a:solidFill>
                  <a:srgbClr val="972109"/>
                </a:solidFill>
              </a:rPr>
              <a:t>flétrissage</a:t>
            </a:r>
            <a:r>
              <a:rPr lang="fr-FR" dirty="0" smtClean="0">
                <a:solidFill>
                  <a:schemeClr val="tx1"/>
                </a:solidFill>
              </a:rPr>
              <a:t>, la fermentation nécessite que les feuilles restent au </a:t>
            </a:r>
            <a:r>
              <a:rPr lang="fr-FR" b="1" dirty="0" smtClean="0">
                <a:solidFill>
                  <a:srgbClr val="972109"/>
                </a:solidFill>
              </a:rPr>
              <a:t>repos</a:t>
            </a:r>
            <a:r>
              <a:rPr lang="fr-FR" dirty="0" smtClean="0">
                <a:solidFill>
                  <a:schemeClr val="tx1"/>
                </a:solidFill>
              </a:rPr>
              <a:t> à l’air libre, dans une atmosphère la plus </a:t>
            </a:r>
            <a:r>
              <a:rPr lang="fr-FR" b="1" dirty="0" smtClean="0">
                <a:solidFill>
                  <a:srgbClr val="972109"/>
                </a:solidFill>
              </a:rPr>
              <a:t>humide</a:t>
            </a:r>
            <a:r>
              <a:rPr lang="fr-FR" dirty="0" smtClean="0">
                <a:solidFill>
                  <a:schemeClr val="tx1"/>
                </a:solidFill>
              </a:rPr>
              <a:t> possible et à </a:t>
            </a:r>
            <a:r>
              <a:rPr lang="fr-FR" b="1" dirty="0" smtClean="0">
                <a:solidFill>
                  <a:srgbClr val="972109"/>
                </a:solidFill>
              </a:rPr>
              <a:t>température ambiante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5" name="Espace réservé du contenu 4" descr="fermentatio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r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2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50765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Séchage</a:t>
            </a:r>
          </a:p>
          <a:p>
            <a:r>
              <a:rPr lang="fr-FR" dirty="0" smtClean="0"/>
              <a:t>Pour interrompre la fermentation, les feuilles sont séchées à </a:t>
            </a:r>
            <a:r>
              <a:rPr lang="fr-FR" b="1" dirty="0" smtClean="0">
                <a:solidFill>
                  <a:srgbClr val="972109"/>
                </a:solidFill>
              </a:rPr>
              <a:t>90°C </a:t>
            </a:r>
            <a:r>
              <a:rPr lang="fr-FR" dirty="0" smtClean="0"/>
              <a:t>environ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Elles deviennent toujours plus </a:t>
            </a:r>
            <a:r>
              <a:rPr lang="fr-FR" b="1" dirty="0" smtClean="0">
                <a:solidFill>
                  <a:srgbClr val="972109"/>
                </a:solidFill>
              </a:rPr>
              <a:t>foncées</a:t>
            </a:r>
            <a:r>
              <a:rPr lang="fr-FR" dirty="0" smtClean="0">
                <a:solidFill>
                  <a:schemeClr val="tx1"/>
                </a:solidFill>
              </a:rPr>
              <a:t>, ce qui explique le nom de </a:t>
            </a:r>
            <a:r>
              <a:rPr lang="fr-FR" b="1" dirty="0" smtClean="0">
                <a:solidFill>
                  <a:srgbClr val="972109"/>
                </a:solidFill>
              </a:rPr>
              <a:t>thé noir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b="1" dirty="0" smtClean="0">
                <a:solidFill>
                  <a:schemeClr val="accent5"/>
                </a:solidFill>
              </a:rPr>
              <a:t>but</a:t>
            </a:r>
            <a:r>
              <a:rPr lang="fr-FR" dirty="0" smtClean="0">
                <a:solidFill>
                  <a:schemeClr val="tx1"/>
                </a:solidFill>
              </a:rPr>
              <a:t> est de stopper la fermentation au moment voulue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Pour les </a:t>
            </a:r>
            <a:r>
              <a:rPr lang="fr-FR" b="1" dirty="0" smtClean="0">
                <a:solidFill>
                  <a:srgbClr val="972109"/>
                </a:solidFill>
              </a:rPr>
              <a:t>thés verts</a:t>
            </a:r>
            <a:r>
              <a:rPr lang="fr-FR" dirty="0" smtClean="0">
                <a:solidFill>
                  <a:schemeClr val="tx1"/>
                </a:solidFill>
              </a:rPr>
              <a:t>, elle aura lieu aussitôt après le roulage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Cette </a:t>
            </a:r>
            <a:r>
              <a:rPr lang="fr-FR" b="1" dirty="0" smtClean="0">
                <a:solidFill>
                  <a:srgbClr val="972109"/>
                </a:solidFill>
              </a:rPr>
              <a:t>opération</a:t>
            </a:r>
            <a:r>
              <a:rPr lang="fr-FR" dirty="0" smtClean="0">
                <a:solidFill>
                  <a:schemeClr val="tx1"/>
                </a:solidFill>
              </a:rPr>
              <a:t> doit être menée correctement</a:t>
            </a:r>
          </a:p>
          <a:p>
            <a:pPr>
              <a:buFont typeface="Wingdings" charset="2"/>
              <a:buChar char="Ø"/>
            </a:pPr>
            <a:r>
              <a:rPr lang="fr-FR" b="1" dirty="0" smtClean="0">
                <a:solidFill>
                  <a:srgbClr val="972109"/>
                </a:solidFill>
              </a:rPr>
              <a:t>Trop faible</a:t>
            </a:r>
            <a:r>
              <a:rPr lang="fr-FR" dirty="0" smtClean="0">
                <a:solidFill>
                  <a:schemeClr val="tx1"/>
                </a:solidFill>
              </a:rPr>
              <a:t>, les feuilles risquent de moisir à cause de l’humidité résiduelle</a:t>
            </a:r>
          </a:p>
          <a:p>
            <a:pPr>
              <a:buFont typeface="Wingdings" charset="2"/>
              <a:buChar char="Ø"/>
            </a:pPr>
            <a:r>
              <a:rPr lang="fr-FR" b="1" dirty="0" smtClean="0">
                <a:solidFill>
                  <a:srgbClr val="972109"/>
                </a:solidFill>
              </a:rPr>
              <a:t>Trop forte</a:t>
            </a:r>
            <a:r>
              <a:rPr lang="fr-FR" dirty="0" smtClean="0">
                <a:solidFill>
                  <a:schemeClr val="tx1"/>
                </a:solidFill>
              </a:rPr>
              <a:t>, le séchage ferait disparaître les substances aromatiques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dissecatio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17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00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Triage</a:t>
            </a:r>
          </a:p>
          <a:p>
            <a:r>
              <a:rPr lang="fr-FR" dirty="0" smtClean="0"/>
              <a:t>Pour terminer le thé est trié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61059406"/>
              </p:ext>
            </p:extLst>
          </p:nvPr>
        </p:nvGraphicFramePr>
        <p:xfrm>
          <a:off x="4645025" y="2239963"/>
          <a:ext cx="3803650" cy="4114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36052"/>
                <a:gridCol w="256759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Broken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Les feuilles brisées sont encore roulées (ce qui augmente le rendement)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Fannings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Morceaux de feuilles encore plus petits que ceux du « 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broken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 » (convient pour les sachets)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Dust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Extrênement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fines (réservées aux sachets)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 descr="202919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823671"/>
            <a:ext cx="3270487" cy="23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Réception et stockage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Réception</a:t>
            </a:r>
          </a:p>
          <a:p>
            <a:r>
              <a:rPr lang="fr-FR" dirty="0" smtClean="0"/>
              <a:t>Contrôler l’intégrité des </a:t>
            </a:r>
            <a:r>
              <a:rPr lang="fr-FR" b="1" dirty="0" smtClean="0">
                <a:solidFill>
                  <a:schemeClr val="accent5"/>
                </a:solidFill>
              </a:rPr>
              <a:t>emballages</a:t>
            </a:r>
          </a:p>
          <a:p>
            <a:r>
              <a:rPr lang="fr-FR" dirty="0" smtClean="0"/>
              <a:t>Contrôler les </a:t>
            </a:r>
            <a:r>
              <a:rPr lang="fr-FR" b="1" dirty="0" smtClean="0">
                <a:solidFill>
                  <a:srgbClr val="972109"/>
                </a:solidFill>
              </a:rPr>
              <a:t>DLC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Stockage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Dans une boîte à l’</a:t>
            </a:r>
            <a:r>
              <a:rPr lang="fr-FR" b="1" dirty="0" smtClean="0">
                <a:solidFill>
                  <a:schemeClr val="accent5"/>
                </a:solidFill>
              </a:rPr>
              <a:t>économat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Dans une boîte de thé hermétique dans le </a:t>
            </a:r>
            <a:r>
              <a:rPr lang="fr-FR" b="1" dirty="0" smtClean="0">
                <a:solidFill>
                  <a:srgbClr val="972109"/>
                </a:solidFill>
              </a:rPr>
              <a:t>réfrigérateur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Il se conserve jusqu’à </a:t>
            </a:r>
            <a:r>
              <a:rPr lang="fr-FR" b="1" dirty="0" smtClean="0">
                <a:solidFill>
                  <a:srgbClr val="972109"/>
                </a:solidFill>
              </a:rPr>
              <a:t>2 ans </a:t>
            </a:r>
            <a:r>
              <a:rPr lang="fr-FR" dirty="0" smtClean="0">
                <a:solidFill>
                  <a:srgbClr val="000000"/>
                </a:solidFill>
              </a:rPr>
              <a:t>et un thé vert </a:t>
            </a:r>
            <a:r>
              <a:rPr lang="fr-FR" b="1" dirty="0" smtClean="0">
                <a:solidFill>
                  <a:srgbClr val="972109"/>
                </a:solidFill>
              </a:rPr>
              <a:t>1 an</a:t>
            </a:r>
          </a:p>
          <a:p>
            <a:r>
              <a:rPr lang="fr-FR" dirty="0" smtClean="0"/>
              <a:t>Ouvert, doit être utilisé rapidement</a:t>
            </a:r>
            <a:endParaRPr lang="fr-FR" dirty="0"/>
          </a:p>
        </p:txBody>
      </p:sp>
      <p:pic>
        <p:nvPicPr>
          <p:cNvPr id="6" name="Espace réservé du contenu 5" descr="ori-boite-bambou-acryl-628_680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59" b="-18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2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Composants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Les </a:t>
            </a:r>
            <a:r>
              <a:rPr lang="fr-FR" b="1" dirty="0" smtClean="0">
                <a:solidFill>
                  <a:schemeClr val="accent5"/>
                </a:solidFill>
              </a:rPr>
              <a:t>tanins</a:t>
            </a:r>
            <a:r>
              <a:rPr lang="fr-FR" dirty="0" smtClean="0"/>
              <a:t> sont l’élément principal du thé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Ils ont un effet </a:t>
            </a:r>
            <a:r>
              <a:rPr lang="fr-FR" b="1" dirty="0" smtClean="0">
                <a:solidFill>
                  <a:srgbClr val="972109"/>
                </a:solidFill>
              </a:rPr>
              <a:t>calmant</a:t>
            </a:r>
            <a:r>
              <a:rPr lang="fr-FR" dirty="0" smtClean="0">
                <a:solidFill>
                  <a:srgbClr val="000000"/>
                </a:solidFill>
              </a:rPr>
              <a:t> et </a:t>
            </a:r>
            <a:r>
              <a:rPr lang="fr-FR" b="1" dirty="0" smtClean="0">
                <a:solidFill>
                  <a:srgbClr val="972109"/>
                </a:solidFill>
              </a:rPr>
              <a:t>stabilisateur</a:t>
            </a:r>
            <a:r>
              <a:rPr lang="fr-FR" dirty="0" smtClean="0">
                <a:solidFill>
                  <a:srgbClr val="000000"/>
                </a:solidFill>
              </a:rPr>
              <a:t> sur les muqueuses du tractus </a:t>
            </a:r>
            <a:r>
              <a:rPr lang="fr-FR" b="1" dirty="0" err="1" smtClean="0">
                <a:solidFill>
                  <a:srgbClr val="972109"/>
                </a:solidFill>
              </a:rPr>
              <a:t>gasto-intestinal</a:t>
            </a:r>
            <a:endParaRPr lang="fr-FR" dirty="0" smtClean="0">
              <a:solidFill>
                <a:srgbClr val="972109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La </a:t>
            </a:r>
            <a:r>
              <a:rPr lang="fr-FR" b="1" dirty="0" smtClean="0">
                <a:solidFill>
                  <a:srgbClr val="972109"/>
                </a:solidFill>
              </a:rPr>
              <a:t>caféine/théine </a:t>
            </a:r>
            <a:r>
              <a:rPr lang="fr-FR" dirty="0" smtClean="0">
                <a:solidFill>
                  <a:srgbClr val="000000"/>
                </a:solidFill>
              </a:rPr>
              <a:t>a un effet stimulant qui dure longtemps et s’apaise peu à peu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Son </a:t>
            </a:r>
            <a:r>
              <a:rPr lang="fr-FR" b="1" dirty="0" smtClean="0">
                <a:solidFill>
                  <a:srgbClr val="972109"/>
                </a:solidFill>
              </a:rPr>
              <a:t>fluor</a:t>
            </a:r>
            <a:r>
              <a:rPr lang="fr-FR" dirty="0" smtClean="0">
                <a:solidFill>
                  <a:srgbClr val="000000"/>
                </a:solidFill>
              </a:rPr>
              <a:t> protège les dents des caries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Il est prouvé que le thé abaisse le taux de </a:t>
            </a:r>
            <a:r>
              <a:rPr lang="fr-FR" b="1" dirty="0" smtClean="0">
                <a:solidFill>
                  <a:srgbClr val="972109"/>
                </a:solidFill>
              </a:rPr>
              <a:t>cholestérol</a:t>
            </a:r>
            <a:r>
              <a:rPr lang="fr-FR" dirty="0" smtClean="0">
                <a:solidFill>
                  <a:srgbClr val="000000"/>
                </a:solidFill>
              </a:rPr>
              <a:t> et renforce le </a:t>
            </a:r>
            <a:r>
              <a:rPr lang="fr-FR" b="1" dirty="0" smtClean="0">
                <a:solidFill>
                  <a:srgbClr val="972109"/>
                </a:solidFill>
              </a:rPr>
              <a:t>système immunitaire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6" name="Espace réservé du contenu 5" descr="Fotolia_32681166_X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32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Groupement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685800" y="2805430"/>
            <a:ext cx="3803904" cy="2846070"/>
          </a:xfrm>
        </p:spPr>
        <p:txBody>
          <a:bodyPr>
            <a:normAutofit/>
          </a:bodyPr>
          <a:lstStyle/>
          <a:p>
            <a:r>
              <a:rPr lang="fr-FR" dirty="0" smtClean="0"/>
              <a:t>Noir / Rouge / Noir-noir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Sombre / Fumé / Vert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Wu Long / </a:t>
            </a:r>
            <a:r>
              <a:rPr lang="fr-FR" dirty="0" err="1" smtClean="0">
                <a:solidFill>
                  <a:schemeClr val="tx1"/>
                </a:solidFill>
              </a:rPr>
              <a:t>Oolong</a:t>
            </a:r>
            <a:r>
              <a:rPr lang="fr-FR" dirty="0" smtClean="0">
                <a:solidFill>
                  <a:schemeClr val="tx1"/>
                </a:solidFill>
              </a:rPr>
              <a:t> / Bleu-vert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Blanc / Jaune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Fotolia_7491822_M copi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34" b="-26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15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Différences entre les thés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1407401"/>
              </p:ext>
            </p:extLst>
          </p:nvPr>
        </p:nvGraphicFramePr>
        <p:xfrm>
          <a:off x="688490" y="2693458"/>
          <a:ext cx="380365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267"/>
                <a:gridCol w="260138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Thés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Thé noir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Flétrir / Rouler / Fermenter</a:t>
                      </a:r>
                      <a:r>
                        <a:rPr lang="fr-FR" baseline="0" dirty="0" smtClean="0"/>
                        <a:t> / Sécher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Thé</a:t>
                      </a:r>
                      <a:r>
                        <a:rPr lang="fr-FR" b="1" i="1" baseline="0" dirty="0" smtClean="0"/>
                        <a:t> vert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Flétrir / Torréfier</a:t>
                      </a:r>
                      <a:r>
                        <a:rPr lang="fr-FR" baseline="0" dirty="0" smtClean="0"/>
                        <a:t> / Rouler / Sécher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Thé rouge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Longue</a:t>
                      </a:r>
                      <a:r>
                        <a:rPr lang="fr-FR" baseline="0" dirty="0" smtClean="0"/>
                        <a:t> fermentation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Thé blanc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Sécher à l’air libre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Espace réservé du contenu 4" descr="Variétés de thés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91" b="-21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3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Selon la tradition, ce sont les </a:t>
            </a:r>
            <a:r>
              <a:rPr lang="fr-FR" b="1" dirty="0" smtClean="0">
                <a:solidFill>
                  <a:srgbClr val="972109"/>
                </a:solidFill>
              </a:rPr>
              <a:t>Chinois</a:t>
            </a:r>
            <a:r>
              <a:rPr lang="fr-FR" dirty="0" smtClean="0"/>
              <a:t> qui auraient découvert les vertus du thé qu’ils ont utilisé comme médicament jusque vers </a:t>
            </a:r>
            <a:r>
              <a:rPr lang="fr-FR" b="1" dirty="0" smtClean="0">
                <a:solidFill>
                  <a:srgbClr val="972109"/>
                </a:solidFill>
              </a:rPr>
              <a:t>620 après J.-C.</a:t>
            </a:r>
          </a:p>
          <a:p>
            <a:r>
              <a:rPr lang="fr-FR" dirty="0" smtClean="0"/>
              <a:t>Ce sont les </a:t>
            </a:r>
            <a:r>
              <a:rPr lang="fr-FR" b="1" dirty="0" smtClean="0">
                <a:solidFill>
                  <a:srgbClr val="972109"/>
                </a:solidFill>
              </a:rPr>
              <a:t>Hollandais</a:t>
            </a:r>
            <a:r>
              <a:rPr lang="fr-FR" dirty="0" smtClean="0"/>
              <a:t> qui ont été les premiers à apporter le thé en </a:t>
            </a:r>
            <a:r>
              <a:rPr lang="fr-FR" b="1" dirty="0" smtClean="0">
                <a:solidFill>
                  <a:srgbClr val="972109"/>
                </a:solidFill>
              </a:rPr>
              <a:t>Europe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4" name="Espace réservé du contenu 3" descr="special-t-machine-nespresso-th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5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Thés noirs</a:t>
            </a:r>
            <a:endParaRPr lang="fr-FR" b="1" dirty="0"/>
          </a:p>
        </p:txBody>
      </p:sp>
      <p:pic>
        <p:nvPicPr>
          <p:cNvPr id="7" name="Espace réservé du contenu 6" descr="the-noir-parfum_-abricot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524587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Ils offrent une liqueur pleine en bouche, riches en tannins, idéal pour un </a:t>
            </a:r>
            <a:r>
              <a:rPr lang="fr-FR" b="1" dirty="0" smtClean="0">
                <a:solidFill>
                  <a:srgbClr val="972109"/>
                </a:solidFill>
              </a:rPr>
              <a:t>petit déjeuner </a:t>
            </a:r>
            <a:r>
              <a:rPr lang="fr-FR" dirty="0" smtClean="0"/>
              <a:t>ou le fameux five </a:t>
            </a:r>
            <a:r>
              <a:rPr lang="fr-FR" dirty="0" err="1" smtClean="0"/>
              <a:t>o’clock</a:t>
            </a:r>
            <a:r>
              <a:rPr lang="fr-FR" dirty="0" smtClean="0"/>
              <a:t> anglais</a:t>
            </a:r>
          </a:p>
          <a:p>
            <a:r>
              <a:rPr lang="fr-FR" dirty="0" smtClean="0"/>
              <a:t>Les plus </a:t>
            </a:r>
            <a:r>
              <a:rPr lang="fr-FR" b="1" dirty="0" smtClean="0">
                <a:solidFill>
                  <a:srgbClr val="972109"/>
                </a:solidFill>
              </a:rPr>
              <a:t>raffinés</a:t>
            </a:r>
            <a:r>
              <a:rPr lang="fr-FR" dirty="0" smtClean="0"/>
              <a:t> sont les thés indiens</a:t>
            </a:r>
          </a:p>
          <a:p>
            <a:r>
              <a:rPr lang="fr-FR" dirty="0" smtClean="0"/>
              <a:t>On nomme habituellement thés noirs, des </a:t>
            </a:r>
            <a:r>
              <a:rPr lang="fr-FR" b="1" dirty="0" smtClean="0">
                <a:solidFill>
                  <a:srgbClr val="972109"/>
                </a:solidFill>
              </a:rPr>
              <a:t>thés fermentés </a:t>
            </a:r>
            <a:r>
              <a:rPr lang="fr-FR" dirty="0" smtClean="0"/>
              <a:t>issus d’une fabrication </a:t>
            </a:r>
            <a:r>
              <a:rPr lang="fr-FR" b="1" dirty="0" smtClean="0">
                <a:solidFill>
                  <a:srgbClr val="972109"/>
                </a:solidFill>
              </a:rPr>
              <a:t>non artisanale</a:t>
            </a:r>
            <a:r>
              <a:rPr lang="fr-FR" dirty="0" smtClean="0"/>
              <a:t>, d’origine coloniale où la culture du thé a été implantée, comme l’Inde, le Sri Lanka ou le Kenya</a:t>
            </a:r>
          </a:p>
          <a:p>
            <a:r>
              <a:rPr lang="fr-FR" dirty="0" smtClean="0"/>
              <a:t>Il faut différencier des </a:t>
            </a:r>
            <a:r>
              <a:rPr lang="fr-FR" b="1" dirty="0" smtClean="0">
                <a:solidFill>
                  <a:srgbClr val="972109"/>
                </a:solidFill>
              </a:rPr>
              <a:t>thés rouges </a:t>
            </a:r>
            <a:r>
              <a:rPr lang="fr-FR" dirty="0" smtClean="0"/>
              <a:t>chinois, qui sont fabriqués artisanalement mais qui subissent les mêmes étapes (cueillette, </a:t>
            </a:r>
            <a:r>
              <a:rPr lang="fr-FR" dirty="0" err="1" smtClean="0"/>
              <a:t>flétrissage</a:t>
            </a:r>
            <a:r>
              <a:rPr lang="fr-FR" dirty="0" smtClean="0"/>
              <a:t>, roulage, fermentation, séchage)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1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Thés rouges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533053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L’infusion de thé rouge est </a:t>
            </a:r>
            <a:r>
              <a:rPr lang="fr-FR" b="1" dirty="0" smtClean="0">
                <a:solidFill>
                  <a:srgbClr val="972109"/>
                </a:solidFill>
              </a:rPr>
              <a:t>riche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972109"/>
                </a:solidFill>
              </a:rPr>
              <a:t>moelleuse</a:t>
            </a:r>
          </a:p>
          <a:p>
            <a:r>
              <a:rPr lang="fr-FR" dirty="0" smtClean="0"/>
              <a:t>Des parfums de </a:t>
            </a:r>
            <a:r>
              <a:rPr lang="fr-FR" b="1" dirty="0" smtClean="0">
                <a:solidFill>
                  <a:srgbClr val="972109"/>
                </a:solidFill>
              </a:rPr>
              <a:t>miel </a:t>
            </a:r>
            <a:r>
              <a:rPr lang="fr-FR" dirty="0" smtClean="0"/>
              <a:t>ou de </a:t>
            </a:r>
            <a:r>
              <a:rPr lang="fr-FR" b="1" dirty="0" smtClean="0">
                <a:solidFill>
                  <a:srgbClr val="972109"/>
                </a:solidFill>
              </a:rPr>
              <a:t>cacao </a:t>
            </a:r>
            <a:r>
              <a:rPr lang="fr-FR" dirty="0" smtClean="0"/>
              <a:t>peuvent se retrouver pour les thés rouges de qualité</a:t>
            </a:r>
          </a:p>
          <a:p>
            <a:r>
              <a:rPr lang="fr-FR" dirty="0" smtClean="0"/>
              <a:t>Ce sont des </a:t>
            </a:r>
            <a:r>
              <a:rPr lang="fr-FR" b="1" dirty="0" smtClean="0">
                <a:solidFill>
                  <a:srgbClr val="972109"/>
                </a:solidFill>
              </a:rPr>
              <a:t>thés chinois </a:t>
            </a:r>
            <a:r>
              <a:rPr lang="fr-FR" dirty="0" smtClean="0"/>
              <a:t>qui subissent une fermentation longue pour que les feuilles s’oxydent et s’assombrissent</a:t>
            </a:r>
          </a:p>
          <a:p>
            <a:r>
              <a:rPr lang="fr-FR" dirty="0" smtClean="0"/>
              <a:t>Ils sont dénommés rouge par les Chinois pour la couleur de l’infusion, s’opposant à la couleur verte des thés verts</a:t>
            </a:r>
          </a:p>
          <a:p>
            <a:r>
              <a:rPr lang="fr-FR" dirty="0" smtClean="0"/>
              <a:t>En </a:t>
            </a:r>
            <a:r>
              <a:rPr lang="fr-FR" b="1" dirty="0" smtClean="0">
                <a:solidFill>
                  <a:srgbClr val="972109"/>
                </a:solidFill>
              </a:rPr>
              <a:t>Occident</a:t>
            </a:r>
            <a:r>
              <a:rPr lang="fr-FR" dirty="0" smtClean="0"/>
              <a:t>, ils peuvent être commercialisé sous le nom de </a:t>
            </a:r>
            <a:r>
              <a:rPr lang="fr-FR" b="1" dirty="0" smtClean="0">
                <a:solidFill>
                  <a:srgbClr val="972109"/>
                </a:solidFill>
              </a:rPr>
              <a:t>« Thés Noirs de Chine »</a:t>
            </a:r>
          </a:p>
          <a:p>
            <a:r>
              <a:rPr lang="fr-FR" dirty="0" smtClean="0"/>
              <a:t>Le terme </a:t>
            </a:r>
            <a:r>
              <a:rPr lang="fr-FR" b="1" dirty="0" smtClean="0">
                <a:solidFill>
                  <a:srgbClr val="972109"/>
                </a:solidFill>
              </a:rPr>
              <a:t>« Thé Rouge » </a:t>
            </a:r>
            <a:r>
              <a:rPr lang="fr-FR" dirty="0" smtClean="0"/>
              <a:t>désigne parfois dans certains commerces une plante qui n’a rien à voir avec le thé : le </a:t>
            </a:r>
            <a:r>
              <a:rPr lang="fr-FR" b="1" dirty="0" err="1" smtClean="0">
                <a:solidFill>
                  <a:srgbClr val="972109"/>
                </a:solidFill>
              </a:rPr>
              <a:t>Rooibos</a:t>
            </a:r>
            <a:r>
              <a:rPr lang="fr-FR" dirty="0" smtClean="0"/>
              <a:t> qui est parfois une plante africaine dont la couleur des brindilles est rouge</a:t>
            </a:r>
            <a:endParaRPr lang="fr-FR" dirty="0"/>
          </a:p>
        </p:txBody>
      </p:sp>
      <p:pic>
        <p:nvPicPr>
          <p:cNvPr id="8" name="Espace réservé du contenu 7" descr="228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21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Thés verts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5800" y="2015066"/>
            <a:ext cx="3803904" cy="4842934"/>
          </a:xfrm>
        </p:spPr>
        <p:txBody>
          <a:bodyPr>
            <a:normAutofit/>
          </a:bodyPr>
          <a:lstStyle/>
          <a:p>
            <a:r>
              <a:rPr lang="fr-FR" sz="1600" dirty="0" smtClean="0"/>
              <a:t>Ils offrent une liqueur au goût très végétal, parfois </a:t>
            </a:r>
            <a:r>
              <a:rPr lang="fr-FR" sz="1600" b="1" dirty="0" smtClean="0">
                <a:solidFill>
                  <a:srgbClr val="972109"/>
                </a:solidFill>
              </a:rPr>
              <a:t>fleuri </a:t>
            </a:r>
            <a:r>
              <a:rPr lang="fr-FR" sz="1600" dirty="0" smtClean="0"/>
              <a:t>ou </a:t>
            </a:r>
            <a:r>
              <a:rPr lang="fr-FR" sz="1600" b="1" dirty="0" smtClean="0">
                <a:solidFill>
                  <a:srgbClr val="972109"/>
                </a:solidFill>
              </a:rPr>
              <a:t>marin</a:t>
            </a:r>
          </a:p>
          <a:p>
            <a:r>
              <a:rPr lang="fr-FR" sz="1600" dirty="0" smtClean="0"/>
              <a:t>Ils sont très </a:t>
            </a:r>
            <a:r>
              <a:rPr lang="fr-FR" sz="1600" b="1" dirty="0" smtClean="0">
                <a:solidFill>
                  <a:srgbClr val="972109"/>
                </a:solidFill>
              </a:rPr>
              <a:t>rafraichissants</a:t>
            </a:r>
            <a:r>
              <a:rPr lang="fr-FR" sz="1600" dirty="0" smtClean="0"/>
              <a:t> en été et leur infusion exige une eau peu chaude </a:t>
            </a:r>
            <a:r>
              <a:rPr lang="fr-FR" sz="1600" b="1" dirty="0" smtClean="0">
                <a:solidFill>
                  <a:srgbClr val="972109"/>
                </a:solidFill>
              </a:rPr>
              <a:t>(60 à 75°C)</a:t>
            </a:r>
          </a:p>
          <a:p>
            <a:r>
              <a:rPr lang="fr-FR" sz="1600" dirty="0" smtClean="0"/>
              <a:t>Ce sont les thés </a:t>
            </a:r>
            <a:r>
              <a:rPr lang="fr-FR" sz="1600" b="1" dirty="0" smtClean="0">
                <a:solidFill>
                  <a:srgbClr val="972109"/>
                </a:solidFill>
              </a:rPr>
              <a:t>les plus bus </a:t>
            </a:r>
            <a:r>
              <a:rPr lang="fr-FR" sz="1600" dirty="0" smtClean="0"/>
              <a:t>au monde, principalement en Asie, Afrique du Nord et Moyen-Orient</a:t>
            </a:r>
          </a:p>
          <a:p>
            <a:r>
              <a:rPr lang="fr-FR" sz="1600" dirty="0" smtClean="0"/>
              <a:t>Les feuilles, une fois cueillies, sont flétries, et chauffées le plus rapidement possible pour stopper l’action des </a:t>
            </a:r>
            <a:r>
              <a:rPr lang="fr-FR" sz="1600" b="1" dirty="0" smtClean="0">
                <a:solidFill>
                  <a:srgbClr val="972109"/>
                </a:solidFill>
              </a:rPr>
              <a:t>enzymes</a:t>
            </a:r>
            <a:r>
              <a:rPr lang="fr-FR" sz="1600" dirty="0" smtClean="0"/>
              <a:t> responsables de l’oxydation</a:t>
            </a:r>
          </a:p>
          <a:p>
            <a:r>
              <a:rPr lang="fr-FR" sz="1600" dirty="0" smtClean="0"/>
              <a:t>En chine, les feuilles seront chauffées dans des bassines en cuivre tandis qu’au Japon, les feuilles seront chauffées à la vapeur</a:t>
            </a:r>
          </a:p>
          <a:p>
            <a:r>
              <a:rPr lang="fr-FR" sz="1600" dirty="0" smtClean="0"/>
              <a:t>Elles sont ensuite roulées et séchées</a:t>
            </a:r>
            <a:endParaRPr lang="fr-FR" sz="1600" dirty="0"/>
          </a:p>
        </p:txBody>
      </p:sp>
      <p:pic>
        <p:nvPicPr>
          <p:cNvPr id="4" name="Espace réservé du contenu 3" descr="long-jing-the-vert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81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Thés blancs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53305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Ils sont </a:t>
            </a:r>
            <a:r>
              <a:rPr lang="fr-FR" b="1" dirty="0" smtClean="0">
                <a:solidFill>
                  <a:srgbClr val="972109"/>
                </a:solidFill>
              </a:rPr>
              <a:t>légers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972109"/>
                </a:solidFill>
              </a:rPr>
              <a:t>parfumés</a:t>
            </a:r>
            <a:r>
              <a:rPr lang="fr-FR" dirty="0" smtClean="0"/>
              <a:t>, légèrement végétaux</a:t>
            </a:r>
          </a:p>
          <a:p>
            <a:r>
              <a:rPr lang="fr-FR" dirty="0" smtClean="0"/>
              <a:t>Ils sont très </a:t>
            </a:r>
            <a:r>
              <a:rPr lang="fr-FR" b="1" dirty="0" smtClean="0">
                <a:solidFill>
                  <a:srgbClr val="972109"/>
                </a:solidFill>
              </a:rPr>
              <a:t>rafraichissants</a:t>
            </a:r>
            <a:r>
              <a:rPr lang="fr-FR" dirty="0" smtClean="0"/>
              <a:t>, tous comme les </a:t>
            </a:r>
            <a:r>
              <a:rPr lang="fr-FR" b="1" dirty="0" smtClean="0">
                <a:solidFill>
                  <a:srgbClr val="972109"/>
                </a:solidFill>
              </a:rPr>
              <a:t>thés verts</a:t>
            </a:r>
          </a:p>
          <a:p>
            <a:r>
              <a:rPr lang="fr-FR" dirty="0" smtClean="0"/>
              <a:t>Les feuilles sont simplement cueillies et séchées à l’air libre</a:t>
            </a:r>
          </a:p>
          <a:p>
            <a:r>
              <a:rPr lang="fr-FR" dirty="0" smtClean="0"/>
              <a:t>Elles ne subissent ainsi aucune fermentation, roulage ou </a:t>
            </a:r>
            <a:r>
              <a:rPr lang="fr-FR" dirty="0" err="1" smtClean="0"/>
              <a:t>flétrissage</a:t>
            </a:r>
            <a:endParaRPr lang="fr-FR" dirty="0" smtClean="0"/>
          </a:p>
          <a:p>
            <a:r>
              <a:rPr lang="fr-FR" dirty="0" smtClean="0"/>
              <a:t>De part leur </a:t>
            </a:r>
            <a:r>
              <a:rPr lang="fr-FR" b="1" dirty="0" smtClean="0">
                <a:solidFill>
                  <a:srgbClr val="972109"/>
                </a:solidFill>
              </a:rPr>
              <a:t>fabrication très simple</a:t>
            </a:r>
            <a:r>
              <a:rPr lang="fr-FR" dirty="0" smtClean="0"/>
              <a:t>, ce sont les thés qui préservent le plus les </a:t>
            </a:r>
            <a:r>
              <a:rPr lang="fr-FR" b="1" dirty="0" smtClean="0">
                <a:solidFill>
                  <a:srgbClr val="972109"/>
                </a:solidFill>
              </a:rPr>
              <a:t>composants originels</a:t>
            </a:r>
            <a:r>
              <a:rPr lang="fr-FR" dirty="0" smtClean="0"/>
              <a:t> de la feuille de thé : minéraux, polyphénols…, mais également théine</a:t>
            </a:r>
          </a:p>
          <a:p>
            <a:r>
              <a:rPr lang="fr-FR" dirty="0" smtClean="0"/>
              <a:t>Les cueillettes fines et impériales sont les plus employées pour les thés blancs</a:t>
            </a:r>
            <a:endParaRPr lang="fr-FR" dirty="0"/>
          </a:p>
        </p:txBody>
      </p:sp>
      <p:pic>
        <p:nvPicPr>
          <p:cNvPr id="5" name="Espace réservé du contenu 4" descr="T230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74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chemeClr val="tx1"/>
                </a:solidFill>
              </a:rPr>
              <a:t>thé noir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1800" b="1" dirty="0" smtClean="0"/>
              <a:t>(Les différents arômes sont déterminés par la zone de culture, le climat, le sol, ainsi que l’époque de la récolte et le mode de traitement)</a:t>
            </a:r>
            <a:r>
              <a:rPr lang="fr-FR" sz="1800" b="1" dirty="0"/>
              <a:t/>
            </a:r>
            <a:br>
              <a:rPr lang="fr-FR" sz="1800" b="1" dirty="0"/>
            </a:b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Darjeeling (Inde)</a:t>
            </a:r>
          </a:p>
          <a:p>
            <a:r>
              <a:rPr lang="fr-FR" dirty="0" smtClean="0"/>
              <a:t>Plantations sur les flancs des montagnes de l’</a:t>
            </a:r>
            <a:r>
              <a:rPr lang="fr-FR" b="1" dirty="0" smtClean="0">
                <a:solidFill>
                  <a:schemeClr val="accent5"/>
                </a:solidFill>
              </a:rPr>
              <a:t>Himalaya</a:t>
            </a:r>
            <a:r>
              <a:rPr lang="fr-FR" dirty="0" smtClean="0"/>
              <a:t> (2000 à 3000 m d’altitude)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Thé le plus fin, très aromatique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Espace réservé du contenu 9" descr="photo-lagrange-the-noir-vrac-darjeeling-bio,6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1" b="-4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rgbClr val="000000"/>
                </a:solidFill>
              </a:rPr>
              <a:t>thé noir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1800" b="1" dirty="0" smtClean="0"/>
              <a:t>(Les différents arômes sont déterminés par la zone de culture, le climat, le sol, ainsi que l’époque de la récolte et le mode de traitement)</a:t>
            </a:r>
            <a:r>
              <a:rPr lang="fr-FR" sz="1800" b="1" dirty="0"/>
              <a:t/>
            </a:r>
            <a:br>
              <a:rPr lang="fr-FR" sz="1800" b="1" dirty="0"/>
            </a:b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Assam (Inde)</a:t>
            </a:r>
          </a:p>
          <a:p>
            <a:r>
              <a:rPr lang="fr-FR" dirty="0" smtClean="0"/>
              <a:t>Provenant du nord de l’Inde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Thés forts très savoureux qui donnent une infusion </a:t>
            </a:r>
            <a:r>
              <a:rPr lang="fr-FR" b="1" dirty="0" smtClean="0">
                <a:solidFill>
                  <a:srgbClr val="972109"/>
                </a:solidFill>
              </a:rPr>
              <a:t>brun foncé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 err="1" smtClean="0">
                <a:solidFill>
                  <a:schemeClr val="tx1"/>
                </a:solidFill>
              </a:rPr>
              <a:t>Assams</a:t>
            </a:r>
            <a:r>
              <a:rPr lang="fr-FR" dirty="0" smtClean="0">
                <a:solidFill>
                  <a:schemeClr val="tx1"/>
                </a:solidFill>
              </a:rPr>
              <a:t> forment l’essentiel de nombreux </a:t>
            </a:r>
            <a:r>
              <a:rPr lang="fr-FR" b="1" dirty="0" smtClean="0">
                <a:solidFill>
                  <a:srgbClr val="972109"/>
                </a:solidFill>
              </a:rPr>
              <a:t>mélanges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5" name="Espace réservé du contenu 4" descr="the-assam-dammann-freres-zoom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13" b="-32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88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rgbClr val="000000"/>
                </a:solidFill>
              </a:rPr>
              <a:t>thé noir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1800" b="1" dirty="0" smtClean="0"/>
              <a:t>(Les différents arômes sont déterminés par la zone de culture, le climat, le sol, ainsi que l’époque de la récolte et le mode de traitement)</a:t>
            </a:r>
            <a:r>
              <a:rPr lang="fr-FR" sz="1800" b="1" dirty="0"/>
              <a:t/>
            </a:r>
            <a:br>
              <a:rPr lang="fr-FR" sz="1800" b="1" dirty="0"/>
            </a:b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Ceylan (Sri Lanka)</a:t>
            </a:r>
          </a:p>
          <a:p>
            <a:r>
              <a:rPr lang="fr-FR" dirty="0" smtClean="0"/>
              <a:t>Saveur </a:t>
            </a:r>
            <a:r>
              <a:rPr lang="fr-FR" b="1" dirty="0" smtClean="0">
                <a:solidFill>
                  <a:srgbClr val="972109"/>
                </a:solidFill>
              </a:rPr>
              <a:t>âpre</a:t>
            </a:r>
            <a:r>
              <a:rPr lang="fr-FR" dirty="0" smtClean="0"/>
              <a:t> caractéristique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photo-lagrange-the-noir-vrac-ceylan-de-kenilworth,64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2" b="-4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62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rgbClr val="000000"/>
                </a:solidFill>
              </a:rPr>
              <a:t>thé noir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1800" b="1" dirty="0" smtClean="0"/>
              <a:t>(Les différents arômes sont déterminés par la zone de culture, le climat, le sol, ainsi que l’époque de la récolte et le mode de traitement)</a:t>
            </a:r>
            <a:r>
              <a:rPr lang="fr-FR" sz="1800" b="1" dirty="0"/>
              <a:t/>
            </a:r>
            <a:br>
              <a:rPr lang="fr-FR" sz="1800" b="1" dirty="0"/>
            </a:br>
            <a:endParaRPr lang="fr-FR" sz="1800" b="1" dirty="0"/>
          </a:p>
        </p:txBody>
      </p:sp>
      <p:pic>
        <p:nvPicPr>
          <p:cNvPr id="5" name="Espace réservé du contenu 4" descr="kenya-milima-gfop1-0029420001375202541.jpe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685800" y="2240280"/>
            <a:ext cx="3803904" cy="409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Kenya</a:t>
            </a:r>
          </a:p>
          <a:p>
            <a:r>
              <a:rPr lang="fr-FR" dirty="0"/>
              <a:t>De très bon rapport et utilisés essentiellement en </a:t>
            </a:r>
            <a:r>
              <a:rPr lang="fr-FR" b="1" dirty="0">
                <a:solidFill>
                  <a:srgbClr val="972109"/>
                </a:solidFill>
              </a:rPr>
              <a:t>sachet</a:t>
            </a:r>
          </a:p>
        </p:txBody>
      </p:sp>
    </p:spTree>
    <p:extLst>
      <p:ext uri="{BB962C8B-B14F-4D97-AF65-F5344CB8AC3E}">
        <p14:creationId xmlns:p14="http://schemas.microsoft.com/office/powerpoint/2010/main" val="13504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rgbClr val="000000"/>
                </a:solidFill>
              </a:rPr>
              <a:t>thé noir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1800" b="1" dirty="0" smtClean="0"/>
              <a:t>(Les différents arômes sont déterminés par la zone de culture, le climat, le sol, ainsi que l’époque de la récolte et le mode de traitement)</a:t>
            </a:r>
            <a:r>
              <a:rPr lang="fr-FR" sz="1800" b="1" dirty="0"/>
              <a:t/>
            </a:r>
            <a:br>
              <a:rPr lang="fr-FR" sz="1800" b="1" dirty="0"/>
            </a:br>
            <a:endParaRPr lang="fr-FR" sz="1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Chine</a:t>
            </a:r>
          </a:p>
          <a:p>
            <a:r>
              <a:rPr lang="fr-FR" dirty="0" smtClean="0"/>
              <a:t>Berceau du thé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On utilise les thés de Chine surtout pour des </a:t>
            </a:r>
            <a:r>
              <a:rPr lang="fr-FR" b="1" dirty="0" smtClean="0">
                <a:solidFill>
                  <a:srgbClr val="972109"/>
                </a:solidFill>
              </a:rPr>
              <a:t>mélanges aromatiques </a:t>
            </a:r>
            <a:r>
              <a:rPr lang="fr-FR" dirty="0" smtClean="0">
                <a:solidFill>
                  <a:schemeClr val="tx1"/>
                </a:solidFill>
              </a:rPr>
              <a:t>(jasmin, litchi, thé fumé)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b="1" dirty="0" err="1" smtClean="0">
                <a:solidFill>
                  <a:srgbClr val="972109"/>
                </a:solidFill>
              </a:rPr>
              <a:t>Lapsang</a:t>
            </a:r>
            <a:r>
              <a:rPr lang="fr-FR" b="1" dirty="0" smtClean="0">
                <a:solidFill>
                  <a:srgbClr val="972109"/>
                </a:solidFill>
              </a:rPr>
              <a:t> Souchong </a:t>
            </a:r>
            <a:r>
              <a:rPr lang="fr-FR" dirty="0" smtClean="0">
                <a:solidFill>
                  <a:schemeClr val="tx1"/>
                </a:solidFill>
              </a:rPr>
              <a:t>est un représentant à part des thés noirs chinois, avec son arôme </a:t>
            </a:r>
            <a:r>
              <a:rPr lang="fr-FR" b="1" dirty="0" smtClean="0">
                <a:solidFill>
                  <a:srgbClr val="972109"/>
                </a:solidFill>
              </a:rPr>
              <a:t>fumé</a:t>
            </a:r>
            <a:r>
              <a:rPr lang="fr-FR" dirty="0" smtClean="0">
                <a:solidFill>
                  <a:schemeClr val="tx1"/>
                </a:solidFill>
              </a:rPr>
              <a:t> très caractéristique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220_grand-yunnan-imperial_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42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rgbClr val="008000"/>
                </a:solidFill>
              </a:rPr>
              <a:t>thé vert </a:t>
            </a:r>
            <a:r>
              <a:rPr lang="fr-FR" sz="4400" b="1" dirty="0" smtClean="0">
                <a:solidFill>
                  <a:srgbClr val="008000"/>
                </a:solidFill>
              </a:rPr>
              <a:t/>
            </a:r>
            <a:br>
              <a:rPr lang="fr-FR" sz="4400" b="1" dirty="0" smtClean="0">
                <a:solidFill>
                  <a:srgbClr val="008000"/>
                </a:solidFill>
              </a:rPr>
            </a:br>
            <a:r>
              <a:rPr lang="fr-FR" sz="1200" b="1" dirty="0" smtClean="0"/>
              <a:t>(Après la récolte, les feuilles sont séchées à l’air, traitées à la vapeur, séchées ou torréfiées. Ce traitement permet de leur garder leur belle couleur verte et de conserver les substances naturelles)</a:t>
            </a:r>
            <a:endParaRPr lang="fr-FR" sz="1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Chun </a:t>
            </a:r>
            <a:r>
              <a:rPr lang="fr-FR" b="1" dirty="0" err="1" smtClean="0">
                <a:solidFill>
                  <a:srgbClr val="FF0000"/>
                </a:solidFill>
              </a:rPr>
              <a:t>Mee</a:t>
            </a:r>
            <a:r>
              <a:rPr lang="fr-FR" b="1" dirty="0" smtClean="0">
                <a:solidFill>
                  <a:srgbClr val="FF0000"/>
                </a:solidFill>
              </a:rPr>
              <a:t> spécial (Chine)</a:t>
            </a:r>
          </a:p>
          <a:p>
            <a:r>
              <a:rPr lang="fr-FR" dirty="0" smtClean="0"/>
              <a:t>Un thé </a:t>
            </a:r>
            <a:r>
              <a:rPr lang="fr-FR" b="1" dirty="0" smtClean="0">
                <a:solidFill>
                  <a:schemeClr val="accent5"/>
                </a:solidFill>
              </a:rPr>
              <a:t>peu amer</a:t>
            </a:r>
            <a:r>
              <a:rPr lang="fr-FR" dirty="0" smtClean="0"/>
              <a:t>, mais qui développe une note </a:t>
            </a:r>
            <a:r>
              <a:rPr lang="fr-FR" b="1" dirty="0" smtClean="0">
                <a:solidFill>
                  <a:srgbClr val="972109"/>
                </a:solidFill>
              </a:rPr>
              <a:t>fumée</a:t>
            </a:r>
            <a:r>
              <a:rPr lang="fr-FR" dirty="0" smtClean="0"/>
              <a:t> très agréable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8" name="Espace réservé du contenu 7" descr="the-vert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87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Culture et récolte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100580"/>
            <a:ext cx="3803904" cy="387705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972109"/>
                </a:solidFill>
              </a:rPr>
              <a:t>théier</a:t>
            </a:r>
            <a:r>
              <a:rPr lang="fr-FR" dirty="0" smtClean="0"/>
              <a:t> a besoin d’un climat chaud et humide, avec une alternance de saisons sèches et pluvieuses, ainsi que d’une terre volcanique légère</a:t>
            </a:r>
          </a:p>
          <a:p>
            <a:r>
              <a:rPr lang="fr-FR" dirty="0" smtClean="0"/>
              <a:t>Le théier est un </a:t>
            </a:r>
            <a:r>
              <a:rPr lang="fr-FR" b="1" dirty="0" smtClean="0">
                <a:solidFill>
                  <a:srgbClr val="972109"/>
                </a:solidFill>
              </a:rPr>
              <a:t>camellia </a:t>
            </a:r>
            <a:r>
              <a:rPr lang="fr-CH" dirty="0" smtClean="0"/>
              <a:t>(plantes </a:t>
            </a:r>
            <a:r>
              <a:rPr lang="fr-CH" dirty="0"/>
              <a:t>à fleurs de la famille des </a:t>
            </a:r>
            <a:r>
              <a:rPr lang="fr-CH" dirty="0" err="1" smtClean="0"/>
              <a:t>Theaceae</a:t>
            </a:r>
            <a:r>
              <a:rPr lang="fr-CH" dirty="0" smtClean="0"/>
              <a:t>)</a:t>
            </a:r>
            <a:endParaRPr lang="fr-FR" b="1" dirty="0">
              <a:solidFill>
                <a:srgbClr val="972109"/>
              </a:solidFill>
            </a:endParaRPr>
          </a:p>
          <a:p>
            <a:r>
              <a:rPr lang="fr-FR" dirty="0" smtClean="0"/>
              <a:t>Il pousse entre 0 et 2500 m</a:t>
            </a:r>
          </a:p>
          <a:p>
            <a:r>
              <a:rPr lang="fr-FR" dirty="0" smtClean="0"/>
              <a:t>Il peut atteindre </a:t>
            </a:r>
            <a:r>
              <a:rPr lang="fr-FR" b="1" dirty="0" smtClean="0">
                <a:solidFill>
                  <a:srgbClr val="972109"/>
                </a:solidFill>
              </a:rPr>
              <a:t>30 </a:t>
            </a:r>
            <a:r>
              <a:rPr lang="fr-FR" dirty="0" smtClean="0"/>
              <a:t>m de haut</a:t>
            </a:r>
          </a:p>
          <a:p>
            <a:r>
              <a:rPr lang="fr-FR" dirty="0" smtClean="0"/>
              <a:t>Il n’y a que peu de pays qui offrent ces conditions optimales</a:t>
            </a:r>
          </a:p>
          <a:p>
            <a:r>
              <a:rPr lang="fr-FR" dirty="0" smtClean="0"/>
              <a:t>Les plus gros producteurs de thé du monde sont l’</a:t>
            </a:r>
            <a:r>
              <a:rPr lang="fr-FR" b="1" dirty="0" smtClean="0">
                <a:solidFill>
                  <a:srgbClr val="972109"/>
                </a:solidFill>
              </a:rPr>
              <a:t>Inde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972109"/>
                </a:solidFill>
              </a:rPr>
              <a:t>Chine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972109"/>
                </a:solidFill>
              </a:rPr>
              <a:t>Sri Lanka </a:t>
            </a:r>
            <a:r>
              <a:rPr lang="fr-FR" dirty="0" smtClean="0"/>
              <a:t>et le </a:t>
            </a:r>
            <a:r>
              <a:rPr lang="fr-FR" b="1" dirty="0" smtClean="0">
                <a:solidFill>
                  <a:srgbClr val="972109"/>
                </a:solidFill>
              </a:rPr>
              <a:t>Kenya</a:t>
            </a:r>
          </a:p>
        </p:txBody>
      </p:sp>
      <p:pic>
        <p:nvPicPr>
          <p:cNvPr id="7" name="Espace réservé du contenu 6" descr="23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17131"/>
          <a:stretch>
            <a:fillRect/>
          </a:stretch>
        </p:blipFill>
        <p:spPr/>
      </p:pic>
      <p:pic>
        <p:nvPicPr>
          <p:cNvPr id="4" name="Image 3" descr="330px-The_carte_production_mondia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4014"/>
            <a:ext cx="2035734" cy="9438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94678" y="5824948"/>
            <a:ext cx="169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/>
              <a:t>Gris : Pays non producteur</a:t>
            </a:r>
          </a:p>
          <a:p>
            <a:r>
              <a:rPr lang="fr-FR" sz="800" b="1" i="1" dirty="0" smtClean="0"/>
              <a:t>Vert clair : Moins de 5 %</a:t>
            </a:r>
          </a:p>
          <a:p>
            <a:r>
              <a:rPr lang="fr-FR" sz="800" b="1" i="1" dirty="0" smtClean="0"/>
              <a:t>Vert moyen : De 5 à 10 %</a:t>
            </a:r>
          </a:p>
          <a:p>
            <a:r>
              <a:rPr lang="fr-FR" sz="800" b="1" i="1" dirty="0" smtClean="0"/>
              <a:t>Vert foncé : Plus de 10 %</a:t>
            </a:r>
            <a:endParaRPr lang="fr-FR" sz="800" b="1" i="1" dirty="0"/>
          </a:p>
        </p:txBody>
      </p:sp>
    </p:spTree>
    <p:extLst>
      <p:ext uri="{BB962C8B-B14F-4D97-AF65-F5344CB8AC3E}">
        <p14:creationId xmlns:p14="http://schemas.microsoft.com/office/powerpoint/2010/main" val="31035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rgbClr val="008000"/>
                </a:solidFill>
              </a:rPr>
              <a:t>thé vert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1200" b="1" dirty="0" smtClean="0"/>
              <a:t>(Après la récolte, les feuilles sont séchées à l’air, traitées à la vapeur, séchées ou torréfiées. Ce traitement permet de leur garder leur belle couleur verte et de conserver les substances naturelles)</a:t>
            </a:r>
            <a:endParaRPr lang="fr-FR" sz="1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Chun </a:t>
            </a:r>
            <a:r>
              <a:rPr lang="fr-FR" b="1" dirty="0" err="1" smtClean="0">
                <a:solidFill>
                  <a:srgbClr val="FF0000"/>
                </a:solidFill>
              </a:rPr>
              <a:t>Mee</a:t>
            </a:r>
            <a:r>
              <a:rPr lang="fr-FR" b="1" dirty="0" smtClean="0">
                <a:solidFill>
                  <a:srgbClr val="FF0000"/>
                </a:solidFill>
              </a:rPr>
              <a:t> (Chine)</a:t>
            </a:r>
          </a:p>
          <a:p>
            <a:r>
              <a:rPr lang="fr-FR" dirty="0" smtClean="0"/>
              <a:t>L’infusion a une belle couleur </a:t>
            </a:r>
            <a:r>
              <a:rPr lang="fr-FR" b="1" dirty="0" smtClean="0">
                <a:solidFill>
                  <a:srgbClr val="972109"/>
                </a:solidFill>
              </a:rPr>
              <a:t>dorée</a:t>
            </a:r>
            <a:r>
              <a:rPr lang="fr-FR" dirty="0" smtClean="0"/>
              <a:t> et est </a:t>
            </a:r>
            <a:r>
              <a:rPr lang="fr-FR" b="1" dirty="0" smtClean="0">
                <a:solidFill>
                  <a:srgbClr val="972109"/>
                </a:solidFill>
              </a:rPr>
              <a:t>très aromatique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4" name="Espace réservé du contenu 3" descr="the-vert-chun-me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1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rgbClr val="008000"/>
                </a:solidFill>
              </a:rPr>
              <a:t>thé vert</a:t>
            </a:r>
            <a:r>
              <a:rPr lang="fr-FR" sz="4000" b="1" dirty="0" smtClean="0"/>
              <a:t> 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1200" b="1" dirty="0" smtClean="0"/>
              <a:t>(Après la récolte, les feuilles sont séchées à l’air, traitées à la vapeur, séchées ou torréfiées. Ce traitement permet de leur garder leur belle couleur verte et de conserver les substances naturelles)</a:t>
            </a:r>
            <a:endParaRPr lang="fr-FR" sz="1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Gunpowder</a:t>
            </a:r>
            <a:r>
              <a:rPr lang="fr-FR" b="1" dirty="0" smtClean="0">
                <a:solidFill>
                  <a:srgbClr val="FF0000"/>
                </a:solidFill>
              </a:rPr>
              <a:t> (Chine)</a:t>
            </a:r>
          </a:p>
          <a:p>
            <a:r>
              <a:rPr lang="fr-FR" dirty="0" smtClean="0"/>
              <a:t>Ce thé développe une belle couleur </a:t>
            </a:r>
            <a:r>
              <a:rPr lang="fr-FR" b="1" dirty="0" smtClean="0">
                <a:solidFill>
                  <a:srgbClr val="972109"/>
                </a:solidFill>
              </a:rPr>
              <a:t>jaune-vert </a:t>
            </a:r>
            <a:r>
              <a:rPr lang="fr-FR" dirty="0" smtClean="0"/>
              <a:t>et son arôme est </a:t>
            </a:r>
            <a:r>
              <a:rPr lang="fr-FR" b="1" dirty="0" smtClean="0">
                <a:solidFill>
                  <a:srgbClr val="972109"/>
                </a:solidFill>
              </a:rPr>
              <a:t>âpre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972109"/>
                </a:solidFill>
              </a:rPr>
              <a:t>rafraîchissant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4" name="Espace réservé du contenu 3" descr="214_gunpowder_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39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Principales sortes de </a:t>
            </a:r>
            <a:r>
              <a:rPr lang="fr-FR" sz="4000" b="1" dirty="0" smtClean="0">
                <a:solidFill>
                  <a:srgbClr val="008000"/>
                </a:solidFill>
              </a:rPr>
              <a:t>thé vert </a:t>
            </a:r>
            <a:r>
              <a:rPr lang="fr-FR" sz="4400" b="1" dirty="0" smtClean="0">
                <a:solidFill>
                  <a:srgbClr val="008000"/>
                </a:solidFill>
              </a:rPr>
              <a:t/>
            </a:r>
            <a:br>
              <a:rPr lang="fr-FR" sz="4400" b="1" dirty="0" smtClean="0">
                <a:solidFill>
                  <a:srgbClr val="008000"/>
                </a:solidFill>
              </a:rPr>
            </a:br>
            <a:r>
              <a:rPr lang="fr-FR" sz="1200" b="1" dirty="0" smtClean="0"/>
              <a:t>(Après la récolte, les feuilles sont séchées à l’air, traitées à la vapeur, séchées ou torréfiées. Ce traitement permet de leur garder leur belle couleur verte et de conserver les substances naturelles)</a:t>
            </a:r>
            <a:endParaRPr lang="fr-FR" sz="1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Hypson</a:t>
            </a:r>
            <a:r>
              <a:rPr lang="fr-FR" b="1" dirty="0" smtClean="0">
                <a:solidFill>
                  <a:srgbClr val="FF0000"/>
                </a:solidFill>
              </a:rPr>
              <a:t> (Chine)</a:t>
            </a:r>
          </a:p>
          <a:p>
            <a:r>
              <a:rPr lang="fr-FR" dirty="0" smtClean="0"/>
              <a:t>Un thé d’une couleur </a:t>
            </a:r>
            <a:r>
              <a:rPr lang="fr-FR" b="1" dirty="0" smtClean="0">
                <a:solidFill>
                  <a:srgbClr val="972109"/>
                </a:solidFill>
              </a:rPr>
              <a:t>dorée claire </a:t>
            </a:r>
            <a:r>
              <a:rPr lang="fr-FR" dirty="0" smtClean="0"/>
              <a:t>et à l’arôme </a:t>
            </a:r>
            <a:r>
              <a:rPr lang="fr-FR" b="1" dirty="0" smtClean="0">
                <a:solidFill>
                  <a:srgbClr val="972109"/>
                </a:solidFill>
              </a:rPr>
              <a:t>frais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6" name="Espace réservé du contenu 5" descr="the-vert-de-chine-young-hyso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5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Oolong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Les feuilles de cette variété ne sont qu’à </a:t>
            </a:r>
            <a:r>
              <a:rPr lang="fr-FR" b="1" dirty="0" smtClean="0">
                <a:solidFill>
                  <a:srgbClr val="972109"/>
                </a:solidFill>
              </a:rPr>
              <a:t>moitié fermentées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Cela permet d’</a:t>
            </a:r>
            <a:r>
              <a:rPr lang="fr-FR" b="1" dirty="0" smtClean="0">
                <a:solidFill>
                  <a:srgbClr val="972109"/>
                </a:solidFill>
              </a:rPr>
              <a:t>associer</a:t>
            </a:r>
            <a:r>
              <a:rPr lang="fr-FR" dirty="0" smtClean="0">
                <a:solidFill>
                  <a:schemeClr val="tx1"/>
                </a:solidFill>
              </a:rPr>
              <a:t> l’arôme raffiné du thé noir avec l’effet rafraîchissant du thé vert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Autres variétés</a:t>
            </a:r>
            <a:endParaRPr lang="fr-FR" b="1" dirty="0"/>
          </a:p>
        </p:txBody>
      </p:sp>
      <p:pic>
        <p:nvPicPr>
          <p:cNvPr id="8" name="Espace réservé du contenu 7" descr="oolong-milky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60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Blend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Le terme professionnel pour désigner un </a:t>
            </a:r>
            <a:r>
              <a:rPr lang="fr-FR" b="1" dirty="0" smtClean="0">
                <a:solidFill>
                  <a:srgbClr val="972109"/>
                </a:solidFill>
              </a:rPr>
              <a:t>mélange</a:t>
            </a:r>
            <a:r>
              <a:rPr lang="fr-FR" dirty="0" smtClean="0"/>
              <a:t> de plusieurs variétés de thés</a:t>
            </a:r>
            <a:endParaRPr lang="fr-FR" b="1" dirty="0">
              <a:solidFill>
                <a:srgbClr val="972109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Autres variétés</a:t>
            </a:r>
            <a:endParaRPr lang="fr-FR" b="1" dirty="0"/>
          </a:p>
        </p:txBody>
      </p:sp>
      <p:pic>
        <p:nvPicPr>
          <p:cNvPr id="6" name="Espace réservé du contenu 5" descr="140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04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Thé décaféiné</a:t>
            </a:r>
          </a:p>
          <a:p>
            <a:r>
              <a:rPr lang="fr-FR" dirty="0" smtClean="0"/>
              <a:t>Un procédé spécial permet de retirer la </a:t>
            </a:r>
            <a:r>
              <a:rPr lang="fr-FR" b="1" dirty="0" smtClean="0">
                <a:solidFill>
                  <a:srgbClr val="972109"/>
                </a:solidFill>
              </a:rPr>
              <a:t>caféine/théine </a:t>
            </a:r>
            <a:r>
              <a:rPr lang="fr-FR" dirty="0" smtClean="0"/>
              <a:t>du thé noir et du thé vert</a:t>
            </a:r>
            <a:endParaRPr lang="fr-FR" b="1" dirty="0">
              <a:solidFill>
                <a:srgbClr val="972109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b="1" dirty="0" smtClean="0"/>
              <a:t>Autres variétés</a:t>
            </a:r>
            <a:endParaRPr lang="fr-FR" b="1" dirty="0"/>
          </a:p>
        </p:txBody>
      </p:sp>
      <p:pic>
        <p:nvPicPr>
          <p:cNvPr id="2" name="Espace réservé du contenu 1" descr="The vert sencha decafeine 9142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22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Contient des composants de grande valeur, des </a:t>
            </a:r>
            <a:r>
              <a:rPr lang="fr-FR" b="1" dirty="0" smtClean="0">
                <a:solidFill>
                  <a:schemeClr val="accent5"/>
                </a:solidFill>
              </a:rPr>
              <a:t>vitamines</a:t>
            </a:r>
            <a:r>
              <a:rPr lang="fr-FR" dirty="0" smtClean="0"/>
              <a:t>, des </a:t>
            </a:r>
            <a:r>
              <a:rPr lang="fr-FR" b="1" dirty="0" smtClean="0">
                <a:solidFill>
                  <a:srgbClr val="972109"/>
                </a:solidFill>
              </a:rPr>
              <a:t>substances bioactives</a:t>
            </a:r>
            <a:r>
              <a:rPr lang="fr-FR" dirty="0" smtClean="0"/>
              <a:t> et des </a:t>
            </a:r>
            <a:r>
              <a:rPr lang="fr-FR" b="1" dirty="0" smtClean="0">
                <a:solidFill>
                  <a:srgbClr val="972109"/>
                </a:solidFill>
              </a:rPr>
              <a:t>principes actifs</a:t>
            </a:r>
            <a:r>
              <a:rPr lang="fr-FR" dirty="0" smtClean="0"/>
              <a:t> favorables à la santé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Afin de les conserver le mieux possible, on n’utilise que des méthodes de </a:t>
            </a:r>
            <a:r>
              <a:rPr lang="fr-FR" b="1" dirty="0" smtClean="0">
                <a:solidFill>
                  <a:srgbClr val="972109"/>
                </a:solidFill>
              </a:rPr>
              <a:t>séchage</a:t>
            </a:r>
            <a:r>
              <a:rPr lang="fr-FR" dirty="0" smtClean="0">
                <a:solidFill>
                  <a:schemeClr val="tx1"/>
                </a:solidFill>
              </a:rPr>
              <a:t> très </a:t>
            </a:r>
            <a:r>
              <a:rPr lang="fr-FR" b="1" dirty="0" smtClean="0">
                <a:solidFill>
                  <a:srgbClr val="972109"/>
                </a:solidFill>
              </a:rPr>
              <a:t>délicates</a:t>
            </a:r>
            <a:r>
              <a:rPr lang="fr-FR" dirty="0" smtClean="0">
                <a:solidFill>
                  <a:schemeClr val="tx1"/>
                </a:solidFill>
              </a:rPr>
              <a:t> pour les préparer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sz="3600" b="1" dirty="0" smtClean="0"/>
              <a:t>Infusion aux fruits ou aux herbes</a:t>
            </a:r>
            <a:endParaRPr lang="fr-FR" sz="3600" b="1" dirty="0"/>
          </a:p>
        </p:txBody>
      </p:sp>
      <p:pic>
        <p:nvPicPr>
          <p:cNvPr id="5" name="Espace réservé du contenu 4" descr="it_delizia-infusion-digestive-aux-herbes-13485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03" b="-35803"/>
          <a:stretch>
            <a:fillRect/>
          </a:stretch>
        </p:blipFill>
        <p:spPr>
          <a:xfrm>
            <a:off x="5439715" y="1749848"/>
            <a:ext cx="2492901" cy="2540842"/>
          </a:xfrm>
        </p:spPr>
      </p:pic>
      <p:pic>
        <p:nvPicPr>
          <p:cNvPr id="6" name="Image 5" descr="3031964xu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04" y="4005382"/>
            <a:ext cx="1454095" cy="25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Contrairement au thé noir, les herbes et les fruits ne sont </a:t>
            </a:r>
            <a:r>
              <a:rPr lang="fr-FR" b="1" dirty="0" smtClean="0">
                <a:solidFill>
                  <a:srgbClr val="972109"/>
                </a:solidFill>
              </a:rPr>
              <a:t>ni roulés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972109"/>
                </a:solidFill>
              </a:rPr>
              <a:t>ni fermentés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Bonnes pour la </a:t>
            </a:r>
            <a:r>
              <a:rPr lang="fr-FR" b="1" dirty="0" smtClean="0">
                <a:solidFill>
                  <a:srgbClr val="972109"/>
                </a:solidFill>
              </a:rPr>
              <a:t>santé</a:t>
            </a:r>
            <a:r>
              <a:rPr lang="fr-FR" dirty="0" smtClean="0">
                <a:solidFill>
                  <a:schemeClr val="tx1"/>
                </a:solidFill>
              </a:rPr>
              <a:t> et la plupart d’entre elles ont une influence </a:t>
            </a:r>
            <a:r>
              <a:rPr lang="fr-FR" b="1" dirty="0" smtClean="0">
                <a:solidFill>
                  <a:srgbClr val="972109"/>
                </a:solidFill>
              </a:rPr>
              <a:t>harmonisatrice</a:t>
            </a:r>
            <a:r>
              <a:rPr lang="fr-FR" dirty="0" smtClean="0">
                <a:solidFill>
                  <a:schemeClr val="tx1"/>
                </a:solidFill>
              </a:rPr>
              <a:t> sur les fonctions corporelles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infusions aux fruits, très colorées, sont idéales pour apaiser la </a:t>
            </a:r>
            <a:r>
              <a:rPr lang="fr-FR" b="1" dirty="0" smtClean="0">
                <a:solidFill>
                  <a:srgbClr val="972109"/>
                </a:solidFill>
              </a:rPr>
              <a:t>soif</a:t>
            </a:r>
            <a:r>
              <a:rPr lang="fr-FR" dirty="0" smtClean="0">
                <a:solidFill>
                  <a:schemeClr val="tx1"/>
                </a:solidFill>
              </a:rPr>
              <a:t>, et pour se réhydrater lors d’</a:t>
            </a:r>
            <a:r>
              <a:rPr lang="fr-FR" b="1" dirty="0" smtClean="0">
                <a:solidFill>
                  <a:srgbClr val="972109"/>
                </a:solidFill>
              </a:rPr>
              <a:t>efforts physiques</a:t>
            </a:r>
            <a:endParaRPr lang="fr-FR" b="1" dirty="0">
              <a:solidFill>
                <a:srgbClr val="972109"/>
              </a:solidFill>
            </a:endParaRP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FR" sz="3600" b="1" dirty="0" smtClean="0"/>
              <a:t>Infusion aux fruits ou aux herbes</a:t>
            </a:r>
            <a:endParaRPr lang="fr-FR" sz="3600" b="1" dirty="0"/>
          </a:p>
        </p:txBody>
      </p:sp>
      <p:pic>
        <p:nvPicPr>
          <p:cNvPr id="2" name="Espace réservé du contenu 1" descr="646-1069-thickbox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56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Conseils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Ne pas utiliser de cuillère en </a:t>
            </a:r>
            <a:r>
              <a:rPr lang="fr-FR" b="1" dirty="0" smtClean="0">
                <a:solidFill>
                  <a:schemeClr val="accent5"/>
                </a:solidFill>
              </a:rPr>
              <a:t>métal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Après usage juste rincer la théière avec de l’eau car la </a:t>
            </a:r>
            <a:r>
              <a:rPr lang="fr-FR" b="1" dirty="0" smtClean="0">
                <a:solidFill>
                  <a:srgbClr val="972109"/>
                </a:solidFill>
              </a:rPr>
              <a:t>patine</a:t>
            </a:r>
            <a:r>
              <a:rPr lang="fr-FR" dirty="0" smtClean="0">
                <a:solidFill>
                  <a:schemeClr val="tx1"/>
                </a:solidFill>
              </a:rPr>
              <a:t> qui se forme est souhaitée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Toujours </a:t>
            </a:r>
            <a:r>
              <a:rPr lang="fr-FR" b="1" dirty="0" smtClean="0">
                <a:solidFill>
                  <a:srgbClr val="972109"/>
                </a:solidFill>
              </a:rPr>
              <a:t>préchauffer</a:t>
            </a:r>
            <a:r>
              <a:rPr lang="fr-FR" dirty="0" smtClean="0">
                <a:solidFill>
                  <a:schemeClr val="tx1"/>
                </a:solidFill>
              </a:rPr>
              <a:t> la théière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Utiliser une cuillère à café de feuilles par tasse, ou un sachet, et verser l’eau </a:t>
            </a:r>
            <a:r>
              <a:rPr lang="fr-FR" b="1" dirty="0" smtClean="0">
                <a:solidFill>
                  <a:srgbClr val="972109"/>
                </a:solidFill>
              </a:rPr>
              <a:t>bouillante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Laisser </a:t>
            </a:r>
            <a:r>
              <a:rPr lang="fr-FR" b="1" dirty="0" smtClean="0">
                <a:solidFill>
                  <a:srgbClr val="972109"/>
                </a:solidFill>
              </a:rPr>
              <a:t>tirer à couvert </a:t>
            </a:r>
            <a:r>
              <a:rPr lang="fr-FR" dirty="0" smtClean="0">
                <a:solidFill>
                  <a:schemeClr val="tx1"/>
                </a:solidFill>
              </a:rPr>
              <a:t>selon l’effet désiré</a:t>
            </a:r>
          </a:p>
          <a:p>
            <a:endParaRPr lang="fr-FR" b="1" dirty="0" smtClean="0">
              <a:solidFill>
                <a:srgbClr val="972109"/>
              </a:solidFill>
            </a:endParaRPr>
          </a:p>
        </p:txBody>
      </p:sp>
      <p:pic>
        <p:nvPicPr>
          <p:cNvPr id="6" name="Espace réservé du contenu 5" descr="the_vert_menthe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04" b="-26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0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Conseils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Un thé qui n’a tiré que 2 minutes est très </a:t>
            </a:r>
            <a:r>
              <a:rPr lang="fr-FR" b="1" dirty="0" smtClean="0">
                <a:solidFill>
                  <a:srgbClr val="972109"/>
                </a:solidFill>
              </a:rPr>
              <a:t>stimulant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S’il tire jusqu’à 5 minutes, l’effet de la caféine est plus </a:t>
            </a:r>
            <a:r>
              <a:rPr lang="fr-FR" b="1" dirty="0" smtClean="0">
                <a:solidFill>
                  <a:srgbClr val="972109"/>
                </a:solidFill>
              </a:rPr>
              <a:t>faible</a:t>
            </a:r>
            <a:r>
              <a:rPr lang="fr-FR" dirty="0" smtClean="0">
                <a:solidFill>
                  <a:schemeClr val="tx1"/>
                </a:solidFill>
              </a:rPr>
              <a:t>, mais le breuvage est plus </a:t>
            </a:r>
            <a:r>
              <a:rPr lang="fr-FR" b="1" dirty="0" smtClean="0">
                <a:solidFill>
                  <a:srgbClr val="972109"/>
                </a:solidFill>
              </a:rPr>
              <a:t>amer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L’adjonction d’un peu de </a:t>
            </a:r>
            <a:r>
              <a:rPr lang="fr-FR" b="1" dirty="0" smtClean="0">
                <a:solidFill>
                  <a:srgbClr val="972109"/>
                </a:solidFill>
              </a:rPr>
              <a:t>lait froid</a:t>
            </a:r>
            <a:r>
              <a:rPr lang="fr-FR" dirty="0" smtClean="0">
                <a:solidFill>
                  <a:schemeClr val="tx1"/>
                </a:solidFill>
              </a:rPr>
              <a:t> lie les tanins sans affecter l’arôme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Pour le thé vert et les infusions aux herbes et aux fruits, on laisse refroidir l’eau bouillante à </a:t>
            </a:r>
            <a:r>
              <a:rPr lang="fr-FR" b="1" dirty="0" smtClean="0">
                <a:solidFill>
                  <a:srgbClr val="972109"/>
                </a:solidFill>
              </a:rPr>
              <a:t>70 ou 75°C </a:t>
            </a:r>
            <a:r>
              <a:rPr lang="fr-FR" dirty="0" smtClean="0">
                <a:solidFill>
                  <a:schemeClr val="tx1"/>
                </a:solidFill>
              </a:rPr>
              <a:t>avant de l’utiliser</a:t>
            </a:r>
          </a:p>
          <a:p>
            <a:endParaRPr lang="fr-FR" b="1" dirty="0" smtClean="0">
              <a:solidFill>
                <a:srgbClr val="972109"/>
              </a:solidFill>
            </a:endParaRPr>
          </a:p>
        </p:txBody>
      </p:sp>
      <p:pic>
        <p:nvPicPr>
          <p:cNvPr id="10" name="Espace réservé du contenu 9" descr="thevert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52" b="-26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12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Culture et récolte</a:t>
            </a:r>
            <a:endParaRPr lang="fr-FR" b="1" dirty="0"/>
          </a:p>
        </p:txBody>
      </p:sp>
      <p:pic>
        <p:nvPicPr>
          <p:cNvPr id="9" name="Picture 4" descr="Image:Production mondiale de thé en 2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4" r="-23154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7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Thé en cuisine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46220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Sorbet / Granité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Boissons désaltérantes (thé glacé)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Savarin / Baba / Marignan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Filets de sole aux morilles cuits à la vapeur de thé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Magret de canard aux figues parfumé au thé noir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Crème brûlée au thé noir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Macarons au thé matcha </a:t>
            </a:r>
            <a:r>
              <a:rPr lang="fr-FR" dirty="0">
                <a:solidFill>
                  <a:schemeClr val="tx1"/>
                </a:solidFill>
              </a:rPr>
              <a:t>(poudre très fine de thé vert moulu</a:t>
            </a:r>
            <a:r>
              <a:rPr lang="fr-FR" dirty="0" smtClean="0">
                <a:solidFill>
                  <a:schemeClr val="tx1"/>
                </a:solidFill>
              </a:rPr>
              <a:t>) et fraises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Poulet à la cannelle et au thé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Mousse au chocolat au thé Earl Grey</a:t>
            </a:r>
          </a:p>
          <a:p>
            <a:r>
              <a:rPr lang="fr-FR" dirty="0" err="1" smtClean="0">
                <a:solidFill>
                  <a:schemeClr val="tx1"/>
                </a:solidFill>
              </a:rPr>
              <a:t>Panacota</a:t>
            </a:r>
            <a:r>
              <a:rPr lang="fr-FR" dirty="0" smtClean="0">
                <a:solidFill>
                  <a:schemeClr val="tx1"/>
                </a:solidFill>
              </a:rPr>
              <a:t> verveine et fruits rouges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Salade de fruits en gelée de thé au jasmin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Filets de porc marinés au thé fumé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Agneau aux pruneaux, au thé et aux amandes (Maroc)</a:t>
            </a:r>
          </a:p>
        </p:txBody>
      </p:sp>
      <p:pic>
        <p:nvPicPr>
          <p:cNvPr id="6" name="Espace réservé du contenu 5" descr="ugdtp-20120219-CremeBruleeThe-109_PREVIEW_r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42" b="-37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1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Domaines d’utilisation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 dehors des utilisations classiques, tous les thés conviennent pour aromatiser, tant en </a:t>
            </a:r>
            <a:r>
              <a:rPr lang="fr-FR" b="1" dirty="0" smtClean="0">
                <a:solidFill>
                  <a:srgbClr val="972109"/>
                </a:solidFill>
              </a:rPr>
              <a:t>cuisine chaude </a:t>
            </a:r>
            <a:r>
              <a:rPr lang="fr-FR" dirty="0" smtClean="0">
                <a:solidFill>
                  <a:schemeClr val="tx1"/>
                </a:solidFill>
              </a:rPr>
              <a:t>que </a:t>
            </a:r>
            <a:r>
              <a:rPr lang="fr-FR" b="1" dirty="0" smtClean="0">
                <a:solidFill>
                  <a:srgbClr val="972109"/>
                </a:solidFill>
              </a:rPr>
              <a:t>froide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Ils remplacent souvent des </a:t>
            </a:r>
            <a:r>
              <a:rPr lang="fr-FR" b="1" dirty="0" smtClean="0">
                <a:solidFill>
                  <a:schemeClr val="accent5"/>
                </a:solidFill>
              </a:rPr>
              <a:t>herbes fraîches </a:t>
            </a:r>
            <a:r>
              <a:rPr lang="fr-FR" dirty="0" smtClean="0">
                <a:solidFill>
                  <a:srgbClr val="000000"/>
                </a:solidFill>
              </a:rPr>
              <a:t>et aussi des </a:t>
            </a:r>
            <a:r>
              <a:rPr lang="fr-FR" b="1" dirty="0" smtClean="0">
                <a:solidFill>
                  <a:srgbClr val="972109"/>
                </a:solidFill>
              </a:rPr>
              <a:t>fruits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Les </a:t>
            </a:r>
            <a:r>
              <a:rPr lang="fr-FR" b="1" dirty="0" smtClean="0">
                <a:solidFill>
                  <a:srgbClr val="972109"/>
                </a:solidFill>
              </a:rPr>
              <a:t>infusions</a:t>
            </a:r>
            <a:r>
              <a:rPr lang="fr-FR" dirty="0" smtClean="0">
                <a:solidFill>
                  <a:srgbClr val="000000"/>
                </a:solidFill>
              </a:rPr>
              <a:t> ne laissent aucun résidu et l’intensité de l’arôme est facile à doser</a:t>
            </a:r>
          </a:p>
        </p:txBody>
      </p:sp>
      <p:pic>
        <p:nvPicPr>
          <p:cNvPr id="8" name="Espace réservé du contenu 7" descr="cuisine-th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55" r="-13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4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Différentes sortes de feuilles</a:t>
            </a:r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Plus la </a:t>
            </a:r>
            <a:r>
              <a:rPr lang="fr-FR" b="1" dirty="0" smtClean="0">
                <a:solidFill>
                  <a:srgbClr val="972109"/>
                </a:solidFill>
              </a:rPr>
              <a:t>feuille</a:t>
            </a:r>
            <a:r>
              <a:rPr lang="fr-FR" dirty="0" smtClean="0"/>
              <a:t> est tendre, plus le </a:t>
            </a:r>
            <a:r>
              <a:rPr lang="fr-FR" b="1" dirty="0" smtClean="0">
                <a:solidFill>
                  <a:srgbClr val="972109"/>
                </a:solidFill>
              </a:rPr>
              <a:t>thé</a:t>
            </a:r>
            <a:r>
              <a:rPr lang="fr-FR" dirty="0" smtClean="0"/>
              <a:t> est raffiné</a:t>
            </a:r>
          </a:p>
          <a:p>
            <a:r>
              <a:rPr lang="fr-FR" dirty="0" smtClean="0"/>
              <a:t>On classe les feuilles récoltées selon les </a:t>
            </a:r>
            <a:r>
              <a:rPr lang="fr-FR" b="1" dirty="0" smtClean="0">
                <a:solidFill>
                  <a:srgbClr val="972109"/>
                </a:solidFill>
              </a:rPr>
              <a:t>catégories</a:t>
            </a:r>
            <a:r>
              <a:rPr lang="fr-FR" dirty="0" smtClean="0"/>
              <a:t> suivantes</a:t>
            </a:r>
          </a:p>
          <a:p>
            <a:r>
              <a:rPr lang="fr-FR" dirty="0" smtClean="0"/>
              <a:t>Il existe une autre répartition, selon le </a:t>
            </a:r>
            <a:r>
              <a:rPr lang="fr-FR" b="1" dirty="0" smtClean="0">
                <a:solidFill>
                  <a:srgbClr val="972109"/>
                </a:solidFill>
              </a:rPr>
              <a:t>mode de traitement</a:t>
            </a:r>
            <a:r>
              <a:rPr lang="fr-FR" dirty="0" smtClean="0"/>
              <a:t>, qui indique la façon dont les feuilles séchées sont brisées ou coupées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63031271"/>
              </p:ext>
            </p:extLst>
          </p:nvPr>
        </p:nvGraphicFramePr>
        <p:xfrm>
          <a:off x="4645025" y="2239963"/>
          <a:ext cx="3803650" cy="3657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01825"/>
                <a:gridCol w="190182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Flowery</a:t>
                      </a:r>
                      <a:r>
                        <a:rPr lang="fr-FR" b="1" baseline="0" dirty="0" smtClean="0"/>
                        <a:t> Orange </a:t>
                      </a:r>
                      <a:r>
                        <a:rPr lang="fr-FR" b="1" baseline="0" dirty="0" err="1" smtClean="0"/>
                        <a:t>Pekoe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Pointes de feuilles très fines et tendres</a:t>
                      </a:r>
                      <a:endParaRPr lang="fr-F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Orange </a:t>
                      </a:r>
                      <a:r>
                        <a:rPr lang="fr-FR" b="1" dirty="0" err="1" smtClean="0"/>
                        <a:t>Pekoe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Petites</a:t>
                      </a:r>
                      <a:r>
                        <a:rPr lang="fr-FR" baseline="0" dirty="0" smtClean="0"/>
                        <a:t> feuilles tendres et roulées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Pekoe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Petites feuilles</a:t>
                      </a:r>
                      <a:r>
                        <a:rPr lang="fr-FR" baseline="0" dirty="0" smtClean="0"/>
                        <a:t> assez jeunes, encore velues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Pekoe</a:t>
                      </a:r>
                      <a:r>
                        <a:rPr lang="fr-FR" b="1" baseline="0" dirty="0" smtClean="0"/>
                        <a:t> Souchong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Feuilles</a:t>
                      </a:r>
                      <a:r>
                        <a:rPr lang="fr-FR" baseline="0" dirty="0" smtClean="0"/>
                        <a:t> plus grosses et lisses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6</a:t>
            </a:r>
            <a:r>
              <a:rPr lang="fr-FR" b="1" dirty="0" smtClean="0">
                <a:solidFill>
                  <a:srgbClr val="FF0000"/>
                </a:solidFill>
              </a:rPr>
              <a:t> étapes</a:t>
            </a:r>
          </a:p>
          <a:p>
            <a:r>
              <a:rPr lang="fr-FR" dirty="0" smtClean="0"/>
              <a:t>Cueillette</a:t>
            </a:r>
          </a:p>
          <a:p>
            <a:r>
              <a:rPr lang="fr-FR" dirty="0" err="1" smtClean="0"/>
              <a:t>Flétrissage</a:t>
            </a:r>
            <a:endParaRPr lang="fr-FR" dirty="0" smtClean="0"/>
          </a:p>
          <a:p>
            <a:r>
              <a:rPr lang="fr-FR" dirty="0" smtClean="0"/>
              <a:t>Roulage</a:t>
            </a:r>
          </a:p>
          <a:p>
            <a:r>
              <a:rPr lang="fr-FR" dirty="0" smtClean="0"/>
              <a:t>Fermentation</a:t>
            </a:r>
          </a:p>
          <a:p>
            <a:r>
              <a:rPr lang="fr-FR" dirty="0" smtClean="0"/>
              <a:t>Séchage</a:t>
            </a:r>
          </a:p>
          <a:p>
            <a:r>
              <a:rPr lang="fr-FR" dirty="0" smtClean="0"/>
              <a:t>Triage</a:t>
            </a:r>
          </a:p>
          <a:p>
            <a:endParaRPr lang="fr-FR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13587"/>
            <a:ext cx="3803650" cy="252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Cueillette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5"/>
                </a:solidFill>
              </a:rPr>
              <a:t>A la main ou mécanisée ?</a:t>
            </a:r>
          </a:p>
          <a:p>
            <a:r>
              <a:rPr lang="fr-FR" b="1" i="1" dirty="0" smtClean="0">
                <a:solidFill>
                  <a:schemeClr val="tx1"/>
                </a:solidFill>
              </a:rPr>
              <a:t>La grande majorité des cueillettes traditionnelles se font à la main. Ceci s’explique par plusieurs paramètres :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Le type de cueillettes voulues, la nature du terrain pour la plupart du temps en </a:t>
            </a:r>
            <a:r>
              <a:rPr lang="fr-FR" b="1" dirty="0" smtClean="0">
                <a:solidFill>
                  <a:srgbClr val="972109"/>
                </a:solidFill>
              </a:rPr>
              <a:t>pente</a:t>
            </a:r>
            <a:r>
              <a:rPr lang="fr-FR" dirty="0" smtClean="0">
                <a:solidFill>
                  <a:schemeClr val="tx1"/>
                </a:solidFill>
              </a:rPr>
              <a:t>, le faible </a:t>
            </a:r>
            <a:r>
              <a:rPr lang="fr-FR" b="1" dirty="0" smtClean="0">
                <a:solidFill>
                  <a:srgbClr val="972109"/>
                </a:solidFill>
              </a:rPr>
              <a:t>coût</a:t>
            </a:r>
            <a:r>
              <a:rPr lang="fr-FR" dirty="0" smtClean="0">
                <a:solidFill>
                  <a:schemeClr val="tx1"/>
                </a:solidFill>
              </a:rPr>
              <a:t> de la main d’œuvre dans beaucoup de pays Inde, Kenya, Chine, Sri Lanka…)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La cueillette est </a:t>
            </a:r>
            <a:r>
              <a:rPr lang="fr-FR" b="1" dirty="0" smtClean="0">
                <a:solidFill>
                  <a:srgbClr val="972109"/>
                </a:solidFill>
              </a:rPr>
              <a:t>mécanisée</a:t>
            </a:r>
            <a:r>
              <a:rPr lang="fr-FR" dirty="0" smtClean="0">
                <a:solidFill>
                  <a:schemeClr val="tx1"/>
                </a:solidFill>
              </a:rPr>
              <a:t> essentiellement quand le terrain le permet. Elle est répandue au Japon pour les thés de base de gamme, en Turquie, au Kenya..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image05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r="132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56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Cueillette impériale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C’est la cueillette la plus </a:t>
            </a:r>
            <a:r>
              <a:rPr lang="fr-FR" b="1" dirty="0" smtClean="0">
                <a:solidFill>
                  <a:srgbClr val="972109"/>
                </a:solidFill>
              </a:rPr>
              <a:t>fine </a:t>
            </a:r>
            <a:r>
              <a:rPr lang="fr-FR" dirty="0" smtClean="0">
                <a:solidFill>
                  <a:schemeClr val="tx1"/>
                </a:solidFill>
              </a:rPr>
              <a:t>qui était autrefois appliquée en Chine pour des thés réservés aux grands dignitaires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Ne sont prélevés que les tiges avec une première feuille et un bourgeon (P+1)</a:t>
            </a:r>
          </a:p>
        </p:txBody>
      </p:sp>
      <p:pic>
        <p:nvPicPr>
          <p:cNvPr id="6" name="Espace réservé du contenu 5" descr="driedtea retouche copi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57" b="-23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56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 smtClean="0"/>
              <a:t>Traitement </a:t>
            </a:r>
            <a:br>
              <a:rPr lang="fr-FR" sz="4400" b="1" dirty="0" smtClean="0"/>
            </a:br>
            <a:r>
              <a:rPr lang="fr-FR" sz="2400" b="1" dirty="0" smtClean="0"/>
              <a:t>(</a:t>
            </a:r>
            <a:r>
              <a:rPr lang="fr-FR" sz="2400" b="1" dirty="0"/>
              <a:t>Pour 1 kg de thé noir, il faut 4 kg de feuilles </a:t>
            </a:r>
            <a:r>
              <a:rPr lang="fr-FR" sz="2400" b="1" dirty="0" smtClean="0"/>
              <a:t>vertes)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79"/>
            <a:ext cx="3803904" cy="4431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Cueillette fine</a:t>
            </a:r>
          </a:p>
          <a:p>
            <a:endParaRPr lang="fr-FR" b="1" i="1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C’est une cueillette de </a:t>
            </a:r>
            <a:r>
              <a:rPr lang="fr-FR" b="1" dirty="0" smtClean="0">
                <a:solidFill>
                  <a:srgbClr val="972109"/>
                </a:solidFill>
              </a:rPr>
              <a:t>bonne qualité </a:t>
            </a:r>
            <a:r>
              <a:rPr lang="fr-FR" dirty="0" smtClean="0">
                <a:solidFill>
                  <a:schemeClr val="tx1"/>
                </a:solidFill>
              </a:rPr>
              <a:t>largement pratiquée dans les petites exploitations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Elle consiste à prélever une tige avec les 2 premières feuilles plus le bourgeon (P+2)</a:t>
            </a:r>
          </a:p>
        </p:txBody>
      </p:sp>
      <p:pic>
        <p:nvPicPr>
          <p:cNvPr id="6" name="Espace réservé du contenu 5" descr="driedtea retouche copi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57" b="-23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28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Livre relié.thmx</Template>
  <TotalTime>707</TotalTime>
  <Words>2095</Words>
  <Application>Microsoft Office PowerPoint</Application>
  <PresentationFormat>Affichage à l'écran (4:3)</PresentationFormat>
  <Paragraphs>234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Livre relié</vt:lpstr>
      <vt:lpstr>Thé</vt:lpstr>
      <vt:lpstr>Généralités</vt:lpstr>
      <vt:lpstr>Culture et récolte</vt:lpstr>
      <vt:lpstr>Culture et récolte</vt:lpstr>
      <vt:lpstr>Différentes sortes de feuilles</vt:lpstr>
      <vt:lpstr>Traitement  (Pour 1 kg de thé noir, il faut 4 kg de feuilles vertes) </vt:lpstr>
      <vt:lpstr>Traitement  (Pour 1 kg de thé noir, il faut 4 kg de feuilles vertes) </vt:lpstr>
      <vt:lpstr>Traitement  (Pour 1 kg de thé noir, il faut 4 kg de feuilles vertes) </vt:lpstr>
      <vt:lpstr>Traitement  (Pour 1 kg de thé noir, il faut 4 kg de feuilles vertes) </vt:lpstr>
      <vt:lpstr>Traitement  (Pour 1 kg de thé noir, il faut 4 kg de feuilles vertes) </vt:lpstr>
      <vt:lpstr>Traitement  (Pour 1 kg de thé noir, il faut 4 kg de feuilles vertes) </vt:lpstr>
      <vt:lpstr>Traitement  (Pour 1 kg de thé noir, il faut 4 kg de feuilles vertes) </vt:lpstr>
      <vt:lpstr>Traitement  (Pour 1 kg de thé noir, il faut 4 kg de feuilles vertes) </vt:lpstr>
      <vt:lpstr>Traitement  (Pour 1 kg de thé noir, il faut 4 kg de feuilles vertes) </vt:lpstr>
      <vt:lpstr>Traitement  (Pour 1 kg de thé noir, il faut 4 kg de feuilles vertes) </vt:lpstr>
      <vt:lpstr>Réception et stockage</vt:lpstr>
      <vt:lpstr>Composants</vt:lpstr>
      <vt:lpstr>Groupement</vt:lpstr>
      <vt:lpstr>Différences entre les thés</vt:lpstr>
      <vt:lpstr>Thés noirs</vt:lpstr>
      <vt:lpstr>Thés rouges</vt:lpstr>
      <vt:lpstr>Thés verts</vt:lpstr>
      <vt:lpstr>Thés blancs</vt:lpstr>
      <vt:lpstr>Principales sortes de thé noir  (Les différents arômes sont déterminés par la zone de culture, le climat, le sol, ainsi que l’époque de la récolte et le mode de traitement) </vt:lpstr>
      <vt:lpstr>Principales sortes de thé noir  (Les différents arômes sont déterminés par la zone de culture, le climat, le sol, ainsi que l’époque de la récolte et le mode de traitement) </vt:lpstr>
      <vt:lpstr>Principales sortes de thé noir  (Les différents arômes sont déterminés par la zone de culture, le climat, le sol, ainsi que l’époque de la récolte et le mode de traitement) </vt:lpstr>
      <vt:lpstr>Principales sortes de thé noir  (Les différents arômes sont déterminés par la zone de culture, le climat, le sol, ainsi que l’époque de la récolte et le mode de traitement) </vt:lpstr>
      <vt:lpstr>Principales sortes de thé noir  (Les différents arômes sont déterminés par la zone de culture, le climat, le sol, ainsi que l’époque de la récolte et le mode de traitement) </vt:lpstr>
      <vt:lpstr>Principales sortes de thé vert  (Après la récolte, les feuilles sont séchées à l’air, traitées à la vapeur, séchées ou torréfiées. Ce traitement permet de leur garder leur belle couleur verte et de conserver les substances naturelles)</vt:lpstr>
      <vt:lpstr>Principales sortes de thé vert  (Après la récolte, les feuilles sont séchées à l’air, traitées à la vapeur, séchées ou torréfiées. Ce traitement permet de leur garder leur belle couleur verte et de conserver les substances naturelles)</vt:lpstr>
      <vt:lpstr>Principales sortes de thé vert  (Après la récolte, les feuilles sont séchées à l’air, traitées à la vapeur, séchées ou torréfiées. Ce traitement permet de leur garder leur belle couleur verte et de conserver les substances naturelles)</vt:lpstr>
      <vt:lpstr>Principales sortes de thé vert  (Après la récolte, les feuilles sont séchées à l’air, traitées à la vapeur, séchées ou torréfiées. Ce traitement permet de leur garder leur belle couleur verte et de conserver les substances naturelles)</vt:lpstr>
      <vt:lpstr>Autres variétés</vt:lpstr>
      <vt:lpstr>Autres variétés</vt:lpstr>
      <vt:lpstr>Autres variétés</vt:lpstr>
      <vt:lpstr>Infusion aux fruits ou aux herbes</vt:lpstr>
      <vt:lpstr>Infusion aux fruits ou aux herbes</vt:lpstr>
      <vt:lpstr>Conseils pratiques</vt:lpstr>
      <vt:lpstr>Conseils pratiques</vt:lpstr>
      <vt:lpstr>Thé en cuisine</vt:lpstr>
      <vt:lpstr>Domaines d’utilisation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</dc:title>
  <dc:creator>Cardinaux Yan</dc:creator>
  <cp:lastModifiedBy>cardinaux</cp:lastModifiedBy>
  <cp:revision>126</cp:revision>
  <cp:lastPrinted>2014-01-21T20:00:34Z</cp:lastPrinted>
  <dcterms:created xsi:type="dcterms:W3CDTF">2014-01-03T11:08:28Z</dcterms:created>
  <dcterms:modified xsi:type="dcterms:W3CDTF">2015-01-21T09:14:26Z</dcterms:modified>
</cp:coreProperties>
</file>