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5" r:id="rId1"/>
  </p:sldMasterIdLst>
  <p:notesMasterIdLst>
    <p:notesMasterId r:id="rId56"/>
  </p:notesMasterIdLst>
  <p:sldIdLst>
    <p:sldId id="291" r:id="rId2"/>
    <p:sldId id="292" r:id="rId3"/>
    <p:sldId id="293" r:id="rId4"/>
    <p:sldId id="294" r:id="rId5"/>
    <p:sldId id="295" r:id="rId6"/>
    <p:sldId id="296" r:id="rId7"/>
    <p:sldId id="297" r:id="rId8"/>
    <p:sldId id="298" r:id="rId9"/>
    <p:sldId id="258" r:id="rId10"/>
    <p:sldId id="257" r:id="rId11"/>
    <p:sldId id="262" r:id="rId12"/>
    <p:sldId id="259" r:id="rId13"/>
    <p:sldId id="263" r:id="rId14"/>
    <p:sldId id="260" r:id="rId15"/>
    <p:sldId id="261" r:id="rId16"/>
    <p:sldId id="256" r:id="rId17"/>
    <p:sldId id="265" r:id="rId18"/>
    <p:sldId id="264" r:id="rId19"/>
    <p:sldId id="266" r:id="rId20"/>
    <p:sldId id="267" r:id="rId21"/>
    <p:sldId id="28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89" r:id="rId30"/>
    <p:sldId id="290" r:id="rId31"/>
    <p:sldId id="282" r:id="rId32"/>
    <p:sldId id="283" r:id="rId33"/>
    <p:sldId id="284" r:id="rId34"/>
    <p:sldId id="285" r:id="rId35"/>
    <p:sldId id="286" r:id="rId36"/>
    <p:sldId id="276" r:id="rId37"/>
    <p:sldId id="279" r:id="rId38"/>
    <p:sldId id="281" r:id="rId39"/>
    <p:sldId id="280" r:id="rId40"/>
    <p:sldId id="277" r:id="rId41"/>
    <p:sldId id="27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E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Style foncé 2 - Accentuation 3/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658" autoAdjust="0"/>
  </p:normalViewPr>
  <p:slideViewPr>
    <p:cSldViewPr snapToGrid="0" snapToObjects="1"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1391C-BD24-944C-845F-E6232E473033}" type="datetimeFigureOut">
              <a:rPr lang="fr-FR" smtClean="0"/>
              <a:t>29/09/2016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8E0E8-9A74-A24D-84BC-3EF9204ED2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4494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CED3E41-E2DE-48B7-AD25-2C05D8372D60}" type="datetime4">
              <a:rPr lang="en-US" smtClean="0"/>
              <a:pPr/>
              <a:t>September 29,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5744759D-0EFF-4FB2-9CCE-04E00944F0FE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9237-00E8-48F5-9A77-8496B8A0E541}" type="datetimeFigureOut">
              <a:rPr lang="en-US" smtClean="0"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0992-D05B-4846-8E6E-CA034CB4F16F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9237-00E8-48F5-9A77-8496B8A0E541}" type="datetimeFigureOut">
              <a:rPr lang="en-US" smtClean="0"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0992-D05B-4846-8E6E-CA034CB4F16F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202C6-8B37-41F0-B3E4-774551D1C22F}" type="datetime4">
              <a:rPr lang="en-US" smtClean="0"/>
              <a:pPr/>
              <a:t>September 29,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8F78D1B-BB73-41B2-8202-C6678B761557}" type="datetime4">
              <a:rPr lang="en-US" smtClean="0"/>
              <a:pPr/>
              <a:t>September 29,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1E46-B9AD-4605-BA48-F4BA770367EA}" type="datetime4">
              <a:rPr lang="en-US" smtClean="0"/>
              <a:pPr/>
              <a:t>September 29,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A4492-1D66-40E5-BF5F-8AE5B76A3760}" type="datetime4">
              <a:rPr lang="en-US" smtClean="0"/>
              <a:pPr/>
              <a:t>September 29, 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120655-FBEF-4656-A8A9-E7D9EB4F4DEC}" type="datetime4">
              <a:rPr lang="en-US" smtClean="0"/>
              <a:pPr/>
              <a:t>September 29, 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B2BA2-D035-44CD-B6C5-345CD46C68A9}" type="datetime4">
              <a:rPr lang="en-US" smtClean="0"/>
              <a:pPr/>
              <a:t>September 29, 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12544D9-E8EB-4DFC-9BAC-8FC5CFB1A919}" type="datetime4">
              <a:rPr lang="en-US" smtClean="0"/>
              <a:pPr/>
              <a:t>September 29, 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CH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F894904-8048-429B-BF77-F17DA8F8287B}" type="datetime4">
              <a:rPr lang="en-US" smtClean="0"/>
              <a:pPr/>
              <a:t>September 29,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6441D7B3-F7C5-4013-AC5D-399DD8DB11FA}" type="datetime4">
              <a:rPr lang="en-US" smtClean="0"/>
              <a:pPr/>
              <a:t>September 29,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5744759D-0EFF-4FB2-9CCE-04E00944F0F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hf sldNum="0" hdr="0" ftr="0" dt="0"/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/>
              <a:t>HERBES, FLEURS ET EPICES</a:t>
            </a:r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820" y="182977"/>
            <a:ext cx="3344333" cy="230758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562" y="3749268"/>
            <a:ext cx="3201056" cy="2403125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354" y="5778708"/>
            <a:ext cx="51593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292" y="6227177"/>
            <a:ext cx="693737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ous-titre 1"/>
          <p:cNvSpPr>
            <a:spLocks noGrp="1"/>
          </p:cNvSpPr>
          <p:nvPr>
            <p:ph type="subTitle" idx="1"/>
          </p:nvPr>
        </p:nvSpPr>
        <p:spPr>
          <a:xfrm>
            <a:off x="3743323" y="6352550"/>
            <a:ext cx="5120640" cy="505450"/>
          </a:xfrm>
        </p:spPr>
        <p:txBody>
          <a:bodyPr>
            <a:normAutofit/>
          </a:bodyPr>
          <a:lstStyle/>
          <a:p>
            <a:pPr algn="ctr"/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98926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66197"/>
          </a:xfrm>
        </p:spPr>
        <p:txBody>
          <a:bodyPr/>
          <a:lstStyle/>
          <a:p>
            <a:pPr algn="ctr"/>
            <a:r>
              <a:rPr lang="fr-FR" b="1" u="sng" dirty="0" smtClean="0"/>
              <a:t>EGLANTINE / HECKENROSE</a:t>
            </a:r>
            <a:endParaRPr lang="fr-FR" b="1" u="sng" dirty="0"/>
          </a:p>
        </p:txBody>
      </p:sp>
      <p:pic>
        <p:nvPicPr>
          <p:cNvPr id="12" name="Espace réservé du contenu 11" descr="Eglantine.jpg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581" b="-22581"/>
          <a:stretch>
            <a:fillRect/>
          </a:stretch>
        </p:blipFill>
        <p:spPr>
          <a:xfrm>
            <a:off x="5203789" y="620386"/>
            <a:ext cx="3440587" cy="3995520"/>
          </a:xfrm>
        </p:spPr>
      </p:pic>
      <p:sp>
        <p:nvSpPr>
          <p:cNvPr id="15" name="Espace réservé du contenu 14"/>
          <p:cNvSpPr>
            <a:spLocks noGrp="1"/>
          </p:cNvSpPr>
          <p:nvPr>
            <p:ph sz="quarter" idx="13"/>
          </p:nvPr>
        </p:nvSpPr>
        <p:spPr>
          <a:xfrm>
            <a:off x="276224" y="1868456"/>
            <a:ext cx="4636097" cy="4367751"/>
          </a:xfrm>
        </p:spPr>
        <p:txBody>
          <a:bodyPr/>
          <a:lstStyle/>
          <a:p>
            <a:r>
              <a:rPr lang="fr-FR" dirty="0" smtClean="0"/>
              <a:t>Petites fleurs ouvertes et odorantes, de blanc et rose à rouge foncé, en passant par rouge clair</a:t>
            </a:r>
          </a:p>
          <a:p>
            <a:r>
              <a:rPr lang="fr-FR" dirty="0" smtClean="0"/>
              <a:t>Fruit : le </a:t>
            </a:r>
            <a:r>
              <a:rPr lang="fr-FR" b="1" dirty="0" smtClean="0">
                <a:solidFill>
                  <a:schemeClr val="accent4"/>
                </a:solidFill>
              </a:rPr>
              <a:t>cynorrhodon rouge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UTILISATION</a:t>
            </a:r>
          </a:p>
          <a:p>
            <a:r>
              <a:rPr lang="fr-FR" dirty="0" smtClean="0"/>
              <a:t>Fleurs fraîches pour les </a:t>
            </a:r>
            <a:r>
              <a:rPr lang="fr-FR" b="1" dirty="0" smtClean="0">
                <a:solidFill>
                  <a:srgbClr val="834736"/>
                </a:solidFill>
              </a:rPr>
              <a:t>salades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confites</a:t>
            </a:r>
            <a:r>
              <a:rPr lang="fr-FR" dirty="0" smtClean="0"/>
              <a:t> pour les </a:t>
            </a:r>
            <a:r>
              <a:rPr lang="fr-FR" b="1" dirty="0" smtClean="0">
                <a:solidFill>
                  <a:srgbClr val="834736"/>
                </a:solidFill>
              </a:rPr>
              <a:t>entremets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18" name="Image 17" descr="Cynorrhodo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89" y="4131699"/>
            <a:ext cx="3440586" cy="264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7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PÂQUERETTE / GÄNSEBLÜMCHEN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860445"/>
            <a:ext cx="4074064" cy="4168246"/>
          </a:xfrm>
        </p:spPr>
        <p:txBody>
          <a:bodyPr>
            <a:normAutofit/>
          </a:bodyPr>
          <a:lstStyle/>
          <a:p>
            <a:r>
              <a:rPr lang="fr-FR" dirty="0" smtClean="0"/>
              <a:t>Fleurons jaunes entourés d’une couronne de pétales blancs et roses plus au moins foncé 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EN CUISINE</a:t>
            </a:r>
          </a:p>
          <a:p>
            <a:r>
              <a:rPr lang="fr-FR" dirty="0" smtClean="0"/>
              <a:t>N’utiliser que les fleurs de plantes </a:t>
            </a:r>
            <a:r>
              <a:rPr lang="fr-FR" b="1" dirty="0" smtClean="0">
                <a:solidFill>
                  <a:schemeClr val="accent4"/>
                </a:solidFill>
              </a:rPr>
              <a:t>sans fertilisant</a:t>
            </a:r>
          </a:p>
          <a:p>
            <a:r>
              <a:rPr lang="fr-FR" dirty="0" smtClean="0"/>
              <a:t>L’intérieur, le fleuron jaune, a une saveur qui rappelle la </a:t>
            </a:r>
            <a:r>
              <a:rPr lang="fr-FR" b="1" dirty="0" smtClean="0">
                <a:solidFill>
                  <a:srgbClr val="834736"/>
                </a:solidFill>
              </a:rPr>
              <a:t>noix</a:t>
            </a:r>
            <a:endParaRPr lang="fr-FR" b="1" dirty="0">
              <a:solidFill>
                <a:srgbClr val="834736"/>
              </a:solidFill>
            </a:endParaRP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Pour les </a:t>
            </a:r>
            <a:r>
              <a:rPr lang="fr-FR" b="1" dirty="0" smtClean="0">
                <a:solidFill>
                  <a:srgbClr val="834736"/>
                </a:solidFill>
              </a:rPr>
              <a:t>salades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épinards</a:t>
            </a:r>
            <a:r>
              <a:rPr lang="fr-FR" dirty="0" smtClean="0"/>
              <a:t> et dans les </a:t>
            </a:r>
            <a:r>
              <a:rPr lang="fr-FR" b="1" dirty="0" smtClean="0">
                <a:solidFill>
                  <a:srgbClr val="834736"/>
                </a:solidFill>
              </a:rPr>
              <a:t>marinades au vinaigre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5" name="Espace réservé du contenu 4" descr="Pâquerette.jpg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419" b="-27419"/>
          <a:stretch>
            <a:fillRect/>
          </a:stretch>
        </p:blipFill>
        <p:spPr>
          <a:xfrm>
            <a:off x="4615815" y="1298447"/>
            <a:ext cx="4251960" cy="4937760"/>
          </a:xfrm>
        </p:spPr>
      </p:pic>
    </p:spTree>
    <p:extLst>
      <p:ext uri="{BB962C8B-B14F-4D97-AF65-F5344CB8AC3E}">
        <p14:creationId xmlns:p14="http://schemas.microsoft.com/office/powerpoint/2010/main" val="408017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SOUCI / RINGELBLUME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945291"/>
            <a:ext cx="4139756" cy="3922829"/>
          </a:xfrm>
        </p:spPr>
        <p:txBody>
          <a:bodyPr>
            <a:normAutofit/>
          </a:bodyPr>
          <a:lstStyle/>
          <a:p>
            <a:r>
              <a:rPr lang="fr-FR" dirty="0" smtClean="0"/>
              <a:t>Les jeunes soucis ont des fleurs jaune-ocre très fournies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Mélanger les pétales effilés ou finement hachés aux </a:t>
            </a:r>
            <a:r>
              <a:rPr lang="fr-FR" b="1" dirty="0" smtClean="0">
                <a:solidFill>
                  <a:schemeClr val="accent4"/>
                </a:solidFill>
              </a:rPr>
              <a:t>omelettes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fromage frais </a:t>
            </a:r>
            <a:r>
              <a:rPr lang="fr-FR" dirty="0" smtClean="0"/>
              <a:t>ou </a:t>
            </a:r>
            <a:r>
              <a:rPr lang="fr-FR" b="1" dirty="0" smtClean="0">
                <a:solidFill>
                  <a:srgbClr val="834736"/>
                </a:solidFill>
              </a:rPr>
              <a:t>mets de légumes</a:t>
            </a:r>
          </a:p>
          <a:p>
            <a:r>
              <a:rPr lang="fr-FR" dirty="0" smtClean="0"/>
              <a:t>Leur arôme s’accorde bien avec la </a:t>
            </a:r>
            <a:r>
              <a:rPr lang="fr-FR" b="1" dirty="0" smtClean="0">
                <a:solidFill>
                  <a:srgbClr val="834736"/>
                </a:solidFill>
              </a:rPr>
              <a:t>ciboulette</a:t>
            </a:r>
            <a:r>
              <a:rPr lang="fr-FR" dirty="0" smtClean="0"/>
              <a:t> et l’</a:t>
            </a:r>
            <a:r>
              <a:rPr lang="fr-FR" b="1" dirty="0" smtClean="0">
                <a:solidFill>
                  <a:srgbClr val="834736"/>
                </a:solidFill>
              </a:rPr>
              <a:t>aneth</a:t>
            </a:r>
          </a:p>
          <a:p>
            <a:r>
              <a:rPr lang="fr-FR" dirty="0" smtClean="0"/>
              <a:t>Pour </a:t>
            </a:r>
            <a:r>
              <a:rPr lang="fr-FR" b="1" dirty="0" smtClean="0">
                <a:solidFill>
                  <a:srgbClr val="834736"/>
                </a:solidFill>
              </a:rPr>
              <a:t>décorer</a:t>
            </a:r>
            <a:r>
              <a:rPr lang="fr-FR" dirty="0" smtClean="0"/>
              <a:t> les terrines de légumes et colorer les mets</a:t>
            </a:r>
            <a:endParaRPr lang="fr-FR" dirty="0"/>
          </a:p>
        </p:txBody>
      </p:sp>
      <p:pic>
        <p:nvPicPr>
          <p:cNvPr id="9" name="Espace réservé du contenu 8" descr="Souci.jpg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359" b="-273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076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SAFRAN / SAFRAN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298447"/>
            <a:ext cx="4604172" cy="5204655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Pistils de fleur séchés disponibles entiers ou finement moulus</a:t>
            </a:r>
          </a:p>
          <a:p>
            <a:r>
              <a:rPr lang="fr-FR" dirty="0" smtClean="0"/>
              <a:t>Saveur légèrement amère et relevée</a:t>
            </a:r>
          </a:p>
          <a:p>
            <a:r>
              <a:rPr lang="fr-FR" dirty="0" smtClean="0"/>
              <a:t>Avec un liquide, sa couleur rouge-orange devient jaune brillant</a:t>
            </a:r>
          </a:p>
          <a:p>
            <a:r>
              <a:rPr lang="fr-FR" dirty="0" smtClean="0"/>
              <a:t>Pour cette épice, la plus chère sur le marché, 1 kg représente environ </a:t>
            </a:r>
            <a:r>
              <a:rPr lang="fr-FR" b="1" dirty="0" smtClean="0">
                <a:solidFill>
                  <a:schemeClr val="accent4"/>
                </a:solidFill>
              </a:rPr>
              <a:t>240000 pistils</a:t>
            </a:r>
            <a:r>
              <a:rPr lang="fr-FR" dirty="0" smtClean="0"/>
              <a:t>, </a:t>
            </a:r>
            <a:r>
              <a:rPr lang="fr-FR" dirty="0" err="1" smtClean="0"/>
              <a:t>resp</a:t>
            </a:r>
            <a:r>
              <a:rPr lang="fr-FR" dirty="0" smtClean="0"/>
              <a:t>. </a:t>
            </a:r>
            <a:r>
              <a:rPr lang="fr-FR" b="1" dirty="0" smtClean="0">
                <a:solidFill>
                  <a:srgbClr val="834736"/>
                </a:solidFill>
              </a:rPr>
              <a:t>80000 fleurs de crocus</a:t>
            </a:r>
          </a:p>
          <a:p>
            <a:r>
              <a:rPr lang="fr-FR" dirty="0" smtClean="0"/>
              <a:t>En Suisse, on cultive du safran à </a:t>
            </a:r>
            <a:r>
              <a:rPr lang="fr-FR" dirty="0" err="1" smtClean="0"/>
              <a:t>Mund</a:t>
            </a:r>
            <a:r>
              <a:rPr lang="fr-FR" dirty="0" smtClean="0"/>
              <a:t> (Valais)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EN CUISINE</a:t>
            </a:r>
          </a:p>
          <a:p>
            <a:r>
              <a:rPr lang="fr-FR" dirty="0" smtClean="0"/>
              <a:t>Pour s’assurer de l’authenticité du safran, on préfèrera les pistils séchés à la poudre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Mets typiques au safran :</a:t>
            </a:r>
            <a:r>
              <a:rPr lang="fr-FR" b="1" dirty="0" smtClean="0"/>
              <a:t> </a:t>
            </a:r>
            <a:r>
              <a:rPr lang="fr-FR" b="1" dirty="0" smtClean="0">
                <a:solidFill>
                  <a:srgbClr val="834736"/>
                </a:solidFill>
              </a:rPr>
              <a:t>bouillabaisse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paella</a:t>
            </a:r>
            <a:r>
              <a:rPr lang="fr-FR" dirty="0" smtClean="0"/>
              <a:t> et </a:t>
            </a:r>
            <a:r>
              <a:rPr lang="fr-FR" b="1" dirty="0" smtClean="0">
                <a:solidFill>
                  <a:srgbClr val="834736"/>
                </a:solidFill>
              </a:rPr>
              <a:t>risotto milanaise</a:t>
            </a:r>
          </a:p>
          <a:p>
            <a:r>
              <a:rPr lang="fr-FR" dirty="0" smtClean="0"/>
              <a:t>Convient aussi pour les </a:t>
            </a:r>
            <a:r>
              <a:rPr lang="fr-FR" b="1" dirty="0" smtClean="0">
                <a:solidFill>
                  <a:srgbClr val="834736"/>
                </a:solidFill>
              </a:rPr>
              <a:t>sauces</a:t>
            </a:r>
            <a:r>
              <a:rPr lang="fr-FR" dirty="0" smtClean="0"/>
              <a:t>, mets de </a:t>
            </a:r>
            <a:r>
              <a:rPr lang="fr-FR" b="1" dirty="0" smtClean="0">
                <a:solidFill>
                  <a:srgbClr val="834736"/>
                </a:solidFill>
              </a:rPr>
              <a:t>poisson</a:t>
            </a:r>
            <a:r>
              <a:rPr lang="fr-FR" dirty="0" smtClean="0"/>
              <a:t> et </a:t>
            </a:r>
            <a:r>
              <a:rPr lang="fr-FR" b="1" dirty="0" smtClean="0">
                <a:solidFill>
                  <a:srgbClr val="834736"/>
                </a:solidFill>
              </a:rPr>
              <a:t>crustacés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pâtisseries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6" name="Espace réservé du contenu 5" descr="Safran.jpg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749" b="-35749"/>
          <a:stretch>
            <a:fillRect/>
          </a:stretch>
        </p:blipFill>
        <p:spPr>
          <a:xfrm>
            <a:off x="5056376" y="284648"/>
            <a:ext cx="3811399" cy="4426141"/>
          </a:xfrm>
        </p:spPr>
      </p:pic>
      <p:pic>
        <p:nvPicPr>
          <p:cNvPr id="7" name="Image 6" descr="Safran 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376" y="3948964"/>
            <a:ext cx="3811399" cy="267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CLOU DE GIROFLE / GEWÜRZNELKEN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4" y="1460942"/>
            <a:ext cx="4606901" cy="5204655"/>
          </a:xfrm>
        </p:spPr>
        <p:txBody>
          <a:bodyPr>
            <a:normAutofit/>
          </a:bodyPr>
          <a:lstStyle/>
          <a:p>
            <a:r>
              <a:rPr lang="fr-FR" dirty="0" smtClean="0"/>
              <a:t>Boutons séchés des fleurs du </a:t>
            </a:r>
            <a:r>
              <a:rPr lang="fr-FR" b="1" dirty="0" smtClean="0">
                <a:solidFill>
                  <a:srgbClr val="834736"/>
                </a:solidFill>
              </a:rPr>
              <a:t>giroflier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EN CUISINE</a:t>
            </a:r>
          </a:p>
          <a:p>
            <a:r>
              <a:rPr lang="fr-FR" dirty="0" smtClean="0"/>
              <a:t>Leur arôme typique ne se déploie que sous l’effet de la chaleur</a:t>
            </a:r>
          </a:p>
          <a:p>
            <a:r>
              <a:rPr lang="fr-FR" dirty="0" smtClean="0"/>
              <a:t>Moulus, ils perdent rapidement leur arôme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b="1" dirty="0" smtClean="0">
                <a:solidFill>
                  <a:srgbClr val="834736"/>
                </a:solidFill>
              </a:rPr>
              <a:t>Oignons piqués</a:t>
            </a:r>
            <a:r>
              <a:rPr lang="fr-FR" dirty="0" smtClean="0"/>
              <a:t>, dans un </a:t>
            </a:r>
            <a:r>
              <a:rPr lang="fr-FR" b="1" dirty="0" smtClean="0">
                <a:solidFill>
                  <a:srgbClr val="834736"/>
                </a:solidFill>
              </a:rPr>
              <a:t>sachet d’épices</a:t>
            </a:r>
            <a:r>
              <a:rPr lang="fr-FR" dirty="0" smtClean="0"/>
              <a:t>, pour les bases de </a:t>
            </a:r>
            <a:r>
              <a:rPr lang="fr-FR" b="1" dirty="0" smtClean="0">
                <a:solidFill>
                  <a:srgbClr val="834736"/>
                </a:solidFill>
              </a:rPr>
              <a:t>bouillons</a:t>
            </a:r>
            <a:r>
              <a:rPr lang="fr-FR" dirty="0" smtClean="0"/>
              <a:t> et de </a:t>
            </a:r>
            <a:r>
              <a:rPr lang="fr-FR" b="1" dirty="0" smtClean="0">
                <a:solidFill>
                  <a:srgbClr val="834736"/>
                </a:solidFill>
              </a:rPr>
              <a:t>sauces</a:t>
            </a:r>
            <a:r>
              <a:rPr lang="fr-FR" dirty="0" smtClean="0"/>
              <a:t>, dans les mets de viande tels que </a:t>
            </a:r>
            <a:r>
              <a:rPr lang="fr-FR" b="1" dirty="0" smtClean="0">
                <a:solidFill>
                  <a:srgbClr val="834736"/>
                </a:solidFill>
              </a:rPr>
              <a:t>ragoûts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civets</a:t>
            </a:r>
            <a:r>
              <a:rPr lang="fr-FR" dirty="0" smtClean="0"/>
              <a:t> et </a:t>
            </a:r>
            <a:r>
              <a:rPr lang="fr-FR" b="1" dirty="0" smtClean="0">
                <a:solidFill>
                  <a:srgbClr val="834736"/>
                </a:solidFill>
              </a:rPr>
              <a:t>daubes</a:t>
            </a:r>
            <a:r>
              <a:rPr lang="fr-FR" dirty="0" smtClean="0"/>
              <a:t>, dans les </a:t>
            </a:r>
            <a:r>
              <a:rPr lang="fr-FR" b="1" dirty="0" smtClean="0">
                <a:solidFill>
                  <a:srgbClr val="834736"/>
                </a:solidFill>
              </a:rPr>
              <a:t>marinades</a:t>
            </a:r>
            <a:r>
              <a:rPr lang="fr-FR" dirty="0" smtClean="0"/>
              <a:t> de </a:t>
            </a:r>
            <a:r>
              <a:rPr lang="fr-FR" b="1" dirty="0" smtClean="0">
                <a:solidFill>
                  <a:srgbClr val="834736"/>
                </a:solidFill>
              </a:rPr>
              <a:t>gibier</a:t>
            </a:r>
            <a:r>
              <a:rPr lang="fr-FR" dirty="0" smtClean="0"/>
              <a:t>, le </a:t>
            </a:r>
            <a:r>
              <a:rPr lang="fr-FR" b="1" dirty="0" smtClean="0">
                <a:solidFill>
                  <a:srgbClr val="834736"/>
                </a:solidFill>
              </a:rPr>
              <a:t>vin chaud</a:t>
            </a:r>
            <a:r>
              <a:rPr lang="fr-FR" dirty="0" smtClean="0"/>
              <a:t> et les </a:t>
            </a:r>
            <a:r>
              <a:rPr lang="fr-FR" b="1" dirty="0" smtClean="0">
                <a:solidFill>
                  <a:srgbClr val="834736"/>
                </a:solidFill>
              </a:rPr>
              <a:t>compotes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5" name="Espace réservé du contenu 4" descr="Clou de girofle.jpg"/>
          <p:cNvPicPr>
            <a:picLocks noGrp="1" noChangeAspect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419" b="-27419"/>
          <a:stretch>
            <a:fillRect/>
          </a:stretch>
        </p:blipFill>
        <p:spPr>
          <a:xfrm>
            <a:off x="5141353" y="524789"/>
            <a:ext cx="3504051" cy="4069221"/>
          </a:xfrm>
        </p:spPr>
      </p:pic>
      <p:pic>
        <p:nvPicPr>
          <p:cNvPr id="8" name="Image 7" descr="Clou de girofle 0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354" y="4063270"/>
            <a:ext cx="3504050" cy="262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3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CÂPRES / KAPERN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606901" cy="5204655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Ce n’est pas que dans le sel que ces boutons de fleurs fades développent leur saveur âpre et relevée</a:t>
            </a:r>
          </a:p>
          <a:p>
            <a:r>
              <a:rPr lang="fr-FR" dirty="0" smtClean="0"/>
              <a:t>Ils sont commercialisés selon la grosseur et la dénomination correspondante : plus ils sont grands, plus la saveur est forte, plus ils sont petits, plus elle est fine</a:t>
            </a:r>
          </a:p>
          <a:p>
            <a:r>
              <a:rPr lang="fr-FR" b="1" i="1" dirty="0" smtClean="0">
                <a:solidFill>
                  <a:srgbClr val="0000FF"/>
                </a:solidFill>
              </a:rPr>
              <a:t>Petites : nonpareilles / Moyennes : surfines / Grosses : capucines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Principalement dans les mets froids comme </a:t>
            </a:r>
            <a:r>
              <a:rPr lang="fr-FR" b="1" dirty="0" smtClean="0">
                <a:solidFill>
                  <a:schemeClr val="accent4"/>
                </a:solidFill>
              </a:rPr>
              <a:t>sauces ravigote </a:t>
            </a:r>
            <a:r>
              <a:rPr lang="fr-FR" dirty="0" smtClean="0"/>
              <a:t>ou </a:t>
            </a:r>
            <a:r>
              <a:rPr lang="fr-FR" b="1" dirty="0" smtClean="0">
                <a:solidFill>
                  <a:srgbClr val="834736"/>
                </a:solidFill>
              </a:rPr>
              <a:t>rémoulade</a:t>
            </a:r>
            <a:r>
              <a:rPr lang="fr-FR" dirty="0" smtClean="0"/>
              <a:t>, pour </a:t>
            </a:r>
            <a:r>
              <a:rPr lang="fr-FR" b="1" dirty="0" smtClean="0">
                <a:solidFill>
                  <a:srgbClr val="834736"/>
                </a:solidFill>
              </a:rPr>
              <a:t>décorer</a:t>
            </a:r>
            <a:r>
              <a:rPr lang="fr-FR" dirty="0" smtClean="0"/>
              <a:t> les mets froids, </a:t>
            </a:r>
            <a:r>
              <a:rPr lang="fr-FR" b="1" dirty="0" smtClean="0">
                <a:solidFill>
                  <a:srgbClr val="834736"/>
                </a:solidFill>
              </a:rPr>
              <a:t>vitello </a:t>
            </a:r>
            <a:r>
              <a:rPr lang="fr-FR" b="1" dirty="0" err="1" smtClean="0">
                <a:solidFill>
                  <a:srgbClr val="834736"/>
                </a:solidFill>
              </a:rPr>
              <a:t>tonnato</a:t>
            </a:r>
            <a:r>
              <a:rPr lang="fr-FR" dirty="0" smtClean="0"/>
              <a:t> et </a:t>
            </a:r>
            <a:r>
              <a:rPr lang="fr-FR" b="1" dirty="0" smtClean="0">
                <a:solidFill>
                  <a:srgbClr val="834736"/>
                </a:solidFill>
              </a:rPr>
              <a:t>tartare</a:t>
            </a:r>
          </a:p>
          <a:p>
            <a:r>
              <a:rPr lang="fr-FR" dirty="0" smtClean="0"/>
              <a:t>Dans les mets chauds, n’ajouter les câpres qu’à la fin car ils ne supportent pas la cuisson</a:t>
            </a:r>
            <a:endParaRPr lang="fr-FR" dirty="0"/>
          </a:p>
        </p:txBody>
      </p:sp>
      <p:pic>
        <p:nvPicPr>
          <p:cNvPr id="6" name="Espace réservé du contenu 5" descr="Câpre.jpg"/>
          <p:cNvPicPr>
            <a:picLocks noGrp="1" noChangeAspect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097" b="-37097"/>
          <a:stretch>
            <a:fillRect/>
          </a:stretch>
        </p:blipFill>
        <p:spPr>
          <a:xfrm>
            <a:off x="4883126" y="228601"/>
            <a:ext cx="4027719" cy="4677351"/>
          </a:xfrm>
        </p:spPr>
      </p:pic>
      <p:pic>
        <p:nvPicPr>
          <p:cNvPr id="7" name="Image 6" descr="Câpre 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26" y="4078957"/>
            <a:ext cx="3984649" cy="26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5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>
          <a:xfrm>
            <a:off x="3743323" y="5778708"/>
            <a:ext cx="5120640" cy="505450"/>
          </a:xfrm>
        </p:spPr>
        <p:txBody>
          <a:bodyPr>
            <a:normAutofit/>
          </a:bodyPr>
          <a:lstStyle/>
          <a:p>
            <a:pPr algn="ctr"/>
            <a:endParaRPr lang="fr-FR" sz="1600" i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739896" y="4630432"/>
            <a:ext cx="5120640" cy="923504"/>
          </a:xfrm>
        </p:spPr>
        <p:txBody>
          <a:bodyPr>
            <a:normAutofit/>
          </a:bodyPr>
          <a:lstStyle/>
          <a:p>
            <a:pPr algn="ctr"/>
            <a:r>
              <a:rPr lang="fr-FR" b="1" dirty="0" smtClean="0">
                <a:solidFill>
                  <a:schemeClr val="accent4"/>
                </a:solidFill>
              </a:rPr>
              <a:t>GRAINES</a:t>
            </a:r>
            <a:endParaRPr lang="fr-FR" b="1" dirty="0"/>
          </a:p>
        </p:txBody>
      </p:sp>
      <p:pic>
        <p:nvPicPr>
          <p:cNvPr id="7" name="Image 6" descr="Poiv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48" y="308921"/>
            <a:ext cx="4832563" cy="390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3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POIVRE / PFEFFER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4" y="1298448"/>
            <a:ext cx="5015653" cy="672190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Les véritables variétés de poivre sont les fruits d’une plante grimpante tropicale</a:t>
            </a: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207092329"/>
              </p:ext>
            </p:extLst>
          </p:nvPr>
        </p:nvGraphicFramePr>
        <p:xfrm>
          <a:off x="218924" y="2086832"/>
          <a:ext cx="5459808" cy="202184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467178"/>
                <a:gridCol w="399263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Véritables variétés de poivre</a:t>
                      </a:r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/>
                        <a:t>Poivre vert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Cueilli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="1" baseline="0" dirty="0" smtClean="0">
                          <a:solidFill>
                            <a:schemeClr val="accent5">
                              <a:lumMod val="75000"/>
                              <a:lumOff val="25000"/>
                            </a:schemeClr>
                          </a:solidFill>
                        </a:rPr>
                        <a:t>avant maturité </a:t>
                      </a:r>
                      <a:r>
                        <a:rPr lang="fr-FR" baseline="0" dirty="0" smtClean="0"/>
                        <a:t>(vert), puis séché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/>
                        <a:t>Poivre noir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Cueilli</a:t>
                      </a:r>
                      <a:r>
                        <a:rPr lang="fr-FR" baseline="0" dirty="0" smtClean="0"/>
                        <a:t> aussi </a:t>
                      </a:r>
                      <a:r>
                        <a:rPr lang="fr-FR" b="1" baseline="0" dirty="0" smtClean="0">
                          <a:solidFill>
                            <a:srgbClr val="BC300A"/>
                          </a:solidFill>
                        </a:rPr>
                        <a:t>avant maturité </a:t>
                      </a:r>
                      <a:r>
                        <a:rPr lang="fr-FR" baseline="0" dirty="0" smtClean="0"/>
                        <a:t>(vert), puis séché à l’air (fermentation)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/>
                        <a:t>Poivre blanc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Cueilli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="1" baseline="0" dirty="0" smtClean="0">
                          <a:solidFill>
                            <a:srgbClr val="BC300A"/>
                          </a:solidFill>
                        </a:rPr>
                        <a:t>mûr</a:t>
                      </a:r>
                      <a:r>
                        <a:rPr lang="fr-FR" baseline="0" dirty="0" smtClean="0"/>
                        <a:t> (rouge), fermenté pour lui retirer sa peau rouge, puis séché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Espace réservé du contenu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5681342"/>
              </p:ext>
            </p:extLst>
          </p:nvPr>
        </p:nvGraphicFramePr>
        <p:xfrm>
          <a:off x="218922" y="4108672"/>
          <a:ext cx="5459809" cy="25654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969520"/>
                <a:gridCol w="3490289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Plantes</a:t>
                      </a:r>
                      <a:r>
                        <a:rPr lang="fr-FR" baseline="0" dirty="0" smtClean="0"/>
                        <a:t> semblables au poivre</a:t>
                      </a:r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/>
                        <a:t>Poivre rose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Fruit du </a:t>
                      </a:r>
                      <a:r>
                        <a:rPr lang="fr-FR" b="1" dirty="0" smtClean="0">
                          <a:solidFill>
                            <a:srgbClr val="BC300A"/>
                          </a:solidFill>
                        </a:rPr>
                        <a:t>poivrier d’Amérique </a:t>
                      </a:r>
                      <a:r>
                        <a:rPr lang="fr-FR" dirty="0" smtClean="0"/>
                        <a:t>(ou faux poivrier), cueillis</a:t>
                      </a:r>
                      <a:r>
                        <a:rPr lang="fr-FR" baseline="0" dirty="0" smtClean="0"/>
                        <a:t> mûrs, puis séchés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/>
                        <a:t>Poivre de Sichuan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Baies séchées du </a:t>
                      </a:r>
                      <a:r>
                        <a:rPr lang="fr-FR" b="1" dirty="0" smtClean="0">
                          <a:solidFill>
                            <a:srgbClr val="BC300A"/>
                          </a:solidFill>
                        </a:rPr>
                        <a:t>fustet</a:t>
                      </a:r>
                      <a:r>
                        <a:rPr lang="fr-FR" dirty="0" smtClean="0"/>
                        <a:t> ou bois jaune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/>
                        <a:t>Poivre</a:t>
                      </a:r>
                      <a:r>
                        <a:rPr lang="fr-FR" b="1" baseline="0" dirty="0" smtClean="0"/>
                        <a:t> ou piment de la Jamaïque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Baies vertes séchées du </a:t>
                      </a:r>
                      <a:r>
                        <a:rPr lang="fr-FR" b="1" dirty="0" smtClean="0">
                          <a:solidFill>
                            <a:srgbClr val="BC300A"/>
                          </a:solidFill>
                        </a:rPr>
                        <a:t>pimenta </a:t>
                      </a:r>
                      <a:r>
                        <a:rPr lang="fr-FR" b="1" dirty="0" err="1" smtClean="0">
                          <a:solidFill>
                            <a:srgbClr val="BC300A"/>
                          </a:solidFill>
                        </a:rPr>
                        <a:t>officinalis</a:t>
                      </a:r>
                      <a:endParaRPr lang="fr-FR" b="1" dirty="0">
                        <a:solidFill>
                          <a:srgbClr val="BC300A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Image 2" descr="Poiv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925" y="1554030"/>
            <a:ext cx="3272309" cy="2647499"/>
          </a:xfrm>
          <a:prstGeom prst="rect">
            <a:avLst/>
          </a:prstGeom>
        </p:spPr>
      </p:pic>
      <p:pic>
        <p:nvPicPr>
          <p:cNvPr id="6" name="Image 5" descr="Poivre 0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925" y="4298907"/>
            <a:ext cx="3272309" cy="245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1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POIVRE / PFEFFER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298447"/>
            <a:ext cx="2942697" cy="52046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u="sng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EN CUISINE</a:t>
            </a:r>
          </a:p>
          <a:p>
            <a:r>
              <a:rPr lang="fr-FR" dirty="0" smtClean="0"/>
              <a:t>Ne moudre les grains de poivre qu’au moment de les utiliser, car moulu il perd assez vite son arôme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Nombreuses possibilités, mais </a:t>
            </a:r>
            <a:r>
              <a:rPr lang="fr-FR" b="1" dirty="0" smtClean="0">
                <a:solidFill>
                  <a:schemeClr val="accent4"/>
                </a:solidFill>
              </a:rPr>
              <a:t>doser différemment les différentes variétés de poivre</a:t>
            </a:r>
          </a:p>
          <a:p>
            <a:r>
              <a:rPr lang="fr-FR" dirty="0" smtClean="0"/>
              <a:t>Cuire les grains de poivre écrasés dans le sachet d’épices</a:t>
            </a:r>
            <a:endParaRPr lang="fr-FR" dirty="0"/>
          </a:p>
        </p:txBody>
      </p:sp>
      <p:pic>
        <p:nvPicPr>
          <p:cNvPr id="10" name="Image 9" descr="Poivre de la Jamaïqu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34" y="1372147"/>
            <a:ext cx="2433198" cy="2099419"/>
          </a:xfrm>
          <a:prstGeom prst="rect">
            <a:avLst/>
          </a:prstGeom>
        </p:spPr>
      </p:pic>
      <p:pic>
        <p:nvPicPr>
          <p:cNvPr id="11" name="Image 10" descr="Poivre long ou à queu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35" y="4083358"/>
            <a:ext cx="2433198" cy="1824898"/>
          </a:xfrm>
          <a:prstGeom prst="rect">
            <a:avLst/>
          </a:prstGeom>
        </p:spPr>
      </p:pic>
      <p:pic>
        <p:nvPicPr>
          <p:cNvPr id="12" name="Image 11" descr="Poivre ros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597" y="1298447"/>
            <a:ext cx="1636905" cy="3190401"/>
          </a:xfrm>
          <a:prstGeom prst="rect">
            <a:avLst/>
          </a:prstGeom>
        </p:spPr>
      </p:pic>
      <p:pic>
        <p:nvPicPr>
          <p:cNvPr id="13" name="Image 12" descr="Poivre Sichua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41" y="4809815"/>
            <a:ext cx="1964765" cy="1693287"/>
          </a:xfrm>
          <a:prstGeom prst="rect">
            <a:avLst/>
          </a:prstGeom>
        </p:spPr>
      </p:pic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3715264" y="3471566"/>
            <a:ext cx="2299230" cy="228600"/>
          </a:xfrm>
          <a:prstGeom prst="rect">
            <a:avLst/>
          </a:prstGeom>
          <a:solidFill>
            <a:srgbClr val="FFBE3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CH" b="1" dirty="0" smtClean="0">
                <a:solidFill>
                  <a:srgbClr val="000000"/>
                </a:solidFill>
                <a:latin typeface="+mj-lt"/>
                <a:cs typeface="Candara"/>
              </a:rPr>
              <a:t>Poivre d</a:t>
            </a:r>
            <a:r>
              <a:rPr lang="fr-CH" b="1" dirty="0" smtClean="0">
                <a:solidFill>
                  <a:srgbClr val="000000"/>
                </a:solidFill>
                <a:latin typeface="+mj-lt"/>
                <a:cs typeface="Arial" charset="0"/>
              </a:rPr>
              <a:t>e la Jamaïque</a:t>
            </a:r>
            <a:endParaRPr lang="fr-FR" b="1" dirty="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3715264" y="5908256"/>
            <a:ext cx="2299230" cy="228600"/>
          </a:xfrm>
          <a:prstGeom prst="rect">
            <a:avLst/>
          </a:prstGeom>
          <a:solidFill>
            <a:srgbClr val="FFBE3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CH" b="1" dirty="0" smtClean="0">
                <a:solidFill>
                  <a:srgbClr val="000000"/>
                </a:solidFill>
                <a:latin typeface="+mj-lt"/>
                <a:cs typeface="Candara"/>
              </a:rPr>
              <a:t>Poivre long ou à queue</a:t>
            </a:r>
            <a:endParaRPr lang="fr-FR" b="1" dirty="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7086102" y="4488848"/>
            <a:ext cx="1468492" cy="228600"/>
          </a:xfrm>
          <a:prstGeom prst="rect">
            <a:avLst/>
          </a:prstGeom>
          <a:solidFill>
            <a:srgbClr val="FFBE3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CH" b="1" dirty="0" smtClean="0">
                <a:solidFill>
                  <a:srgbClr val="000000"/>
                </a:solidFill>
                <a:latin typeface="+mj-lt"/>
                <a:cs typeface="Candara"/>
              </a:rPr>
              <a:t>Poivre rose</a:t>
            </a:r>
            <a:endParaRPr lang="fr-FR" b="1" dirty="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6848198" y="6503102"/>
            <a:ext cx="1793304" cy="228600"/>
          </a:xfrm>
          <a:prstGeom prst="rect">
            <a:avLst/>
          </a:prstGeom>
          <a:solidFill>
            <a:srgbClr val="FFBE3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CH" b="1" dirty="0" smtClean="0">
                <a:solidFill>
                  <a:srgbClr val="000000"/>
                </a:solidFill>
                <a:latin typeface="+mj-lt"/>
                <a:cs typeface="Candara"/>
              </a:rPr>
              <a:t>Poivre Sichuan</a:t>
            </a:r>
            <a:endParaRPr lang="fr-FR" b="1" dirty="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7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POIVRE DE CAYENNE / CAYENNE-PFEFFER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867744"/>
            <a:ext cx="4604172" cy="4117156"/>
          </a:xfrm>
        </p:spPr>
        <p:txBody>
          <a:bodyPr>
            <a:normAutofit/>
          </a:bodyPr>
          <a:lstStyle/>
          <a:p>
            <a:r>
              <a:rPr lang="fr-FR" dirty="0" smtClean="0"/>
              <a:t>Poudre extraite du </a:t>
            </a:r>
            <a:r>
              <a:rPr lang="fr-FR" b="1" dirty="0" smtClean="0">
                <a:solidFill>
                  <a:srgbClr val="834736"/>
                </a:solidFill>
              </a:rPr>
              <a:t>piment oiseau </a:t>
            </a:r>
            <a:r>
              <a:rPr lang="fr-FR" dirty="0" smtClean="0"/>
              <a:t>particulièrement piquant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EN CUISINE</a:t>
            </a:r>
          </a:p>
          <a:p>
            <a:r>
              <a:rPr lang="fr-FR" dirty="0" smtClean="0"/>
              <a:t>Utiliser très modérément cette épice extraordinaire piquante</a:t>
            </a:r>
          </a:p>
          <a:p>
            <a:r>
              <a:rPr lang="fr-FR" dirty="0" smtClean="0"/>
              <a:t>Sous sa forme liquide, le poivre de Cayenne est appelé </a:t>
            </a:r>
            <a:r>
              <a:rPr lang="fr-FR" b="1" dirty="0" err="1" smtClean="0">
                <a:solidFill>
                  <a:srgbClr val="834736"/>
                </a:solidFill>
              </a:rPr>
              <a:t>tabasco</a:t>
            </a:r>
            <a:endParaRPr lang="fr-FR" b="1" dirty="0" smtClean="0">
              <a:solidFill>
                <a:srgbClr val="834736"/>
              </a:solidFill>
            </a:endParaRP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Pour les </a:t>
            </a:r>
            <a:r>
              <a:rPr lang="fr-FR" b="1" dirty="0" smtClean="0">
                <a:solidFill>
                  <a:srgbClr val="834736"/>
                </a:solidFill>
              </a:rPr>
              <a:t>sauces piquantes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sauce Cumberland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potages</a:t>
            </a:r>
            <a:r>
              <a:rPr lang="fr-FR" dirty="0" smtClean="0"/>
              <a:t> froids et chauds, </a:t>
            </a:r>
            <a:r>
              <a:rPr lang="fr-FR" b="1" dirty="0" smtClean="0">
                <a:solidFill>
                  <a:srgbClr val="834736"/>
                </a:solidFill>
              </a:rPr>
              <a:t>mets exotiques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5" name="Espace réservé du contenu 4" descr="Poivre de Cayenne:Piment.jpg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957" b="-19957"/>
          <a:stretch>
            <a:fillRect/>
          </a:stretch>
        </p:blipFill>
        <p:spPr>
          <a:xfrm>
            <a:off x="4931491" y="569295"/>
            <a:ext cx="3733411" cy="4335574"/>
          </a:xfrm>
        </p:spPr>
      </p:pic>
      <p:pic>
        <p:nvPicPr>
          <p:cNvPr id="8" name="Image 7" descr="Poivre de Cayenne:Piment 0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491" y="4404152"/>
            <a:ext cx="3781505" cy="233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4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GENERALITES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74320" y="1630611"/>
            <a:ext cx="8595360" cy="4937760"/>
          </a:xfrm>
        </p:spPr>
        <p:txBody>
          <a:bodyPr/>
          <a:lstStyle/>
          <a:p>
            <a:r>
              <a:rPr lang="fr-FR" dirty="0" smtClean="0"/>
              <a:t>En </a:t>
            </a:r>
            <a:r>
              <a:rPr lang="fr-FR" b="1" dirty="0" smtClean="0">
                <a:solidFill>
                  <a:schemeClr val="accent4"/>
                </a:solidFill>
              </a:rPr>
              <a:t>naturopathie</a:t>
            </a:r>
            <a:r>
              <a:rPr lang="fr-FR" dirty="0" smtClean="0"/>
              <a:t>, les épices sont déjà utilisées depuis plus de 4000 ans</a:t>
            </a:r>
          </a:p>
          <a:p>
            <a:r>
              <a:rPr lang="fr-FR" dirty="0" smtClean="0"/>
              <a:t>Avec ce temps, nous avons aussi appris à connaître l’importance multiple de ces plantes, et elles sont utilisées chaque jour pour </a:t>
            </a:r>
            <a:r>
              <a:rPr lang="fr-FR" b="1" dirty="0" smtClean="0">
                <a:solidFill>
                  <a:schemeClr val="accent4"/>
                </a:solidFill>
              </a:rPr>
              <a:t>épicer</a:t>
            </a:r>
            <a:r>
              <a:rPr lang="fr-FR" dirty="0" smtClean="0"/>
              <a:t> et </a:t>
            </a:r>
            <a:r>
              <a:rPr lang="fr-FR" b="1" dirty="0" smtClean="0">
                <a:solidFill>
                  <a:srgbClr val="834736"/>
                </a:solidFill>
              </a:rPr>
              <a:t>améliorer</a:t>
            </a:r>
            <a:r>
              <a:rPr lang="fr-FR" dirty="0" smtClean="0"/>
              <a:t> les mets</a:t>
            </a:r>
          </a:p>
          <a:p>
            <a:r>
              <a:rPr lang="fr-FR" dirty="0" smtClean="0"/>
              <a:t>Les composants aromatiques sont les </a:t>
            </a:r>
            <a:r>
              <a:rPr lang="fr-FR" b="1" dirty="0" smtClean="0">
                <a:solidFill>
                  <a:schemeClr val="accent4"/>
                </a:solidFill>
              </a:rPr>
              <a:t>huiles éthériques </a:t>
            </a:r>
            <a:r>
              <a:rPr lang="fr-FR" dirty="0" smtClean="0"/>
              <a:t>appelées </a:t>
            </a:r>
            <a:r>
              <a:rPr lang="fr-FR" b="1" dirty="0" smtClean="0">
                <a:solidFill>
                  <a:srgbClr val="834736"/>
                </a:solidFill>
              </a:rPr>
              <a:t>huiles essentielles</a:t>
            </a:r>
          </a:p>
          <a:p>
            <a:r>
              <a:rPr lang="fr-FR" dirty="0" smtClean="0"/>
              <a:t>En dehors de leurs capacités à </a:t>
            </a:r>
            <a:r>
              <a:rPr lang="fr-FR" b="1" dirty="0" smtClean="0">
                <a:solidFill>
                  <a:srgbClr val="834736"/>
                </a:solidFill>
              </a:rPr>
              <a:t>favoriser la digestion</a:t>
            </a:r>
            <a:r>
              <a:rPr lang="fr-FR" dirty="0" smtClean="0"/>
              <a:t>, et parfois même de </a:t>
            </a:r>
            <a:r>
              <a:rPr lang="fr-FR" b="1" dirty="0" smtClean="0">
                <a:solidFill>
                  <a:srgbClr val="834736"/>
                </a:solidFill>
              </a:rPr>
              <a:t>guérir</a:t>
            </a:r>
            <a:r>
              <a:rPr lang="fr-FR" dirty="0" smtClean="0"/>
              <a:t>, les épices ont aussi des </a:t>
            </a:r>
            <a:r>
              <a:rPr lang="fr-FR" b="1" dirty="0" smtClean="0">
                <a:solidFill>
                  <a:srgbClr val="834736"/>
                </a:solidFill>
              </a:rPr>
              <a:t>effets antibactériens </a:t>
            </a:r>
            <a:r>
              <a:rPr lang="fr-FR" dirty="0" smtClean="0"/>
              <a:t>et </a:t>
            </a:r>
            <a:r>
              <a:rPr lang="fr-FR" b="1" dirty="0" smtClean="0">
                <a:solidFill>
                  <a:srgbClr val="834736"/>
                </a:solidFill>
              </a:rPr>
              <a:t>immunisants</a:t>
            </a:r>
          </a:p>
          <a:p>
            <a:r>
              <a:rPr lang="fr-FR" dirty="0" smtClean="0"/>
              <a:t>A trop fort dosage, certaines d’entre elles peuvent avoir un effet </a:t>
            </a:r>
            <a:r>
              <a:rPr lang="fr-FR" b="1" dirty="0" smtClean="0">
                <a:solidFill>
                  <a:srgbClr val="834736"/>
                </a:solidFill>
              </a:rPr>
              <a:t>toxique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4" name="Image 3" descr="13814253-les-epices-et-bouquet-de-fines-herbes-fraiches-aromatiques-dans-le-verr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950" y="117281"/>
            <a:ext cx="1764974" cy="117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4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PAPRIKA / PAPRIKA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298447"/>
            <a:ext cx="4884268" cy="5467407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Poivron séché et moulu</a:t>
            </a:r>
          </a:p>
          <a:p>
            <a:r>
              <a:rPr lang="fr-FR" dirty="0" smtClean="0"/>
              <a:t>Selon la qualité et la variété, sa saveur va de douce à très piquante</a:t>
            </a:r>
          </a:p>
          <a:p>
            <a:r>
              <a:rPr lang="fr-FR" dirty="0" smtClean="0"/>
              <a:t>Dans le commerce : </a:t>
            </a:r>
            <a:r>
              <a:rPr lang="fr-FR" b="1" dirty="0" smtClean="0">
                <a:solidFill>
                  <a:srgbClr val="834736"/>
                </a:solidFill>
              </a:rPr>
              <a:t>paprika piquant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délicatesse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hongrois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rose</a:t>
            </a:r>
            <a:r>
              <a:rPr lang="fr-FR" dirty="0" smtClean="0"/>
              <a:t> et </a:t>
            </a:r>
            <a:r>
              <a:rPr lang="fr-FR" b="1" dirty="0" smtClean="0">
                <a:solidFill>
                  <a:srgbClr val="834736"/>
                </a:solidFill>
              </a:rPr>
              <a:t>doux</a:t>
            </a:r>
            <a:r>
              <a:rPr lang="fr-FR" dirty="0" smtClean="0"/>
              <a:t> </a:t>
            </a:r>
          </a:p>
          <a:p>
            <a:r>
              <a:rPr lang="fr-FR" dirty="0" smtClean="0"/>
              <a:t>La substance forte se nomme « </a:t>
            </a:r>
            <a:r>
              <a:rPr lang="fr-FR" b="1" dirty="0" smtClean="0">
                <a:solidFill>
                  <a:srgbClr val="834736"/>
                </a:solidFill>
              </a:rPr>
              <a:t>capsaïsine</a:t>
            </a:r>
            <a:r>
              <a:rPr lang="fr-FR" dirty="0" smtClean="0"/>
              <a:t> » et se trouve dans les graines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EN CUISINE</a:t>
            </a:r>
          </a:p>
          <a:p>
            <a:r>
              <a:rPr lang="fr-FR" dirty="0" smtClean="0"/>
              <a:t>Conserver au frais et au sec dans un récipient bien fermé</a:t>
            </a:r>
          </a:p>
          <a:p>
            <a:r>
              <a:rPr lang="fr-FR" dirty="0" smtClean="0"/>
              <a:t>La poudre de paprika perd vite son arôme et devient brune</a:t>
            </a:r>
          </a:p>
          <a:p>
            <a:r>
              <a:rPr lang="fr-FR" dirty="0" smtClean="0"/>
              <a:t>On renforce sa saveur en le faisant </a:t>
            </a:r>
            <a:r>
              <a:rPr lang="fr-FR" b="1" dirty="0" smtClean="0">
                <a:solidFill>
                  <a:srgbClr val="834736"/>
                </a:solidFill>
              </a:rPr>
              <a:t>étuver</a:t>
            </a:r>
            <a:r>
              <a:rPr lang="fr-FR" dirty="0" smtClean="0"/>
              <a:t> avec le mets</a:t>
            </a:r>
          </a:p>
          <a:p>
            <a:r>
              <a:rPr lang="fr-FR" b="1" dirty="0" smtClean="0">
                <a:solidFill>
                  <a:srgbClr val="834736"/>
                </a:solidFill>
              </a:rPr>
              <a:t>Ne jamais faire colorer</a:t>
            </a:r>
            <a:r>
              <a:rPr lang="fr-FR" dirty="0" smtClean="0"/>
              <a:t>, car cela caraméliserait le sucre qu’il contient, lui conférant une saveur amère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Avant tout pour les </a:t>
            </a:r>
            <a:r>
              <a:rPr lang="fr-FR" b="1" dirty="0" smtClean="0">
                <a:solidFill>
                  <a:srgbClr val="834736"/>
                </a:solidFill>
              </a:rPr>
              <a:t>mets hongrois et espagnols</a:t>
            </a:r>
            <a:r>
              <a:rPr lang="fr-FR" dirty="0" smtClean="0"/>
              <a:t>, les </a:t>
            </a:r>
            <a:r>
              <a:rPr lang="fr-FR" b="1" dirty="0" smtClean="0">
                <a:solidFill>
                  <a:srgbClr val="834736"/>
                </a:solidFill>
              </a:rPr>
              <a:t>sauces</a:t>
            </a:r>
            <a:r>
              <a:rPr lang="fr-FR" dirty="0" smtClean="0"/>
              <a:t>, les </a:t>
            </a:r>
            <a:r>
              <a:rPr lang="fr-FR" b="1" dirty="0" smtClean="0">
                <a:solidFill>
                  <a:srgbClr val="834736"/>
                </a:solidFill>
              </a:rPr>
              <a:t>mets de viande et de volaille</a:t>
            </a:r>
            <a:r>
              <a:rPr lang="fr-FR" dirty="0" smtClean="0"/>
              <a:t>, les </a:t>
            </a:r>
            <a:r>
              <a:rPr lang="fr-FR" b="1" dirty="0" smtClean="0">
                <a:solidFill>
                  <a:srgbClr val="834736"/>
                </a:solidFill>
              </a:rPr>
              <a:t>mélanges de beurre </a:t>
            </a:r>
            <a:r>
              <a:rPr lang="fr-FR" dirty="0" smtClean="0"/>
              <a:t>et de </a:t>
            </a:r>
            <a:r>
              <a:rPr lang="fr-FR" b="1" dirty="0" smtClean="0">
                <a:solidFill>
                  <a:srgbClr val="834736"/>
                </a:solidFill>
              </a:rPr>
              <a:t>fromage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5" name="Espace réservé du contenu 4" descr="Paprika 01.jpg"/>
          <p:cNvPicPr>
            <a:picLocks noGrp="1" noChangeAspect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018" b="-37018"/>
          <a:stretch>
            <a:fillRect/>
          </a:stretch>
        </p:blipFill>
        <p:spPr>
          <a:xfrm>
            <a:off x="5295204" y="379529"/>
            <a:ext cx="3572571" cy="4148792"/>
          </a:xfrm>
        </p:spPr>
      </p:pic>
      <p:pic>
        <p:nvPicPr>
          <p:cNvPr id="8" name="Image 7" descr="Paprika 0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647" y="3725081"/>
            <a:ext cx="1976699" cy="296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5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CHILI / CHILI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4" y="1298447"/>
            <a:ext cx="5103243" cy="5467407"/>
          </a:xfrm>
        </p:spPr>
        <p:txBody>
          <a:bodyPr>
            <a:normAutofit fontScale="92500"/>
          </a:bodyPr>
          <a:lstStyle/>
          <a:p>
            <a:r>
              <a:rPr lang="fr-FR" dirty="0" smtClean="0"/>
              <a:t>Selon leur pays d’origine, les chilis ont une forme, couleur et intensité différente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EN CUISINE</a:t>
            </a:r>
          </a:p>
          <a:p>
            <a:r>
              <a:rPr lang="fr-FR" dirty="0" smtClean="0"/>
              <a:t>Lorsqu’on traite des chilis et piments, éviter que la </a:t>
            </a:r>
            <a:r>
              <a:rPr lang="fr-FR" b="1" dirty="0" smtClean="0">
                <a:solidFill>
                  <a:srgbClr val="834736"/>
                </a:solidFill>
              </a:rPr>
              <a:t>capsaïcine (substance piquante) </a:t>
            </a:r>
            <a:r>
              <a:rPr lang="fr-FR" dirty="0" smtClean="0"/>
              <a:t>n’arrive pas dans les yeux</a:t>
            </a:r>
          </a:p>
          <a:p>
            <a:r>
              <a:rPr lang="fr-FR" dirty="0" smtClean="0"/>
              <a:t>On peut diminuer l’effet piquant en retirant les semences et les veines des gousses</a:t>
            </a:r>
          </a:p>
          <a:p>
            <a:r>
              <a:rPr lang="fr-FR" dirty="0" smtClean="0"/>
              <a:t>Les chilis se trouvent sur le marché frais, séchés, broyés ou moulus 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Avant tout pour les </a:t>
            </a:r>
            <a:r>
              <a:rPr lang="fr-FR" b="1" dirty="0" smtClean="0">
                <a:solidFill>
                  <a:srgbClr val="834736"/>
                </a:solidFill>
              </a:rPr>
              <a:t>mets d’Amérique centrale et du Sud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orientaux</a:t>
            </a:r>
            <a:r>
              <a:rPr lang="fr-FR" dirty="0" smtClean="0"/>
              <a:t> et </a:t>
            </a:r>
            <a:r>
              <a:rPr lang="fr-FR" b="1" dirty="0" smtClean="0">
                <a:solidFill>
                  <a:srgbClr val="834736"/>
                </a:solidFill>
              </a:rPr>
              <a:t>asiatiques</a:t>
            </a:r>
            <a:r>
              <a:rPr lang="fr-FR" dirty="0" smtClean="0"/>
              <a:t>, </a:t>
            </a:r>
            <a:r>
              <a:rPr lang="fr-FR" b="1" dirty="0" err="1" smtClean="0">
                <a:solidFill>
                  <a:srgbClr val="834736"/>
                </a:solidFill>
              </a:rPr>
              <a:t>sambals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salsas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harissa </a:t>
            </a:r>
            <a:r>
              <a:rPr lang="fr-FR" dirty="0" smtClean="0"/>
              <a:t>et </a:t>
            </a:r>
            <a:r>
              <a:rPr lang="fr-FR" b="1" dirty="0" smtClean="0">
                <a:solidFill>
                  <a:srgbClr val="834736"/>
                </a:solidFill>
              </a:rPr>
              <a:t>curry</a:t>
            </a:r>
            <a:r>
              <a:rPr lang="fr-FR" dirty="0" smtClean="0"/>
              <a:t>, marinades pour les </a:t>
            </a:r>
            <a:r>
              <a:rPr lang="fr-FR" b="1" dirty="0" smtClean="0">
                <a:solidFill>
                  <a:srgbClr val="834736"/>
                </a:solidFill>
              </a:rPr>
              <a:t>fromages doux</a:t>
            </a:r>
            <a:r>
              <a:rPr lang="fr-FR" dirty="0" smtClean="0"/>
              <a:t>, et partout où l’on recherche un piquant caractéristique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6" name="Espace réservé du contenu 5" descr="Chili 01.jpg"/>
          <p:cNvPicPr>
            <a:picLocks noGrp="1" noChangeAspect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072" b="-37072"/>
          <a:stretch>
            <a:fillRect/>
          </a:stretch>
        </p:blipFill>
        <p:spPr>
          <a:xfrm>
            <a:off x="5559461" y="816736"/>
            <a:ext cx="3476194" cy="4036870"/>
          </a:xfrm>
        </p:spPr>
      </p:pic>
      <p:pic>
        <p:nvPicPr>
          <p:cNvPr id="7" name="Image 6" descr="Chili 0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461" y="4223506"/>
            <a:ext cx="3476194" cy="231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7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MUSCADE / MUSKAT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298447"/>
            <a:ext cx="4604172" cy="5204655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Elle est la semence dure, enfouie dans la chair du fruit d’un arbre à feuillage toujours vert</a:t>
            </a:r>
          </a:p>
          <a:p>
            <a:r>
              <a:rPr lang="fr-FR" dirty="0" smtClean="0"/>
              <a:t>On trouve dans le commerce l’enveloppe séchée de la noix sous le nom de macis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EN CUISINE</a:t>
            </a:r>
          </a:p>
          <a:p>
            <a:r>
              <a:rPr lang="fr-FR" dirty="0" smtClean="0"/>
              <a:t>L’arôme de la noix de muscade fraîchement râpée est plus intense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Le </a:t>
            </a:r>
            <a:r>
              <a:rPr lang="fr-FR" b="1" dirty="0" smtClean="0">
                <a:solidFill>
                  <a:srgbClr val="834736"/>
                </a:solidFill>
              </a:rPr>
              <a:t>macis</a:t>
            </a:r>
            <a:r>
              <a:rPr lang="fr-FR" dirty="0" smtClean="0"/>
              <a:t> est utilisé principalement dans les </a:t>
            </a:r>
            <a:r>
              <a:rPr lang="fr-FR" b="1" dirty="0" smtClean="0">
                <a:solidFill>
                  <a:schemeClr val="accent4"/>
                </a:solidFill>
              </a:rPr>
              <a:t>charcuteries</a:t>
            </a:r>
            <a:r>
              <a:rPr lang="fr-FR" dirty="0" smtClean="0"/>
              <a:t>, la </a:t>
            </a:r>
            <a:r>
              <a:rPr lang="fr-FR" b="1" dirty="0" smtClean="0">
                <a:solidFill>
                  <a:srgbClr val="834736"/>
                </a:solidFill>
              </a:rPr>
              <a:t>noix de muscade</a:t>
            </a:r>
            <a:r>
              <a:rPr lang="fr-FR" dirty="0" smtClean="0"/>
              <a:t> fraîchement râpée pour les mets aux </a:t>
            </a:r>
            <a:r>
              <a:rPr lang="fr-FR" b="1" dirty="0" smtClean="0">
                <a:solidFill>
                  <a:srgbClr val="834736"/>
                </a:solidFill>
              </a:rPr>
              <a:t>pommes de terre </a:t>
            </a:r>
            <a:r>
              <a:rPr lang="fr-FR" dirty="0" smtClean="0"/>
              <a:t>et au </a:t>
            </a:r>
            <a:r>
              <a:rPr lang="fr-FR" b="1" dirty="0" smtClean="0">
                <a:solidFill>
                  <a:srgbClr val="834736"/>
                </a:solidFill>
              </a:rPr>
              <a:t>fromage</a:t>
            </a:r>
            <a:r>
              <a:rPr lang="fr-FR" dirty="0" smtClean="0"/>
              <a:t>, le </a:t>
            </a:r>
            <a:r>
              <a:rPr lang="fr-FR" b="1" dirty="0" smtClean="0">
                <a:solidFill>
                  <a:srgbClr val="834736"/>
                </a:solidFill>
              </a:rPr>
              <a:t>riz</a:t>
            </a:r>
            <a:r>
              <a:rPr lang="fr-FR" dirty="0" smtClean="0"/>
              <a:t>, les </a:t>
            </a:r>
            <a:r>
              <a:rPr lang="fr-FR" b="1" dirty="0" smtClean="0">
                <a:solidFill>
                  <a:srgbClr val="834736"/>
                </a:solidFill>
              </a:rPr>
              <a:t>nouilles</a:t>
            </a:r>
            <a:r>
              <a:rPr lang="fr-FR" dirty="0" smtClean="0"/>
              <a:t>, les mets aux </a:t>
            </a:r>
            <a:r>
              <a:rPr lang="fr-FR" b="1" dirty="0" smtClean="0">
                <a:solidFill>
                  <a:srgbClr val="834736"/>
                </a:solidFill>
              </a:rPr>
              <a:t>œufs</a:t>
            </a:r>
            <a:r>
              <a:rPr lang="fr-FR" dirty="0" smtClean="0"/>
              <a:t>, les </a:t>
            </a:r>
            <a:r>
              <a:rPr lang="fr-FR" b="1" dirty="0" smtClean="0">
                <a:solidFill>
                  <a:srgbClr val="834736"/>
                </a:solidFill>
              </a:rPr>
              <a:t>pâtisseries de Noël </a:t>
            </a:r>
            <a:r>
              <a:rPr lang="fr-FR" dirty="0" smtClean="0"/>
              <a:t>et les </a:t>
            </a:r>
            <a:r>
              <a:rPr lang="fr-FR" b="1" dirty="0" smtClean="0">
                <a:solidFill>
                  <a:srgbClr val="834736"/>
                </a:solidFill>
              </a:rPr>
              <a:t>entremets chauds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5" name="Espace réservé du contenu 4" descr="Muscade.jpg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419" b="-27419"/>
          <a:stretch>
            <a:fillRect/>
          </a:stretch>
        </p:blipFill>
        <p:spPr>
          <a:xfrm>
            <a:off x="4816069" y="377812"/>
            <a:ext cx="4051706" cy="4705207"/>
          </a:xfrm>
        </p:spPr>
      </p:pic>
      <p:pic>
        <p:nvPicPr>
          <p:cNvPr id="8" name="Image 7" descr="Muscade 0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014" y="4554377"/>
            <a:ext cx="2432761" cy="2051727"/>
          </a:xfrm>
          <a:prstGeom prst="rect">
            <a:avLst/>
          </a:prstGeom>
        </p:spPr>
      </p:pic>
      <p:pic>
        <p:nvPicPr>
          <p:cNvPr id="9" name="Image 8" descr="Muscade 03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158" y="3590939"/>
            <a:ext cx="1554617" cy="303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VANILLE / VANILLE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298447"/>
            <a:ext cx="4604172" cy="5204655"/>
          </a:xfrm>
        </p:spPr>
        <p:txBody>
          <a:bodyPr>
            <a:normAutofit/>
          </a:bodyPr>
          <a:lstStyle/>
          <a:p>
            <a:r>
              <a:rPr lang="fr-FR" dirty="0" smtClean="0"/>
              <a:t>Les gousses d’une orchidée obtiennent leur arôme caractéristique et leur couleur noire suite à une </a:t>
            </a:r>
            <a:r>
              <a:rPr lang="fr-FR" b="1" dirty="0" smtClean="0">
                <a:solidFill>
                  <a:srgbClr val="834736"/>
                </a:solidFill>
              </a:rPr>
              <a:t>fermentation spéciale 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EN CUISINE</a:t>
            </a:r>
          </a:p>
          <a:p>
            <a:r>
              <a:rPr lang="fr-FR" dirty="0" smtClean="0"/>
              <a:t>La meilleure qualité est la vanille </a:t>
            </a:r>
            <a:r>
              <a:rPr lang="fr-FR" b="1" dirty="0" smtClean="0">
                <a:solidFill>
                  <a:srgbClr val="834736"/>
                </a:solidFill>
              </a:rPr>
              <a:t>Bourbon de Madagascar</a:t>
            </a:r>
            <a:r>
              <a:rPr lang="fr-FR" dirty="0" smtClean="0"/>
              <a:t>, des </a:t>
            </a:r>
            <a:r>
              <a:rPr lang="fr-FR" b="1" dirty="0" smtClean="0">
                <a:solidFill>
                  <a:srgbClr val="834736"/>
                </a:solidFill>
              </a:rPr>
              <a:t>Comores</a:t>
            </a:r>
            <a:r>
              <a:rPr lang="fr-FR" dirty="0" smtClean="0"/>
              <a:t> et de la </a:t>
            </a:r>
            <a:r>
              <a:rPr lang="fr-FR" b="1" dirty="0" smtClean="0">
                <a:solidFill>
                  <a:srgbClr val="834736"/>
                </a:solidFill>
              </a:rPr>
              <a:t>Réunion</a:t>
            </a:r>
          </a:p>
          <a:p>
            <a:r>
              <a:rPr lang="fr-FR" dirty="0" smtClean="0"/>
              <a:t>Pour obtenir un plein arôme, couper les gousses en deux, en extraire la pulpe et l’ajouter aux mets</a:t>
            </a:r>
          </a:p>
          <a:p>
            <a:r>
              <a:rPr lang="fr-FR" dirty="0" smtClean="0"/>
              <a:t>Ne cuire que brièvement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Pour les </a:t>
            </a:r>
            <a:r>
              <a:rPr lang="fr-FR" b="1" dirty="0" smtClean="0">
                <a:solidFill>
                  <a:srgbClr val="834736"/>
                </a:solidFill>
              </a:rPr>
              <a:t>crèmes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glaces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chocolats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compotes</a:t>
            </a:r>
            <a:r>
              <a:rPr lang="fr-FR" dirty="0" smtClean="0"/>
              <a:t> et </a:t>
            </a:r>
            <a:r>
              <a:rPr lang="fr-FR" b="1" dirty="0" smtClean="0">
                <a:solidFill>
                  <a:srgbClr val="834736"/>
                </a:solidFill>
              </a:rPr>
              <a:t>pâtisseries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5" name="Espace réservé du contenu 4" descr="Vanille.jpg"/>
          <p:cNvPicPr>
            <a:picLocks noGrp="1" noChangeAspect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65" b="-8065"/>
          <a:stretch>
            <a:fillRect/>
          </a:stretch>
        </p:blipFill>
        <p:spPr>
          <a:xfrm>
            <a:off x="6141337" y="3563151"/>
            <a:ext cx="2837231" cy="3294849"/>
          </a:xfrm>
        </p:spPr>
      </p:pic>
      <p:pic>
        <p:nvPicPr>
          <p:cNvPr id="8" name="Image 7" descr="Vanille 0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832" y="1298447"/>
            <a:ext cx="2499036" cy="33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0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GENIEVRE / WACHOLDER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298447"/>
            <a:ext cx="4604172" cy="5204655"/>
          </a:xfrm>
        </p:spPr>
        <p:txBody>
          <a:bodyPr>
            <a:normAutofit/>
          </a:bodyPr>
          <a:lstStyle/>
          <a:p>
            <a:r>
              <a:rPr lang="fr-FR" dirty="0" smtClean="0"/>
              <a:t>Les baies mûres sont bleu foncé</a:t>
            </a:r>
          </a:p>
          <a:p>
            <a:r>
              <a:rPr lang="fr-FR" dirty="0" smtClean="0"/>
              <a:t>On les trouve fraîches ou séchées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EN CUISINE</a:t>
            </a:r>
          </a:p>
          <a:p>
            <a:r>
              <a:rPr lang="fr-FR" dirty="0" smtClean="0"/>
              <a:t>Les baies séchées sont les plus aromatiques et ont une saveur de résineux douce-amère</a:t>
            </a:r>
          </a:p>
          <a:p>
            <a:r>
              <a:rPr lang="fr-FR" dirty="0" smtClean="0"/>
              <a:t>En les écrasant légèrement avant l’utilisation, leur arôme se développe mieux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Pour les </a:t>
            </a:r>
            <a:r>
              <a:rPr lang="fr-FR" b="1" dirty="0" smtClean="0">
                <a:solidFill>
                  <a:srgbClr val="834736"/>
                </a:solidFill>
              </a:rPr>
              <a:t>marinades de viande et de gibier</a:t>
            </a:r>
            <a:r>
              <a:rPr lang="fr-FR" dirty="0" smtClean="0"/>
              <a:t>, mets au </a:t>
            </a:r>
            <a:r>
              <a:rPr lang="fr-FR" b="1" dirty="0" smtClean="0">
                <a:solidFill>
                  <a:srgbClr val="834736"/>
                </a:solidFill>
              </a:rPr>
              <a:t>chou</a:t>
            </a:r>
            <a:r>
              <a:rPr lang="fr-FR" dirty="0" smtClean="0"/>
              <a:t>, la </a:t>
            </a:r>
            <a:r>
              <a:rPr lang="fr-FR" b="1" dirty="0" smtClean="0">
                <a:solidFill>
                  <a:srgbClr val="834736"/>
                </a:solidFill>
              </a:rPr>
              <a:t>choucroute</a:t>
            </a:r>
            <a:r>
              <a:rPr lang="fr-FR" dirty="0" smtClean="0"/>
              <a:t>, les </a:t>
            </a:r>
            <a:r>
              <a:rPr lang="fr-FR" b="1" dirty="0" smtClean="0">
                <a:solidFill>
                  <a:srgbClr val="834736"/>
                </a:solidFill>
              </a:rPr>
              <a:t>rôtis</a:t>
            </a:r>
            <a:r>
              <a:rPr lang="fr-FR" dirty="0" smtClean="0"/>
              <a:t> et </a:t>
            </a:r>
            <a:r>
              <a:rPr lang="fr-FR" b="1" dirty="0" smtClean="0">
                <a:solidFill>
                  <a:srgbClr val="834736"/>
                </a:solidFill>
              </a:rPr>
              <a:t>pâtés de gibier</a:t>
            </a:r>
          </a:p>
          <a:p>
            <a:r>
              <a:rPr lang="fr-FR" dirty="0" smtClean="0"/>
              <a:t>Alcool : </a:t>
            </a:r>
            <a:r>
              <a:rPr lang="fr-FR" b="1" dirty="0" smtClean="0">
                <a:solidFill>
                  <a:schemeClr val="accent4"/>
                </a:solidFill>
              </a:rPr>
              <a:t>gin</a:t>
            </a:r>
            <a:endParaRPr lang="fr-FR" b="1" dirty="0">
              <a:solidFill>
                <a:schemeClr val="accent4"/>
              </a:solidFill>
            </a:endParaRPr>
          </a:p>
        </p:txBody>
      </p:sp>
      <p:pic>
        <p:nvPicPr>
          <p:cNvPr id="5" name="Espace réservé du contenu 4" descr="Genièvre.jpg"/>
          <p:cNvPicPr>
            <a:picLocks noGrp="1" noChangeAspect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419" b="-27419"/>
          <a:stretch>
            <a:fillRect/>
          </a:stretch>
        </p:blipFill>
        <p:spPr>
          <a:xfrm>
            <a:off x="5374926" y="489009"/>
            <a:ext cx="3456726" cy="4014262"/>
          </a:xfrm>
        </p:spPr>
      </p:pic>
      <p:pic>
        <p:nvPicPr>
          <p:cNvPr id="8" name="Image 7" descr="Genièvre 0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926" y="3955873"/>
            <a:ext cx="3492849" cy="278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GRAINES DE MOUTARDE / SENFKÖRNER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298447"/>
            <a:ext cx="2804013" cy="5204655"/>
          </a:xfrm>
        </p:spPr>
        <p:txBody>
          <a:bodyPr>
            <a:normAutofit/>
          </a:bodyPr>
          <a:lstStyle/>
          <a:p>
            <a:r>
              <a:rPr lang="fr-FR" dirty="0" smtClean="0"/>
              <a:t>Graines de moutarde </a:t>
            </a:r>
            <a:r>
              <a:rPr lang="fr-FR" b="1" dirty="0" smtClean="0">
                <a:solidFill>
                  <a:srgbClr val="834736"/>
                </a:solidFill>
              </a:rPr>
              <a:t>blanches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noires</a:t>
            </a:r>
            <a:r>
              <a:rPr lang="fr-FR" dirty="0" smtClean="0"/>
              <a:t>, ainsi que </a:t>
            </a:r>
            <a:r>
              <a:rPr lang="fr-FR" b="1" dirty="0" err="1" smtClean="0">
                <a:solidFill>
                  <a:srgbClr val="834736"/>
                </a:solidFill>
              </a:rPr>
              <a:t>sarepta</a:t>
            </a:r>
            <a:r>
              <a:rPr lang="fr-FR" dirty="0" smtClean="0"/>
              <a:t> ou </a:t>
            </a:r>
            <a:r>
              <a:rPr lang="fr-FR" b="1" dirty="0" smtClean="0">
                <a:solidFill>
                  <a:srgbClr val="834736"/>
                </a:solidFill>
              </a:rPr>
              <a:t>indienne</a:t>
            </a:r>
          </a:p>
          <a:p>
            <a:r>
              <a:rPr lang="fr-FR" dirty="0" smtClean="0"/>
              <a:t>On trouve les trois entières, moulues ou transformées en différentes variétés de moutarde de table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Graines entières pour les </a:t>
            </a:r>
            <a:r>
              <a:rPr lang="fr-FR" b="1" dirty="0" smtClean="0">
                <a:solidFill>
                  <a:srgbClr val="834736"/>
                </a:solidFill>
              </a:rPr>
              <a:t>marinades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fruits à la moutarde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charcuteries</a:t>
            </a:r>
            <a:r>
              <a:rPr lang="fr-FR" dirty="0" smtClean="0"/>
              <a:t> et </a:t>
            </a:r>
            <a:r>
              <a:rPr lang="fr-FR" b="1" dirty="0" smtClean="0">
                <a:solidFill>
                  <a:srgbClr val="834736"/>
                </a:solidFill>
              </a:rPr>
              <a:t>choucroute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5" name="Espace réservé du contenu 4" descr="Graine de moutarde.jpg"/>
          <p:cNvPicPr>
            <a:picLocks noGrp="1" noChangeAspect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097" b="-37097"/>
          <a:stretch>
            <a:fillRect/>
          </a:stretch>
        </p:blipFill>
        <p:spPr>
          <a:xfrm>
            <a:off x="3270659" y="782859"/>
            <a:ext cx="3021200" cy="3508490"/>
          </a:xfrm>
        </p:spPr>
      </p:pic>
      <p:pic>
        <p:nvPicPr>
          <p:cNvPr id="8" name="Image 7" descr="Moutarde 0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859" y="1541467"/>
            <a:ext cx="2738395" cy="2030730"/>
          </a:xfrm>
          <a:prstGeom prst="rect">
            <a:avLst/>
          </a:prstGeom>
        </p:spPr>
      </p:pic>
      <p:pic>
        <p:nvPicPr>
          <p:cNvPr id="9" name="Image 8" descr="Moutarde 0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313" y="3731768"/>
            <a:ext cx="3918937" cy="2939203"/>
          </a:xfrm>
          <a:prstGeom prst="rect">
            <a:avLst/>
          </a:prstGeom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3583880" y="3471566"/>
            <a:ext cx="2299230" cy="228600"/>
          </a:xfrm>
          <a:prstGeom prst="rect">
            <a:avLst/>
          </a:prstGeom>
          <a:solidFill>
            <a:srgbClr val="FFBE3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CH" b="1" dirty="0" smtClean="0">
                <a:solidFill>
                  <a:srgbClr val="000000"/>
                </a:solidFill>
                <a:latin typeface="+mj-lt"/>
                <a:cs typeface="Candara"/>
              </a:rPr>
              <a:t>Graines blanches</a:t>
            </a:r>
            <a:endParaRPr lang="fr-FR" b="1" dirty="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568545" y="3471566"/>
            <a:ext cx="2299230" cy="228600"/>
          </a:xfrm>
          <a:prstGeom prst="rect">
            <a:avLst/>
          </a:prstGeom>
          <a:solidFill>
            <a:srgbClr val="FFBE3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CH" b="1" dirty="0" smtClean="0">
                <a:solidFill>
                  <a:srgbClr val="000000"/>
                </a:solidFill>
                <a:latin typeface="+mj-lt"/>
                <a:cs typeface="Candara"/>
              </a:rPr>
              <a:t>Graines noires</a:t>
            </a:r>
            <a:endParaRPr lang="fr-FR" b="1" dirty="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4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10" grpId="0" animBg="1"/>
      <p:bldP spid="10" grpId="1" animBg="1"/>
      <p:bldP spid="11" grpId="0" animBg="1"/>
      <p:bldP spid="1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CARVI (CARUM CARVI)/ KREUZKÜMMEL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799318"/>
            <a:ext cx="3541225" cy="5204655"/>
          </a:xfrm>
        </p:spPr>
        <p:txBody>
          <a:bodyPr>
            <a:normAutofit/>
          </a:bodyPr>
          <a:lstStyle/>
          <a:p>
            <a:r>
              <a:rPr lang="fr-FR" dirty="0" smtClean="0"/>
              <a:t>Ces graines en provenance de l’</a:t>
            </a:r>
            <a:r>
              <a:rPr lang="fr-FR" b="1" dirty="0" smtClean="0">
                <a:solidFill>
                  <a:srgbClr val="834736"/>
                </a:solidFill>
              </a:rPr>
              <a:t>Orient</a:t>
            </a:r>
            <a:r>
              <a:rPr lang="fr-FR" dirty="0" smtClean="0"/>
              <a:t> ont une saveur caractéristique relevée et amère 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Elément des </a:t>
            </a:r>
            <a:r>
              <a:rPr lang="fr-FR" b="1" dirty="0" smtClean="0">
                <a:solidFill>
                  <a:srgbClr val="834736"/>
                </a:solidFill>
              </a:rPr>
              <a:t>mélanges d’épices indiens</a:t>
            </a:r>
            <a:r>
              <a:rPr lang="fr-FR" dirty="0" smtClean="0"/>
              <a:t>, pour les </a:t>
            </a:r>
            <a:r>
              <a:rPr lang="fr-FR" b="1" dirty="0" smtClean="0">
                <a:solidFill>
                  <a:srgbClr val="834736"/>
                </a:solidFill>
              </a:rPr>
              <a:t>currys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couscous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chili con carne</a:t>
            </a:r>
            <a:r>
              <a:rPr lang="fr-FR" dirty="0" smtClean="0"/>
              <a:t>, spécialités de </a:t>
            </a:r>
            <a:r>
              <a:rPr lang="fr-FR" b="1" dirty="0" smtClean="0">
                <a:solidFill>
                  <a:srgbClr val="834736"/>
                </a:solidFill>
              </a:rPr>
              <a:t>fromage</a:t>
            </a:r>
            <a:r>
              <a:rPr lang="fr-FR" dirty="0" smtClean="0"/>
              <a:t> et </a:t>
            </a:r>
            <a:r>
              <a:rPr lang="fr-FR" b="1" dirty="0" smtClean="0">
                <a:solidFill>
                  <a:srgbClr val="834736"/>
                </a:solidFill>
              </a:rPr>
              <a:t>sauces à base de tomates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5" name="Espace réservé du contenu 4" descr="Carvi 01.jpg"/>
          <p:cNvPicPr>
            <a:picLocks noGrp="1" noChangeAspect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581" b="-27581"/>
          <a:stretch>
            <a:fillRect/>
          </a:stretch>
        </p:blipFill>
        <p:spPr>
          <a:xfrm>
            <a:off x="4710703" y="228601"/>
            <a:ext cx="4251960" cy="4937760"/>
          </a:xfrm>
        </p:spPr>
      </p:pic>
      <p:pic>
        <p:nvPicPr>
          <p:cNvPr id="8" name="Image 7" descr="Carvi 0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972" y="4364978"/>
            <a:ext cx="1910710" cy="2363765"/>
          </a:xfrm>
          <a:prstGeom prst="rect">
            <a:avLst/>
          </a:prstGeom>
        </p:spPr>
      </p:pic>
      <p:pic>
        <p:nvPicPr>
          <p:cNvPr id="9" name="Image 8" descr="Carvi 0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058" y="4742568"/>
            <a:ext cx="2378605" cy="19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6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CUMIN / KÜMMEL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298447"/>
            <a:ext cx="4604172" cy="5204655"/>
          </a:xfrm>
        </p:spPr>
        <p:txBody>
          <a:bodyPr>
            <a:normAutofit/>
          </a:bodyPr>
          <a:lstStyle/>
          <a:p>
            <a:r>
              <a:rPr lang="fr-FR" dirty="0" smtClean="0"/>
              <a:t>Les graines séchées, de brun clair à brun foncé, légèrement courbes, ont un arôme caractéristique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EN CUISINE</a:t>
            </a:r>
          </a:p>
          <a:p>
            <a:r>
              <a:rPr lang="fr-FR" dirty="0" smtClean="0"/>
              <a:t>Une </a:t>
            </a:r>
            <a:r>
              <a:rPr lang="fr-FR" b="1" dirty="0" smtClean="0">
                <a:solidFill>
                  <a:srgbClr val="834736"/>
                </a:solidFill>
              </a:rPr>
              <a:t>infusion de cumin </a:t>
            </a:r>
            <a:r>
              <a:rPr lang="fr-FR" dirty="0" smtClean="0"/>
              <a:t>(recouvrir le cumin d’eau bouillante et filtrer) permet de donner l’arôme de cumin aux mets sans y ajouter les graines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Pour la </a:t>
            </a:r>
            <a:r>
              <a:rPr lang="fr-FR" b="1" dirty="0" smtClean="0">
                <a:solidFill>
                  <a:srgbClr val="834736"/>
                </a:solidFill>
              </a:rPr>
              <a:t>choucroute</a:t>
            </a:r>
            <a:r>
              <a:rPr lang="fr-FR" dirty="0" smtClean="0"/>
              <a:t>, le </a:t>
            </a:r>
            <a:r>
              <a:rPr lang="fr-FR" b="1" dirty="0" smtClean="0">
                <a:solidFill>
                  <a:srgbClr val="834736"/>
                </a:solidFill>
              </a:rPr>
              <a:t>chou-rouge et blanc</a:t>
            </a:r>
            <a:r>
              <a:rPr lang="fr-FR" dirty="0" smtClean="0"/>
              <a:t>, la </a:t>
            </a:r>
            <a:r>
              <a:rPr lang="fr-FR" b="1" dirty="0" smtClean="0">
                <a:solidFill>
                  <a:srgbClr val="834736"/>
                </a:solidFill>
              </a:rPr>
              <a:t>salade</a:t>
            </a:r>
            <a:r>
              <a:rPr lang="fr-FR" dirty="0" smtClean="0"/>
              <a:t> de </a:t>
            </a:r>
            <a:r>
              <a:rPr lang="fr-FR" b="1" dirty="0" smtClean="0">
                <a:solidFill>
                  <a:srgbClr val="834736"/>
                </a:solidFill>
              </a:rPr>
              <a:t>betteraves rouges</a:t>
            </a:r>
            <a:r>
              <a:rPr lang="fr-FR" dirty="0" smtClean="0"/>
              <a:t>, les mets aux </a:t>
            </a:r>
            <a:r>
              <a:rPr lang="fr-FR" b="1" dirty="0" smtClean="0">
                <a:solidFill>
                  <a:srgbClr val="834736"/>
                </a:solidFill>
              </a:rPr>
              <a:t>pommes de terre</a:t>
            </a:r>
            <a:r>
              <a:rPr lang="fr-FR" dirty="0" smtClean="0"/>
              <a:t>, les </a:t>
            </a:r>
            <a:r>
              <a:rPr lang="fr-FR" b="1" dirty="0" smtClean="0">
                <a:solidFill>
                  <a:srgbClr val="834736"/>
                </a:solidFill>
              </a:rPr>
              <a:t>potées</a:t>
            </a:r>
            <a:r>
              <a:rPr lang="fr-FR" dirty="0" smtClean="0"/>
              <a:t>, les </a:t>
            </a:r>
            <a:r>
              <a:rPr lang="fr-FR" b="1" dirty="0" smtClean="0">
                <a:solidFill>
                  <a:srgbClr val="834736"/>
                </a:solidFill>
              </a:rPr>
              <a:t>tripes</a:t>
            </a:r>
            <a:r>
              <a:rPr lang="fr-FR" dirty="0" smtClean="0"/>
              <a:t>, la </a:t>
            </a:r>
            <a:r>
              <a:rPr lang="fr-FR" b="1" dirty="0" smtClean="0">
                <a:solidFill>
                  <a:srgbClr val="834736"/>
                </a:solidFill>
              </a:rPr>
              <a:t>goulache</a:t>
            </a:r>
            <a:r>
              <a:rPr lang="fr-FR" dirty="0" smtClean="0"/>
              <a:t>, le rôti de </a:t>
            </a:r>
            <a:r>
              <a:rPr lang="fr-FR" b="1" dirty="0" smtClean="0">
                <a:solidFill>
                  <a:srgbClr val="834736"/>
                </a:solidFill>
              </a:rPr>
              <a:t>porc</a:t>
            </a:r>
            <a:r>
              <a:rPr lang="fr-FR" dirty="0" smtClean="0"/>
              <a:t>, le </a:t>
            </a:r>
            <a:r>
              <a:rPr lang="fr-FR" b="1" dirty="0" smtClean="0">
                <a:solidFill>
                  <a:srgbClr val="834736"/>
                </a:solidFill>
              </a:rPr>
              <a:t>fromage</a:t>
            </a:r>
            <a:r>
              <a:rPr lang="fr-FR" dirty="0" smtClean="0"/>
              <a:t> et les petites </a:t>
            </a:r>
            <a:r>
              <a:rPr lang="fr-FR" b="1" dirty="0" smtClean="0">
                <a:solidFill>
                  <a:srgbClr val="834736"/>
                </a:solidFill>
              </a:rPr>
              <a:t>pâtisseries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5" name="Espace réservé du contenu 4" descr="Cumin.jpg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645" b="-30645"/>
          <a:stretch>
            <a:fillRect/>
          </a:stretch>
        </p:blipFill>
        <p:spPr>
          <a:xfrm>
            <a:off x="5075660" y="524264"/>
            <a:ext cx="3843892" cy="4463874"/>
          </a:xfrm>
        </p:spPr>
      </p:pic>
      <p:pic>
        <p:nvPicPr>
          <p:cNvPr id="8" name="Image 7" descr="Cumin 0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874" y="4391136"/>
            <a:ext cx="1802220" cy="2292225"/>
          </a:xfrm>
          <a:prstGeom prst="rect">
            <a:avLst/>
          </a:prstGeom>
        </p:spPr>
      </p:pic>
      <p:pic>
        <p:nvPicPr>
          <p:cNvPr id="9" name="Image 8" descr="Cumin 0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955" y="4391136"/>
            <a:ext cx="2085887" cy="229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CORIANDRE / KORIANDER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298447"/>
            <a:ext cx="4604172" cy="5204655"/>
          </a:xfrm>
        </p:spPr>
        <p:txBody>
          <a:bodyPr>
            <a:normAutofit/>
          </a:bodyPr>
          <a:lstStyle/>
          <a:p>
            <a:r>
              <a:rPr lang="fr-FR" dirty="0" smtClean="0"/>
              <a:t>Graines séchées rondes de la taille d’un grain de poivre, à la saveur douceâtre rappelant légèrement l’</a:t>
            </a:r>
            <a:r>
              <a:rPr lang="fr-FR" b="1" dirty="0" smtClean="0">
                <a:solidFill>
                  <a:schemeClr val="accent4"/>
                </a:solidFill>
              </a:rPr>
              <a:t>anis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EN CUISINE</a:t>
            </a:r>
          </a:p>
          <a:p>
            <a:r>
              <a:rPr lang="fr-FR" dirty="0" smtClean="0"/>
              <a:t>En plus des feuilles fraîches et séchées et des racines fraîches, on trouve les graines entières ou moulues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Pour les </a:t>
            </a:r>
            <a:r>
              <a:rPr lang="fr-FR" b="1" dirty="0" smtClean="0">
                <a:solidFill>
                  <a:srgbClr val="834736"/>
                </a:solidFill>
              </a:rPr>
              <a:t>charcuteries</a:t>
            </a:r>
            <a:r>
              <a:rPr lang="fr-FR" dirty="0" smtClean="0"/>
              <a:t> (</a:t>
            </a:r>
            <a:r>
              <a:rPr lang="fr-FR" b="1" dirty="0" smtClean="0">
                <a:solidFill>
                  <a:srgbClr val="834736"/>
                </a:solidFill>
              </a:rPr>
              <a:t>salami</a:t>
            </a:r>
            <a:r>
              <a:rPr lang="fr-FR" dirty="0" smtClean="0"/>
              <a:t>), la fabrication de la </a:t>
            </a:r>
            <a:r>
              <a:rPr lang="fr-FR" b="1" dirty="0" smtClean="0">
                <a:solidFill>
                  <a:srgbClr val="834736"/>
                </a:solidFill>
              </a:rPr>
              <a:t>moutarde</a:t>
            </a:r>
            <a:r>
              <a:rPr lang="fr-FR" dirty="0" smtClean="0"/>
              <a:t>, la préparation de la </a:t>
            </a:r>
            <a:r>
              <a:rPr lang="fr-FR" b="1" dirty="0" smtClean="0">
                <a:solidFill>
                  <a:srgbClr val="834736"/>
                </a:solidFill>
              </a:rPr>
              <a:t>choucroute</a:t>
            </a:r>
            <a:r>
              <a:rPr lang="fr-FR" dirty="0" smtClean="0"/>
              <a:t>, les </a:t>
            </a:r>
            <a:r>
              <a:rPr lang="fr-FR" b="1" dirty="0" smtClean="0">
                <a:solidFill>
                  <a:srgbClr val="834736"/>
                </a:solidFill>
              </a:rPr>
              <a:t>betteraves rouges </a:t>
            </a:r>
            <a:r>
              <a:rPr lang="fr-FR" dirty="0" smtClean="0"/>
              <a:t>et le </a:t>
            </a:r>
            <a:r>
              <a:rPr lang="fr-FR" b="1" dirty="0" smtClean="0">
                <a:solidFill>
                  <a:srgbClr val="834736"/>
                </a:solidFill>
              </a:rPr>
              <a:t>chou-rouge</a:t>
            </a:r>
          </a:p>
          <a:p>
            <a:r>
              <a:rPr lang="fr-FR" dirty="0" smtClean="0"/>
              <a:t>Pour mariner le </a:t>
            </a:r>
            <a:r>
              <a:rPr lang="fr-FR" b="1" dirty="0" smtClean="0">
                <a:solidFill>
                  <a:srgbClr val="834736"/>
                </a:solidFill>
              </a:rPr>
              <a:t>jambon</a:t>
            </a:r>
            <a:r>
              <a:rPr lang="fr-FR" dirty="0" smtClean="0"/>
              <a:t>, le </a:t>
            </a:r>
            <a:r>
              <a:rPr lang="fr-FR" b="1" dirty="0" smtClean="0">
                <a:solidFill>
                  <a:srgbClr val="834736"/>
                </a:solidFill>
              </a:rPr>
              <a:t>gibier</a:t>
            </a:r>
            <a:r>
              <a:rPr lang="fr-FR" dirty="0" smtClean="0"/>
              <a:t>, la </a:t>
            </a:r>
            <a:r>
              <a:rPr lang="fr-FR" b="1" dirty="0" smtClean="0">
                <a:solidFill>
                  <a:srgbClr val="834736"/>
                </a:solidFill>
              </a:rPr>
              <a:t>volaille</a:t>
            </a:r>
            <a:r>
              <a:rPr lang="fr-FR" dirty="0" smtClean="0"/>
              <a:t> et pour les </a:t>
            </a:r>
            <a:r>
              <a:rPr lang="fr-FR" b="1" dirty="0" smtClean="0">
                <a:solidFill>
                  <a:srgbClr val="834736"/>
                </a:solidFill>
              </a:rPr>
              <a:t>pains d’épices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5" name="Espace réservé du contenu 4" descr="Coriandre 01.png"/>
          <p:cNvPicPr>
            <a:picLocks noGrp="1" noChangeAspect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990" b="-7990"/>
          <a:stretch>
            <a:fillRect/>
          </a:stretch>
        </p:blipFill>
        <p:spPr>
          <a:xfrm>
            <a:off x="4823791" y="1102098"/>
            <a:ext cx="2513982" cy="2919463"/>
          </a:xfrm>
        </p:spPr>
      </p:pic>
      <p:pic>
        <p:nvPicPr>
          <p:cNvPr id="8" name="Image 7" descr="Coriandre 0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018" y="1298448"/>
            <a:ext cx="1669820" cy="2533348"/>
          </a:xfrm>
          <a:prstGeom prst="rect">
            <a:avLst/>
          </a:prstGeom>
        </p:spPr>
      </p:pic>
      <p:pic>
        <p:nvPicPr>
          <p:cNvPr id="9" name="Image 8" descr="Coriandre 0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521" y="3904783"/>
            <a:ext cx="3561743" cy="267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5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FENOUIL / FENCHEL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900661"/>
            <a:ext cx="4604172" cy="5204655"/>
          </a:xfrm>
        </p:spPr>
        <p:txBody>
          <a:bodyPr>
            <a:normAutofit/>
          </a:bodyPr>
          <a:lstStyle/>
          <a:p>
            <a:r>
              <a:rPr lang="fr-FR" dirty="0" smtClean="0"/>
              <a:t>Pour épicer, on utilise les fanes et les graines</a:t>
            </a:r>
          </a:p>
          <a:p>
            <a:r>
              <a:rPr lang="fr-FR" dirty="0" smtClean="0"/>
              <a:t>Les feuilles filiformes rappellent les pointes d’aneth</a:t>
            </a:r>
          </a:p>
          <a:p>
            <a:r>
              <a:rPr lang="fr-FR" dirty="0" smtClean="0"/>
              <a:t>Les fanes ont une saveur aromatique agréable, douceâtre et légèrement piquante qui rappelle l’</a:t>
            </a:r>
            <a:r>
              <a:rPr lang="fr-FR" b="1" dirty="0" smtClean="0">
                <a:solidFill>
                  <a:schemeClr val="accent4"/>
                </a:solidFill>
              </a:rPr>
              <a:t>anis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Pour les mets de </a:t>
            </a:r>
            <a:r>
              <a:rPr lang="fr-FR" b="1" dirty="0" smtClean="0">
                <a:solidFill>
                  <a:srgbClr val="834736"/>
                </a:solidFill>
              </a:rPr>
              <a:t>poisson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crustacés</a:t>
            </a:r>
            <a:r>
              <a:rPr lang="fr-FR" dirty="0" smtClean="0"/>
              <a:t> et </a:t>
            </a:r>
            <a:r>
              <a:rPr lang="fr-FR" b="1" dirty="0" smtClean="0">
                <a:solidFill>
                  <a:srgbClr val="834736"/>
                </a:solidFill>
              </a:rPr>
              <a:t>mollusques</a:t>
            </a:r>
            <a:r>
              <a:rPr lang="fr-FR" dirty="0" smtClean="0"/>
              <a:t>, les </a:t>
            </a:r>
            <a:r>
              <a:rPr lang="fr-FR" b="1" dirty="0" smtClean="0">
                <a:solidFill>
                  <a:srgbClr val="834736"/>
                </a:solidFill>
              </a:rPr>
              <a:t>salades</a:t>
            </a:r>
            <a:r>
              <a:rPr lang="fr-FR" dirty="0" smtClean="0"/>
              <a:t> et mélanges de fines herbes, les graines pour les </a:t>
            </a:r>
            <a:r>
              <a:rPr lang="fr-FR" b="1" dirty="0" smtClean="0">
                <a:solidFill>
                  <a:srgbClr val="834736"/>
                </a:solidFill>
              </a:rPr>
              <a:t>pains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pâtisseries</a:t>
            </a:r>
            <a:r>
              <a:rPr lang="fr-FR" dirty="0" smtClean="0"/>
              <a:t> et </a:t>
            </a:r>
            <a:r>
              <a:rPr lang="fr-FR" b="1" dirty="0" smtClean="0">
                <a:solidFill>
                  <a:srgbClr val="834736"/>
                </a:solidFill>
              </a:rPr>
              <a:t>marinades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6" name="Image 5" descr="Fenouil 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654" y="1900661"/>
            <a:ext cx="1875879" cy="1875879"/>
          </a:xfrm>
          <a:prstGeom prst="rect">
            <a:avLst/>
          </a:prstGeom>
        </p:spPr>
      </p:pic>
      <p:pic>
        <p:nvPicPr>
          <p:cNvPr id="7" name="Image 6" descr="Fenouil 0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509" y="1900661"/>
            <a:ext cx="2203178" cy="1875879"/>
          </a:xfrm>
          <a:prstGeom prst="rect">
            <a:avLst/>
          </a:prstGeom>
        </p:spPr>
      </p:pic>
      <p:pic>
        <p:nvPicPr>
          <p:cNvPr id="10" name="Image 9" descr="Fenouil 0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665" y="4152935"/>
            <a:ext cx="3285612" cy="246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7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PROVENANCE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74320" y="1630611"/>
            <a:ext cx="8595360" cy="4937760"/>
          </a:xfrm>
        </p:spPr>
        <p:txBody>
          <a:bodyPr/>
          <a:lstStyle/>
          <a:p>
            <a:r>
              <a:rPr lang="fr-FR" dirty="0"/>
              <a:t>45% des épices vendues dans le monde viennent d’</a:t>
            </a:r>
            <a:r>
              <a:rPr lang="fr-FR" b="1" dirty="0">
                <a:solidFill>
                  <a:srgbClr val="834736"/>
                </a:solidFill>
              </a:rPr>
              <a:t>Inde dans l’état du Kerala (sud ouest)</a:t>
            </a:r>
          </a:p>
          <a:p>
            <a:endParaRPr lang="fr-FR" dirty="0"/>
          </a:p>
          <a:p>
            <a:r>
              <a:rPr lang="fr-FR" dirty="0"/>
              <a:t>L’</a:t>
            </a:r>
            <a:r>
              <a:rPr lang="fr-FR" b="1" dirty="0">
                <a:solidFill>
                  <a:srgbClr val="834736"/>
                </a:solidFill>
              </a:rPr>
              <a:t>Indonésie</a:t>
            </a:r>
            <a:r>
              <a:rPr lang="fr-FR" dirty="0"/>
              <a:t> est l’un des plus gros exportateurs de poivre, gingembre, cannelle, muscade, girofle</a:t>
            </a:r>
          </a:p>
          <a:p>
            <a:endParaRPr lang="fr-FR" dirty="0"/>
          </a:p>
          <a:p>
            <a:r>
              <a:rPr lang="fr-FR" dirty="0"/>
              <a:t>Le </a:t>
            </a:r>
            <a:r>
              <a:rPr lang="fr-FR" b="1" dirty="0">
                <a:solidFill>
                  <a:srgbClr val="834736"/>
                </a:solidFill>
              </a:rPr>
              <a:t>Brésil</a:t>
            </a:r>
            <a:r>
              <a:rPr lang="fr-FR" dirty="0"/>
              <a:t> est un gros producteur de poivre et cannelle</a:t>
            </a:r>
          </a:p>
          <a:p>
            <a:endParaRPr lang="fr-FR" dirty="0"/>
          </a:p>
          <a:p>
            <a:r>
              <a:rPr lang="fr-FR" dirty="0"/>
              <a:t>Le </a:t>
            </a:r>
            <a:r>
              <a:rPr lang="fr-FR" b="1" dirty="0">
                <a:solidFill>
                  <a:srgbClr val="834736"/>
                </a:solidFill>
              </a:rPr>
              <a:t>Mexique</a:t>
            </a:r>
            <a:r>
              <a:rPr lang="fr-FR" dirty="0"/>
              <a:t> produit des piments, anis, cumin, sésame, poivre Jamaïque et vanille</a:t>
            </a:r>
          </a:p>
        </p:txBody>
      </p:sp>
      <p:pic>
        <p:nvPicPr>
          <p:cNvPr id="4" name="Image 3" descr="13814253-les-epices-et-bouquet-de-fines-herbes-fraiches-aromatiques-dans-le-verr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950" y="117281"/>
            <a:ext cx="1764974" cy="117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2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ANETH / DILL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298447"/>
            <a:ext cx="4604172" cy="5204655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On utilise aussi bien les pointes que les graines de l’aneth</a:t>
            </a:r>
            <a:endParaRPr lang="fr-FR" b="1" dirty="0" smtClean="0"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fr-FR" b="1" u="sng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EN CUISINE</a:t>
            </a:r>
          </a:p>
          <a:p>
            <a:r>
              <a:rPr lang="fr-FR" dirty="0" smtClean="0"/>
              <a:t>Utiliser les pointes d’aneth fraîches</a:t>
            </a:r>
          </a:p>
          <a:p>
            <a:r>
              <a:rPr lang="fr-FR" dirty="0" smtClean="0"/>
              <a:t>Séchées, elles perdent leur arôme et il faut en utiliser d’autant plus</a:t>
            </a:r>
          </a:p>
          <a:p>
            <a:r>
              <a:rPr lang="fr-FR" dirty="0" smtClean="0"/>
              <a:t>Comme le fenouil, les pointes d’aneth ont une saveur doucereuse</a:t>
            </a:r>
          </a:p>
          <a:p>
            <a:r>
              <a:rPr lang="fr-FR" dirty="0" smtClean="0"/>
              <a:t>Les graines rappellent plutôt le </a:t>
            </a:r>
            <a:r>
              <a:rPr lang="fr-FR" b="1" dirty="0" smtClean="0">
                <a:solidFill>
                  <a:srgbClr val="834736"/>
                </a:solidFill>
              </a:rPr>
              <a:t>cumin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Les pointes sont utilisées pour le </a:t>
            </a:r>
            <a:r>
              <a:rPr lang="fr-FR" b="1" dirty="0" smtClean="0">
                <a:solidFill>
                  <a:srgbClr val="834736"/>
                </a:solidFill>
              </a:rPr>
              <a:t>saumon</a:t>
            </a:r>
            <a:r>
              <a:rPr lang="fr-FR" dirty="0" smtClean="0"/>
              <a:t> et les </a:t>
            </a:r>
            <a:r>
              <a:rPr lang="fr-FR" b="1" dirty="0" smtClean="0">
                <a:solidFill>
                  <a:srgbClr val="834736"/>
                </a:solidFill>
              </a:rPr>
              <a:t>harengs</a:t>
            </a:r>
            <a:r>
              <a:rPr lang="fr-FR" dirty="0" smtClean="0"/>
              <a:t> </a:t>
            </a:r>
            <a:r>
              <a:rPr lang="fr-FR" b="1" dirty="0" smtClean="0">
                <a:solidFill>
                  <a:srgbClr val="834736"/>
                </a:solidFill>
              </a:rPr>
              <a:t>marinés</a:t>
            </a:r>
            <a:r>
              <a:rPr lang="fr-FR" dirty="0" smtClean="0"/>
              <a:t>, la </a:t>
            </a:r>
            <a:r>
              <a:rPr lang="fr-FR" b="1" dirty="0" smtClean="0">
                <a:solidFill>
                  <a:srgbClr val="834736"/>
                </a:solidFill>
              </a:rPr>
              <a:t>salade de concombre</a:t>
            </a:r>
            <a:r>
              <a:rPr lang="fr-FR" dirty="0" smtClean="0"/>
              <a:t>, diverses </a:t>
            </a:r>
            <a:r>
              <a:rPr lang="fr-FR" b="1" dirty="0" smtClean="0">
                <a:solidFill>
                  <a:srgbClr val="834736"/>
                </a:solidFill>
              </a:rPr>
              <a:t>marinades</a:t>
            </a:r>
            <a:r>
              <a:rPr lang="fr-FR" dirty="0" smtClean="0"/>
              <a:t> pour le </a:t>
            </a:r>
            <a:r>
              <a:rPr lang="fr-FR" b="1" dirty="0" smtClean="0">
                <a:solidFill>
                  <a:srgbClr val="834736"/>
                </a:solidFill>
              </a:rPr>
              <a:t>poisson</a:t>
            </a:r>
            <a:r>
              <a:rPr lang="fr-FR" dirty="0" smtClean="0"/>
              <a:t> et les </a:t>
            </a:r>
            <a:r>
              <a:rPr lang="fr-FR" b="1" dirty="0" smtClean="0">
                <a:solidFill>
                  <a:srgbClr val="834736"/>
                </a:solidFill>
              </a:rPr>
              <a:t>légumes</a:t>
            </a:r>
            <a:r>
              <a:rPr lang="fr-FR" dirty="0" smtClean="0"/>
              <a:t>, les mets aux </a:t>
            </a:r>
            <a:r>
              <a:rPr lang="fr-FR" b="1" dirty="0" smtClean="0">
                <a:solidFill>
                  <a:srgbClr val="834736"/>
                </a:solidFill>
              </a:rPr>
              <a:t>pommes de terre</a:t>
            </a:r>
            <a:r>
              <a:rPr lang="fr-FR" dirty="0" smtClean="0"/>
              <a:t>, le </a:t>
            </a:r>
            <a:r>
              <a:rPr lang="fr-FR" b="1" dirty="0" smtClean="0">
                <a:solidFill>
                  <a:srgbClr val="834736"/>
                </a:solidFill>
              </a:rPr>
              <a:t>séré</a:t>
            </a:r>
            <a:r>
              <a:rPr lang="fr-FR" dirty="0" smtClean="0"/>
              <a:t> aux herbes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6" name="Espace réservé du contenu 5" descr="Aneth 02.jpg"/>
          <p:cNvPicPr>
            <a:picLocks noGrp="1" noChangeAspect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r="17709"/>
          <a:stretch>
            <a:fillRect/>
          </a:stretch>
        </p:blipFill>
        <p:spPr>
          <a:xfrm>
            <a:off x="4880397" y="1467030"/>
            <a:ext cx="1808318" cy="2099982"/>
          </a:xfrm>
        </p:spPr>
      </p:pic>
      <p:pic>
        <p:nvPicPr>
          <p:cNvPr id="7" name="Image 6" descr="Aneth 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178" y="3815167"/>
            <a:ext cx="3135818" cy="2843142"/>
          </a:xfrm>
          <a:prstGeom prst="rect">
            <a:avLst/>
          </a:prstGeom>
        </p:spPr>
      </p:pic>
      <p:pic>
        <p:nvPicPr>
          <p:cNvPr id="10" name="Image 9" descr="Aneth 0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997" y="1467030"/>
            <a:ext cx="2099982" cy="209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8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FUNEGREC / BOCKSHORNKLEE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2064805"/>
            <a:ext cx="4604172" cy="5204655"/>
          </a:xfrm>
        </p:spPr>
        <p:txBody>
          <a:bodyPr>
            <a:normAutofit/>
          </a:bodyPr>
          <a:lstStyle/>
          <a:p>
            <a:r>
              <a:rPr lang="fr-FR" dirty="0" smtClean="0"/>
              <a:t>Ces graines méditerranéennes sont utilisées séchées et rôties</a:t>
            </a:r>
          </a:p>
          <a:p>
            <a:r>
              <a:rPr lang="fr-FR" dirty="0" smtClean="0"/>
              <a:t>En raison de leur saveur amère, seules les très jeunes feuilles tendres peuvent être consommées fraîches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Elément du </a:t>
            </a:r>
            <a:r>
              <a:rPr lang="fr-FR" b="1" dirty="0" smtClean="0">
                <a:solidFill>
                  <a:srgbClr val="834736"/>
                </a:solidFill>
              </a:rPr>
              <a:t>curry</a:t>
            </a:r>
            <a:r>
              <a:rPr lang="fr-FR" dirty="0" smtClean="0"/>
              <a:t>, pour des </a:t>
            </a:r>
            <a:r>
              <a:rPr lang="fr-FR" b="1" dirty="0" smtClean="0">
                <a:solidFill>
                  <a:srgbClr val="834736"/>
                </a:solidFill>
              </a:rPr>
              <a:t>marinades</a:t>
            </a:r>
            <a:r>
              <a:rPr lang="fr-FR" dirty="0" smtClean="0"/>
              <a:t>, en </a:t>
            </a:r>
            <a:r>
              <a:rPr lang="fr-FR" b="1" dirty="0" smtClean="0">
                <a:solidFill>
                  <a:srgbClr val="834736"/>
                </a:solidFill>
              </a:rPr>
              <a:t>pousses</a:t>
            </a:r>
            <a:r>
              <a:rPr lang="fr-FR" dirty="0" smtClean="0"/>
              <a:t>, et les feuilles tendres pour des </a:t>
            </a:r>
            <a:r>
              <a:rPr lang="fr-FR" b="1" dirty="0" smtClean="0">
                <a:solidFill>
                  <a:srgbClr val="834736"/>
                </a:solidFill>
              </a:rPr>
              <a:t>salades</a:t>
            </a:r>
            <a:r>
              <a:rPr lang="fr-FR" dirty="0" smtClean="0"/>
              <a:t>, condiment du </a:t>
            </a:r>
            <a:r>
              <a:rPr lang="fr-FR" b="1" dirty="0" smtClean="0">
                <a:solidFill>
                  <a:srgbClr val="834736"/>
                </a:solidFill>
              </a:rPr>
              <a:t>fromage </a:t>
            </a:r>
            <a:r>
              <a:rPr lang="fr-FR" b="1" dirty="0" err="1" smtClean="0">
                <a:solidFill>
                  <a:srgbClr val="834736"/>
                </a:solidFill>
              </a:rPr>
              <a:t>schabziger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5" name="Espace réservé du contenu 4" descr="Fenugrec.jpg"/>
          <p:cNvPicPr>
            <a:picLocks noGrp="1" noChangeAspect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250" b="-29250"/>
          <a:stretch>
            <a:fillRect/>
          </a:stretch>
        </p:blipFill>
        <p:spPr>
          <a:xfrm>
            <a:off x="5462516" y="737163"/>
            <a:ext cx="3289748" cy="3820353"/>
          </a:xfrm>
        </p:spPr>
      </p:pic>
      <p:pic>
        <p:nvPicPr>
          <p:cNvPr id="8" name="Image 7" descr="Fenugrec 0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16" y="4122071"/>
            <a:ext cx="3289748" cy="24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6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ANIS / ANIS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4" y="1298447"/>
            <a:ext cx="4957261" cy="5343330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Les graines brunes à jaunâtres, nervurées et velues, sont la partie la plus aromatique de la plante 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EN CUISINE</a:t>
            </a:r>
          </a:p>
          <a:p>
            <a:r>
              <a:rPr lang="fr-FR" dirty="0" smtClean="0"/>
              <a:t>L’anis moulu perd rapidement son arôme, il convient donc de n’en acheter que de petites quantités</a:t>
            </a:r>
          </a:p>
          <a:p>
            <a:r>
              <a:rPr lang="fr-FR" dirty="0" smtClean="0"/>
              <a:t>Préférer les graines entières et moudre selon les besoins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Il est utilisé avant tout dans les </a:t>
            </a:r>
            <a:r>
              <a:rPr lang="fr-FR" b="1" dirty="0" smtClean="0">
                <a:solidFill>
                  <a:schemeClr val="accent4"/>
                </a:solidFill>
              </a:rPr>
              <a:t>entremets</a:t>
            </a:r>
            <a:r>
              <a:rPr lang="fr-FR" dirty="0" smtClean="0"/>
              <a:t> ainsi que pour les </a:t>
            </a:r>
            <a:r>
              <a:rPr lang="fr-FR" b="1" dirty="0" smtClean="0">
                <a:solidFill>
                  <a:srgbClr val="834736"/>
                </a:solidFill>
              </a:rPr>
              <a:t>gâteaux</a:t>
            </a:r>
            <a:r>
              <a:rPr lang="fr-FR" dirty="0" smtClean="0"/>
              <a:t>, les </a:t>
            </a:r>
            <a:r>
              <a:rPr lang="fr-FR" b="1" dirty="0" smtClean="0">
                <a:solidFill>
                  <a:srgbClr val="834736"/>
                </a:solidFill>
              </a:rPr>
              <a:t>petites pâtisseries</a:t>
            </a:r>
            <a:r>
              <a:rPr lang="fr-FR" dirty="0" smtClean="0"/>
              <a:t> et le </a:t>
            </a:r>
            <a:r>
              <a:rPr lang="fr-FR" b="1" dirty="0" smtClean="0">
                <a:solidFill>
                  <a:srgbClr val="834736"/>
                </a:solidFill>
              </a:rPr>
              <a:t>pain</a:t>
            </a:r>
          </a:p>
          <a:p>
            <a:r>
              <a:rPr lang="fr-FR" dirty="0" smtClean="0"/>
              <a:t>Il convient aussi pour les </a:t>
            </a:r>
            <a:r>
              <a:rPr lang="fr-FR" b="1" dirty="0" smtClean="0">
                <a:solidFill>
                  <a:srgbClr val="834736"/>
                </a:solidFill>
              </a:rPr>
              <a:t>conserves de cornichons</a:t>
            </a:r>
          </a:p>
          <a:p>
            <a:r>
              <a:rPr lang="fr-FR" dirty="0" smtClean="0"/>
              <a:t>Sous forme de </a:t>
            </a:r>
            <a:r>
              <a:rPr lang="fr-FR" b="1" dirty="0" smtClean="0">
                <a:solidFill>
                  <a:srgbClr val="834736"/>
                </a:solidFill>
              </a:rPr>
              <a:t>pastis</a:t>
            </a:r>
            <a:r>
              <a:rPr lang="fr-FR" dirty="0" smtClean="0"/>
              <a:t> (dénomination générale pour diverses boissons à l’anis), on l’utilise aussi pour le </a:t>
            </a:r>
            <a:r>
              <a:rPr lang="fr-FR" b="1" dirty="0" smtClean="0">
                <a:solidFill>
                  <a:srgbClr val="834736"/>
                </a:solidFill>
              </a:rPr>
              <a:t>poisson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5" name="Espace réservé du contenu 4" descr="Anis.jpg"/>
          <p:cNvPicPr>
            <a:picLocks noGrp="1" noChangeAspect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419" b="-27419"/>
          <a:stretch>
            <a:fillRect/>
          </a:stretch>
        </p:blipFill>
        <p:spPr>
          <a:xfrm>
            <a:off x="5432637" y="378309"/>
            <a:ext cx="3617617" cy="4201104"/>
          </a:xfrm>
        </p:spPr>
      </p:pic>
      <p:pic>
        <p:nvPicPr>
          <p:cNvPr id="8" name="Image 7" descr="Anis 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925" y="3993920"/>
            <a:ext cx="3608329" cy="270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2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ANIS ETOILE / STERNANIS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904235"/>
            <a:ext cx="4227346" cy="5204655"/>
          </a:xfrm>
        </p:spPr>
        <p:txBody>
          <a:bodyPr>
            <a:normAutofit/>
          </a:bodyPr>
          <a:lstStyle/>
          <a:p>
            <a:r>
              <a:rPr lang="fr-FR" dirty="0" smtClean="0"/>
              <a:t>Fruit en forme d’étoile d’un arbre asiatique, séché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Pour le </a:t>
            </a:r>
            <a:r>
              <a:rPr lang="fr-FR" b="1" dirty="0" smtClean="0">
                <a:solidFill>
                  <a:srgbClr val="834736"/>
                </a:solidFill>
              </a:rPr>
              <a:t>vin chaud </a:t>
            </a:r>
            <a:r>
              <a:rPr lang="fr-FR" dirty="0" smtClean="0"/>
              <a:t>et les </a:t>
            </a:r>
            <a:r>
              <a:rPr lang="fr-FR" b="1" dirty="0" smtClean="0">
                <a:solidFill>
                  <a:srgbClr val="834736"/>
                </a:solidFill>
              </a:rPr>
              <a:t>pâtisseries de Noël</a:t>
            </a:r>
          </a:p>
          <a:p>
            <a:r>
              <a:rPr lang="fr-FR" dirty="0" smtClean="0"/>
              <a:t>Fait partie de la préparation </a:t>
            </a:r>
            <a:r>
              <a:rPr lang="fr-FR" b="1" dirty="0" smtClean="0">
                <a:solidFill>
                  <a:srgbClr val="834736"/>
                </a:solidFill>
              </a:rPr>
              <a:t>« cinq épices »</a:t>
            </a:r>
            <a:r>
              <a:rPr lang="fr-FR" dirty="0" smtClean="0"/>
              <a:t> de la cuisine extrême-orientale</a:t>
            </a:r>
          </a:p>
        </p:txBody>
      </p:sp>
      <p:pic>
        <p:nvPicPr>
          <p:cNvPr id="5" name="Espace réservé du contenu 4" descr="Anis étoilé.jpg"/>
          <p:cNvPicPr>
            <a:picLocks noGrp="1" noChangeAspect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419" b="-27419"/>
          <a:stretch>
            <a:fillRect/>
          </a:stretch>
        </p:blipFill>
        <p:spPr>
          <a:xfrm>
            <a:off x="4985314" y="352879"/>
            <a:ext cx="3882461" cy="4226534"/>
          </a:xfrm>
        </p:spPr>
      </p:pic>
      <p:pic>
        <p:nvPicPr>
          <p:cNvPr id="8" name="Image 7" descr="Anis étoilé 0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315" y="3963101"/>
            <a:ext cx="3882460" cy="273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9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CARDAMONE / KARDAMOM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618769"/>
            <a:ext cx="4190850" cy="5204655"/>
          </a:xfrm>
        </p:spPr>
        <p:txBody>
          <a:bodyPr>
            <a:normAutofit/>
          </a:bodyPr>
          <a:lstStyle/>
          <a:p>
            <a:r>
              <a:rPr lang="fr-FR" dirty="0" smtClean="0"/>
              <a:t>La plante de type roseau porte des petits fruits verts en forme de capsule</a:t>
            </a:r>
          </a:p>
          <a:p>
            <a:r>
              <a:rPr lang="fr-FR" dirty="0" smtClean="0"/>
              <a:t>A l’intérieur se trouvent les graines au parfum épicé légèrement </a:t>
            </a:r>
            <a:r>
              <a:rPr lang="fr-FR" b="1" dirty="0" smtClean="0">
                <a:solidFill>
                  <a:schemeClr val="accent4"/>
                </a:solidFill>
              </a:rPr>
              <a:t>citronné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Elément du mélange de </a:t>
            </a:r>
            <a:r>
              <a:rPr lang="fr-FR" b="1" dirty="0" smtClean="0">
                <a:solidFill>
                  <a:srgbClr val="834736"/>
                </a:solidFill>
              </a:rPr>
              <a:t>curry</a:t>
            </a:r>
            <a:r>
              <a:rPr lang="fr-FR" dirty="0" smtClean="0"/>
              <a:t>, pour les </a:t>
            </a:r>
            <a:r>
              <a:rPr lang="fr-FR" b="1" dirty="0" smtClean="0">
                <a:solidFill>
                  <a:srgbClr val="834736"/>
                </a:solidFill>
              </a:rPr>
              <a:t>pains d’épices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pains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charcuteries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pâtés</a:t>
            </a:r>
            <a:r>
              <a:rPr lang="fr-FR" dirty="0" smtClean="0"/>
              <a:t>, avec les </a:t>
            </a:r>
            <a:r>
              <a:rPr lang="fr-FR" b="1" dirty="0" smtClean="0">
                <a:solidFill>
                  <a:srgbClr val="834736"/>
                </a:solidFill>
              </a:rPr>
              <a:t>poires</a:t>
            </a:r>
            <a:r>
              <a:rPr lang="fr-FR" dirty="0" smtClean="0"/>
              <a:t> et </a:t>
            </a:r>
            <a:r>
              <a:rPr lang="fr-FR" b="1" dirty="0" smtClean="0">
                <a:solidFill>
                  <a:srgbClr val="834736"/>
                </a:solidFill>
              </a:rPr>
              <a:t>pommes</a:t>
            </a:r>
            <a:r>
              <a:rPr lang="fr-FR" dirty="0" smtClean="0"/>
              <a:t> pochées, pour le </a:t>
            </a:r>
            <a:r>
              <a:rPr lang="fr-FR" b="1" dirty="0" smtClean="0">
                <a:solidFill>
                  <a:srgbClr val="834736"/>
                </a:solidFill>
              </a:rPr>
              <a:t>punch</a:t>
            </a:r>
            <a:r>
              <a:rPr lang="fr-FR" dirty="0" smtClean="0"/>
              <a:t> et le </a:t>
            </a:r>
            <a:r>
              <a:rPr lang="fr-FR" b="1" dirty="0" smtClean="0">
                <a:solidFill>
                  <a:srgbClr val="834736"/>
                </a:solidFill>
              </a:rPr>
              <a:t>vin chaud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5" name="Espace réservé du contenu 4" descr="Cardamome 01.jpg"/>
          <p:cNvPicPr>
            <a:picLocks noGrp="1" noChangeAspect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r="13043"/>
          <a:stretch>
            <a:fillRect/>
          </a:stretch>
        </p:blipFill>
        <p:spPr>
          <a:xfrm>
            <a:off x="5090260" y="1166958"/>
            <a:ext cx="3033685" cy="3110055"/>
          </a:xfrm>
        </p:spPr>
      </p:pic>
      <p:pic>
        <p:nvPicPr>
          <p:cNvPr id="8" name="Image 7" descr="Cardamome 0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260" y="4465908"/>
            <a:ext cx="3033685" cy="221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1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PAVOT / MOHN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451718"/>
            <a:ext cx="4604172" cy="5204655"/>
          </a:xfrm>
        </p:spPr>
        <p:txBody>
          <a:bodyPr>
            <a:normAutofit/>
          </a:bodyPr>
          <a:lstStyle/>
          <a:p>
            <a:r>
              <a:rPr lang="fr-FR" dirty="0" smtClean="0"/>
              <a:t>Les graines mûres du pavot somnifères ont une saveur qui rappelle la noix et sont agréablement croustillantes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EN CUISINE</a:t>
            </a:r>
          </a:p>
          <a:p>
            <a:r>
              <a:rPr lang="fr-FR" dirty="0" smtClean="0"/>
              <a:t>Rôtir légèrement les graines de pavot avant de les utiliser renforce leur arôme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Pour les </a:t>
            </a:r>
            <a:r>
              <a:rPr lang="fr-FR" b="1" dirty="0" smtClean="0">
                <a:solidFill>
                  <a:schemeClr val="accent4"/>
                </a:solidFill>
              </a:rPr>
              <a:t>pains</a:t>
            </a:r>
            <a:r>
              <a:rPr lang="fr-FR" dirty="0" smtClean="0"/>
              <a:t>, les </a:t>
            </a:r>
            <a:r>
              <a:rPr lang="fr-FR" b="1" dirty="0" smtClean="0">
                <a:solidFill>
                  <a:srgbClr val="834736"/>
                </a:solidFill>
              </a:rPr>
              <a:t>pâtisseries feuilletées</a:t>
            </a:r>
            <a:r>
              <a:rPr lang="fr-FR" dirty="0" smtClean="0"/>
              <a:t>, les </a:t>
            </a:r>
            <a:r>
              <a:rPr lang="fr-FR" b="1" dirty="0" smtClean="0">
                <a:solidFill>
                  <a:srgbClr val="834736"/>
                </a:solidFill>
              </a:rPr>
              <a:t>currys</a:t>
            </a:r>
            <a:r>
              <a:rPr lang="fr-FR" dirty="0" smtClean="0"/>
              <a:t>, certaines spécialités régionales et pour assaisonner les </a:t>
            </a:r>
            <a:r>
              <a:rPr lang="fr-FR" b="1" dirty="0" smtClean="0">
                <a:solidFill>
                  <a:srgbClr val="834736"/>
                </a:solidFill>
              </a:rPr>
              <a:t>salades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5" name="Espace réservé du contenu 4" descr="Pavot.jpg"/>
          <p:cNvPicPr>
            <a:picLocks noGrp="1" noChangeAspect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781" b="-31781"/>
          <a:stretch>
            <a:fillRect/>
          </a:stretch>
        </p:blipFill>
        <p:spPr>
          <a:xfrm>
            <a:off x="5433319" y="3761154"/>
            <a:ext cx="3143173" cy="3650137"/>
          </a:xfrm>
        </p:spPr>
      </p:pic>
      <p:pic>
        <p:nvPicPr>
          <p:cNvPr id="8" name="Image 7" descr="Pavot 0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19" y="1145889"/>
            <a:ext cx="3143173" cy="314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5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>
          <a:xfrm>
            <a:off x="3743323" y="5778708"/>
            <a:ext cx="5120640" cy="505450"/>
          </a:xfrm>
        </p:spPr>
        <p:txBody>
          <a:bodyPr>
            <a:normAutofit/>
          </a:bodyPr>
          <a:lstStyle/>
          <a:p>
            <a:pPr algn="ctr"/>
            <a:endParaRPr lang="fr-FR" sz="1600" i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739896" y="4630432"/>
            <a:ext cx="5120640" cy="923504"/>
          </a:xfrm>
        </p:spPr>
        <p:txBody>
          <a:bodyPr>
            <a:normAutofit/>
          </a:bodyPr>
          <a:lstStyle/>
          <a:p>
            <a:pPr algn="ctr"/>
            <a:r>
              <a:rPr lang="fr-FR" b="1" dirty="0" smtClean="0">
                <a:solidFill>
                  <a:schemeClr val="accent4"/>
                </a:solidFill>
              </a:rPr>
              <a:t>RACINES</a:t>
            </a:r>
            <a:endParaRPr lang="fr-FR" b="1" dirty="0"/>
          </a:p>
        </p:txBody>
      </p:sp>
      <p:pic>
        <p:nvPicPr>
          <p:cNvPr id="5" name="Image 4" descr="Gingemb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913" y="227651"/>
            <a:ext cx="49784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9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GINGEMBRE / INGWER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298447"/>
            <a:ext cx="5059448" cy="5204655"/>
          </a:xfrm>
        </p:spPr>
        <p:txBody>
          <a:bodyPr>
            <a:normAutofit/>
          </a:bodyPr>
          <a:lstStyle/>
          <a:p>
            <a:r>
              <a:rPr lang="fr-FR" dirty="0" smtClean="0"/>
              <a:t>Racine tubéreuse, ramifiée, blanchâtre ou brun-jaune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EN CUISINE</a:t>
            </a:r>
          </a:p>
          <a:p>
            <a:r>
              <a:rPr lang="fr-FR" dirty="0" smtClean="0"/>
              <a:t>Il devrait avoir une chair ferme et non fibreuse</a:t>
            </a:r>
          </a:p>
          <a:p>
            <a:r>
              <a:rPr lang="fr-FR" dirty="0" smtClean="0"/>
              <a:t>Les gingembres </a:t>
            </a:r>
            <a:r>
              <a:rPr lang="fr-FR" b="1" dirty="0" smtClean="0">
                <a:solidFill>
                  <a:srgbClr val="834736"/>
                </a:solidFill>
              </a:rPr>
              <a:t>indien</a:t>
            </a:r>
            <a:r>
              <a:rPr lang="fr-FR" dirty="0" smtClean="0"/>
              <a:t> et </a:t>
            </a:r>
            <a:r>
              <a:rPr lang="fr-FR" b="1" dirty="0" smtClean="0">
                <a:solidFill>
                  <a:srgbClr val="834736"/>
                </a:solidFill>
              </a:rPr>
              <a:t>jamaïcain</a:t>
            </a:r>
            <a:r>
              <a:rPr lang="fr-FR" dirty="0" smtClean="0"/>
              <a:t>, avec leur arôme citronné et piquant, sont considérés comme les </a:t>
            </a:r>
            <a:r>
              <a:rPr lang="fr-FR" b="1" dirty="0" smtClean="0">
                <a:solidFill>
                  <a:srgbClr val="834736"/>
                </a:solidFill>
              </a:rPr>
              <a:t>meilleures variétés</a:t>
            </a:r>
          </a:p>
          <a:p>
            <a:r>
              <a:rPr lang="fr-FR" dirty="0" smtClean="0"/>
              <a:t>Il se conserve au frais</a:t>
            </a:r>
          </a:p>
          <a:p>
            <a:r>
              <a:rPr lang="fr-FR" dirty="0" smtClean="0"/>
              <a:t>Ne peler chaque fois que la quantité strictement nécessaire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Fraîchement râpé, séché, moulu ou confit pour des </a:t>
            </a:r>
            <a:r>
              <a:rPr lang="fr-FR" b="1" dirty="0" smtClean="0">
                <a:solidFill>
                  <a:srgbClr val="834736"/>
                </a:solidFill>
              </a:rPr>
              <a:t>marinades</a:t>
            </a:r>
            <a:r>
              <a:rPr lang="fr-FR" dirty="0" smtClean="0"/>
              <a:t> et des </a:t>
            </a:r>
            <a:r>
              <a:rPr lang="fr-FR" b="1" dirty="0" smtClean="0">
                <a:solidFill>
                  <a:srgbClr val="834736"/>
                </a:solidFill>
              </a:rPr>
              <a:t>sauces</a:t>
            </a:r>
            <a:r>
              <a:rPr lang="fr-FR" dirty="0" smtClean="0"/>
              <a:t>, dans le </a:t>
            </a:r>
            <a:r>
              <a:rPr lang="fr-FR" b="1" dirty="0" smtClean="0">
                <a:solidFill>
                  <a:srgbClr val="834736"/>
                </a:solidFill>
              </a:rPr>
              <a:t>curry</a:t>
            </a:r>
            <a:r>
              <a:rPr lang="fr-FR" dirty="0" smtClean="0"/>
              <a:t>, pour des </a:t>
            </a:r>
            <a:r>
              <a:rPr lang="fr-FR" b="1" dirty="0" smtClean="0">
                <a:solidFill>
                  <a:srgbClr val="834736"/>
                </a:solidFill>
              </a:rPr>
              <a:t>pâtisseries</a:t>
            </a:r>
            <a:r>
              <a:rPr lang="fr-FR" dirty="0" smtClean="0"/>
              <a:t> et </a:t>
            </a:r>
            <a:r>
              <a:rPr lang="fr-FR" b="1" dirty="0" smtClean="0">
                <a:solidFill>
                  <a:srgbClr val="834736"/>
                </a:solidFill>
              </a:rPr>
              <a:t>entremets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5" name="Espace réservé du contenu 4" descr="Gingembre.jpg"/>
          <p:cNvPicPr>
            <a:picLocks noGrp="1" noChangeAspect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352" b="-21352"/>
          <a:stretch>
            <a:fillRect/>
          </a:stretch>
        </p:blipFill>
        <p:spPr>
          <a:xfrm>
            <a:off x="5471392" y="518205"/>
            <a:ext cx="3014746" cy="3630587"/>
          </a:xfrm>
        </p:spPr>
      </p:pic>
      <p:pic>
        <p:nvPicPr>
          <p:cNvPr id="8" name="Image 7" descr="Gingembre 0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92" y="3736912"/>
            <a:ext cx="3014746" cy="301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1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RAIFORT / MEERRETICH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758284"/>
            <a:ext cx="4604172" cy="5204655"/>
          </a:xfrm>
        </p:spPr>
        <p:txBody>
          <a:bodyPr>
            <a:normAutofit/>
          </a:bodyPr>
          <a:lstStyle/>
          <a:p>
            <a:r>
              <a:rPr lang="fr-FR" dirty="0" smtClean="0"/>
              <a:t>La racine de cette plante s’enfonce profondément dans la terre et sa saveur est forte et piquante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EN CUISINE</a:t>
            </a:r>
          </a:p>
          <a:p>
            <a:r>
              <a:rPr lang="fr-FR" dirty="0" smtClean="0"/>
              <a:t>Peut être stocké quelques semaines au frais et à l’humidité, enfoui dans du sable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Râpé avec du </a:t>
            </a:r>
            <a:r>
              <a:rPr lang="fr-FR" b="1" dirty="0" smtClean="0">
                <a:solidFill>
                  <a:srgbClr val="834736"/>
                </a:solidFill>
              </a:rPr>
              <a:t>poisson fumé</a:t>
            </a:r>
            <a:r>
              <a:rPr lang="fr-FR" dirty="0" smtClean="0"/>
              <a:t>, des </a:t>
            </a:r>
            <a:r>
              <a:rPr lang="fr-FR" b="1" dirty="0" smtClean="0">
                <a:solidFill>
                  <a:srgbClr val="834736"/>
                </a:solidFill>
              </a:rPr>
              <a:t>saucisses</a:t>
            </a:r>
            <a:r>
              <a:rPr lang="fr-FR" dirty="0" smtClean="0"/>
              <a:t> chaudes, de la </a:t>
            </a:r>
            <a:r>
              <a:rPr lang="fr-FR" b="1" dirty="0" smtClean="0">
                <a:solidFill>
                  <a:srgbClr val="834736"/>
                </a:solidFill>
              </a:rPr>
              <a:t>viande bouillie</a:t>
            </a:r>
            <a:r>
              <a:rPr lang="fr-FR" dirty="0" smtClean="0"/>
              <a:t>, pour des </a:t>
            </a:r>
            <a:r>
              <a:rPr lang="fr-FR" b="1" dirty="0" smtClean="0">
                <a:solidFill>
                  <a:srgbClr val="834736"/>
                </a:solidFill>
              </a:rPr>
              <a:t>sauces</a:t>
            </a:r>
            <a:r>
              <a:rPr lang="fr-FR" dirty="0" smtClean="0"/>
              <a:t> froides et chaudes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5" name="Espace réservé du contenu 4" descr="Raifort.jpg"/>
          <p:cNvPicPr>
            <a:picLocks noGrp="1" noChangeAspect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65" b="-8065"/>
          <a:stretch>
            <a:fillRect/>
          </a:stretch>
        </p:blipFill>
        <p:spPr>
          <a:xfrm>
            <a:off x="5331130" y="1072902"/>
            <a:ext cx="3194813" cy="3331343"/>
          </a:xfrm>
        </p:spPr>
      </p:pic>
      <p:pic>
        <p:nvPicPr>
          <p:cNvPr id="8" name="Image 7" descr="Raifort 0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130" y="4348514"/>
            <a:ext cx="3194813" cy="232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9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CURCUMA / KURKUMA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675613"/>
            <a:ext cx="4604172" cy="5204655"/>
          </a:xfrm>
        </p:spPr>
        <p:txBody>
          <a:bodyPr>
            <a:normAutofit/>
          </a:bodyPr>
          <a:lstStyle/>
          <a:p>
            <a:r>
              <a:rPr lang="fr-FR" dirty="0" smtClean="0"/>
              <a:t>Cette plante qui ressemble au </a:t>
            </a:r>
            <a:r>
              <a:rPr lang="fr-FR" b="1" dirty="0" smtClean="0">
                <a:solidFill>
                  <a:srgbClr val="834736"/>
                </a:solidFill>
              </a:rPr>
              <a:t>gingembre</a:t>
            </a:r>
            <a:r>
              <a:rPr lang="fr-FR" dirty="0" smtClean="0"/>
              <a:t> est aussi appelée </a:t>
            </a:r>
            <a:r>
              <a:rPr lang="fr-FR" b="1" dirty="0" err="1" smtClean="0">
                <a:solidFill>
                  <a:srgbClr val="834736"/>
                </a:solidFill>
              </a:rPr>
              <a:t>tuméric</a:t>
            </a:r>
            <a:endParaRPr lang="fr-FR" b="1" dirty="0" smtClean="0">
              <a:solidFill>
                <a:srgbClr val="834736"/>
              </a:solidFill>
            </a:endParaRPr>
          </a:p>
          <a:p>
            <a:r>
              <a:rPr lang="fr-FR" dirty="0" smtClean="0"/>
              <a:t>Pelé, séché et moulu, le curcuma est une poudre d’une couleur jaune intense à la saveur aromatique ressemblant au gingembre, légèrement amère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Elément du </a:t>
            </a:r>
            <a:r>
              <a:rPr lang="fr-FR" b="1" dirty="0" smtClean="0">
                <a:solidFill>
                  <a:srgbClr val="834736"/>
                </a:solidFill>
              </a:rPr>
              <a:t>curry</a:t>
            </a:r>
            <a:r>
              <a:rPr lang="fr-FR" dirty="0" smtClean="0"/>
              <a:t>, de la </a:t>
            </a:r>
            <a:r>
              <a:rPr lang="fr-FR" b="1" dirty="0" smtClean="0">
                <a:solidFill>
                  <a:srgbClr val="834736"/>
                </a:solidFill>
              </a:rPr>
              <a:t>moutarde</a:t>
            </a:r>
            <a:r>
              <a:rPr lang="fr-FR" dirty="0" smtClean="0"/>
              <a:t> et de la </a:t>
            </a:r>
            <a:r>
              <a:rPr lang="fr-FR" b="1" dirty="0" smtClean="0">
                <a:solidFill>
                  <a:srgbClr val="834736"/>
                </a:solidFill>
              </a:rPr>
              <a:t>sauce Worcestershire</a:t>
            </a:r>
            <a:r>
              <a:rPr lang="fr-FR" dirty="0" smtClean="0"/>
              <a:t>, utilisé pour les </a:t>
            </a:r>
            <a:r>
              <a:rPr lang="fr-FR" b="1" dirty="0" smtClean="0">
                <a:solidFill>
                  <a:srgbClr val="834736"/>
                </a:solidFill>
              </a:rPr>
              <a:t>légumes à la moutarde </a:t>
            </a:r>
            <a:r>
              <a:rPr lang="fr-FR" dirty="0" smtClean="0"/>
              <a:t>anglais, les </a:t>
            </a:r>
            <a:r>
              <a:rPr lang="fr-FR" b="1" dirty="0" smtClean="0">
                <a:solidFill>
                  <a:srgbClr val="834736"/>
                </a:solidFill>
              </a:rPr>
              <a:t>chutneys</a:t>
            </a:r>
            <a:r>
              <a:rPr lang="fr-FR" dirty="0" smtClean="0"/>
              <a:t>, les </a:t>
            </a:r>
            <a:r>
              <a:rPr lang="fr-FR" b="1" dirty="0" smtClean="0">
                <a:solidFill>
                  <a:srgbClr val="834736"/>
                </a:solidFill>
              </a:rPr>
              <a:t>poissons</a:t>
            </a:r>
            <a:r>
              <a:rPr lang="fr-FR" dirty="0" smtClean="0"/>
              <a:t> et les </a:t>
            </a:r>
            <a:r>
              <a:rPr lang="fr-FR" b="1" dirty="0" smtClean="0">
                <a:solidFill>
                  <a:srgbClr val="834736"/>
                </a:solidFill>
              </a:rPr>
              <a:t>crustacés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5" name="Espace réservé du contenu 4" descr="Curcuma 01.png"/>
          <p:cNvPicPr>
            <a:picLocks noGrp="1" noChangeAspect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244" b="-21244"/>
          <a:stretch>
            <a:fillRect/>
          </a:stretch>
        </p:blipFill>
        <p:spPr>
          <a:xfrm>
            <a:off x="5418720" y="532800"/>
            <a:ext cx="3289156" cy="3819664"/>
          </a:xfrm>
        </p:spPr>
      </p:pic>
      <p:pic>
        <p:nvPicPr>
          <p:cNvPr id="8" name="Image 7" descr="Curcuma 0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250" y="3897800"/>
            <a:ext cx="2065490" cy="280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PLANTES ET EPICES</a:t>
            </a:r>
            <a:endParaRPr lang="fr-FR" b="1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743011259"/>
              </p:ext>
            </p:extLst>
          </p:nvPr>
        </p:nvGraphicFramePr>
        <p:xfrm>
          <a:off x="905282" y="2338103"/>
          <a:ext cx="7287844" cy="2409922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639077"/>
                <a:gridCol w="3648767"/>
              </a:tblGrid>
              <a:tr h="555722"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Diverses parties</a:t>
                      </a:r>
                      <a:r>
                        <a:rPr lang="fr-FR" baseline="0" dirty="0" smtClean="0"/>
                        <a:t> des plantes peuvent êtres utilisées comme épices</a:t>
                      </a:r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/>
                        <a:t>Feuilles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Laurier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/>
                        <a:t>Fleurs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Safran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/>
                        <a:t>Graines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Poivre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/>
                        <a:t>Racines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Gingembre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/>
                        <a:t>Ecorce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Cannelle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 4" descr="13814253-les-epices-et-bouquet-de-fines-herbes-fraiches-aromatiques-dans-le-verr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950" y="117281"/>
            <a:ext cx="1764974" cy="117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3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>
          <a:xfrm>
            <a:off x="3743323" y="5778708"/>
            <a:ext cx="5120640" cy="505450"/>
          </a:xfrm>
        </p:spPr>
        <p:txBody>
          <a:bodyPr>
            <a:normAutofit/>
          </a:bodyPr>
          <a:lstStyle/>
          <a:p>
            <a:pPr algn="ctr"/>
            <a:r>
              <a:rPr lang="fr-FR" sz="1600" i="1" dirty="0" smtClean="0"/>
              <a:t>CARDINAUX YAN</a:t>
            </a:r>
            <a:endParaRPr lang="fr-FR" sz="1600" i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739896" y="4630432"/>
            <a:ext cx="5120640" cy="923504"/>
          </a:xfrm>
        </p:spPr>
        <p:txBody>
          <a:bodyPr>
            <a:normAutofit/>
          </a:bodyPr>
          <a:lstStyle/>
          <a:p>
            <a:pPr algn="ctr"/>
            <a:r>
              <a:rPr lang="fr-FR" b="1" dirty="0" smtClean="0">
                <a:solidFill>
                  <a:schemeClr val="accent4"/>
                </a:solidFill>
              </a:rPr>
              <a:t>ECORCES</a:t>
            </a:r>
            <a:endParaRPr lang="fr-FR" b="1" dirty="0"/>
          </a:p>
        </p:txBody>
      </p:sp>
      <p:pic>
        <p:nvPicPr>
          <p:cNvPr id="4" name="Image 3" descr="Cannel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23" y="459700"/>
            <a:ext cx="5193956" cy="367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5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CANNELLE / ZIMT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298447"/>
            <a:ext cx="4604172" cy="5204655"/>
          </a:xfrm>
        </p:spPr>
        <p:txBody>
          <a:bodyPr>
            <a:normAutofit/>
          </a:bodyPr>
          <a:lstStyle/>
          <a:p>
            <a:r>
              <a:rPr lang="fr-FR" dirty="0" smtClean="0"/>
              <a:t>En séchant, l’écorce intérieure extraite des jeunes canneliers s’enroule sur elle-même</a:t>
            </a:r>
          </a:p>
          <a:p>
            <a:r>
              <a:rPr lang="fr-FR" dirty="0" smtClean="0"/>
              <a:t>On la trouve sous forme de bâtons, de miettes ou moulue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EN CUISINE</a:t>
            </a:r>
          </a:p>
          <a:p>
            <a:r>
              <a:rPr lang="fr-FR" dirty="0" smtClean="0"/>
              <a:t>La véritable </a:t>
            </a:r>
            <a:r>
              <a:rPr lang="fr-FR" b="1" dirty="0" smtClean="0">
                <a:solidFill>
                  <a:srgbClr val="834736"/>
                </a:solidFill>
              </a:rPr>
              <a:t>cannelle de Ceylan</a:t>
            </a:r>
            <a:r>
              <a:rPr lang="fr-FR" dirty="0" smtClean="0"/>
              <a:t>, très fine et cassable, est </a:t>
            </a:r>
            <a:r>
              <a:rPr lang="fr-FR" b="1" dirty="0" smtClean="0">
                <a:solidFill>
                  <a:srgbClr val="834736"/>
                </a:solidFill>
              </a:rPr>
              <a:t>enroulée des deux côtés</a:t>
            </a:r>
            <a:r>
              <a:rPr lang="fr-FR" dirty="0" smtClean="0"/>
              <a:t>, la </a:t>
            </a:r>
            <a:r>
              <a:rPr lang="fr-FR" b="1" dirty="0" smtClean="0">
                <a:solidFill>
                  <a:srgbClr val="834736"/>
                </a:solidFill>
              </a:rPr>
              <a:t>cannelle Cassia</a:t>
            </a:r>
            <a:r>
              <a:rPr lang="fr-FR" dirty="0" smtClean="0"/>
              <a:t> est plus épaisse, plus foncée, et </a:t>
            </a:r>
            <a:r>
              <a:rPr lang="fr-FR" b="1" dirty="0" smtClean="0">
                <a:solidFill>
                  <a:srgbClr val="834736"/>
                </a:solidFill>
              </a:rPr>
              <a:t>enroulée d’un seul côté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Pour des mets de </a:t>
            </a:r>
            <a:r>
              <a:rPr lang="fr-FR" b="1" dirty="0" smtClean="0">
                <a:solidFill>
                  <a:srgbClr val="834736"/>
                </a:solidFill>
              </a:rPr>
              <a:t>viande</a:t>
            </a:r>
            <a:r>
              <a:rPr lang="fr-FR" dirty="0" smtClean="0"/>
              <a:t> et au </a:t>
            </a:r>
            <a:r>
              <a:rPr lang="fr-FR" b="1" dirty="0" smtClean="0">
                <a:solidFill>
                  <a:srgbClr val="834736"/>
                </a:solidFill>
              </a:rPr>
              <a:t>curry</a:t>
            </a:r>
            <a:r>
              <a:rPr lang="fr-FR" dirty="0" smtClean="0"/>
              <a:t>, mais surtout pour les </a:t>
            </a:r>
            <a:r>
              <a:rPr lang="fr-FR" b="1" dirty="0" smtClean="0">
                <a:solidFill>
                  <a:srgbClr val="834736"/>
                </a:solidFill>
              </a:rPr>
              <a:t>entremets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pâtisseries</a:t>
            </a:r>
            <a:r>
              <a:rPr lang="fr-FR" dirty="0" smtClean="0"/>
              <a:t> et le </a:t>
            </a:r>
            <a:r>
              <a:rPr lang="fr-FR" b="1" dirty="0" smtClean="0">
                <a:solidFill>
                  <a:srgbClr val="834736"/>
                </a:solidFill>
              </a:rPr>
              <a:t>vin chaud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5" name="Espace réservé du contenu 4" descr="Cannelle.jpg"/>
          <p:cNvPicPr>
            <a:picLocks noGrp="1" noChangeAspect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167" b="-32167"/>
          <a:stretch>
            <a:fillRect/>
          </a:stretch>
        </p:blipFill>
        <p:spPr>
          <a:xfrm>
            <a:off x="5090259" y="306542"/>
            <a:ext cx="3717125" cy="4316661"/>
          </a:xfrm>
        </p:spPr>
      </p:pic>
      <p:pic>
        <p:nvPicPr>
          <p:cNvPr id="8" name="Image 7" descr="Cannelle 0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259" y="3883781"/>
            <a:ext cx="3717125" cy="278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0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739896" y="4630432"/>
            <a:ext cx="5120640" cy="923504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/>
              <a:t>MELANGES D’EPICES ET D’HERBES</a:t>
            </a:r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917" y="358844"/>
            <a:ext cx="3707751" cy="36970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354" y="5778708"/>
            <a:ext cx="51593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292" y="6227177"/>
            <a:ext cx="693737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ous-titre 1"/>
          <p:cNvSpPr>
            <a:spLocks noGrp="1"/>
          </p:cNvSpPr>
          <p:nvPr>
            <p:ph type="subTitle" idx="1"/>
          </p:nvPr>
        </p:nvSpPr>
        <p:spPr>
          <a:xfrm>
            <a:off x="3743323" y="6352550"/>
            <a:ext cx="5120640" cy="505450"/>
          </a:xfrm>
        </p:spPr>
        <p:txBody>
          <a:bodyPr>
            <a:normAutofit/>
          </a:bodyPr>
          <a:lstStyle/>
          <a:p>
            <a:pPr algn="ctr"/>
            <a:r>
              <a:rPr lang="fr-FR" sz="1600" i="1" dirty="0" smtClean="0"/>
              <a:t>CARDINAUX YAN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205527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CURRY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298447"/>
            <a:ext cx="3585878" cy="5204655"/>
          </a:xfrm>
        </p:spPr>
        <p:txBody>
          <a:bodyPr>
            <a:normAutofit/>
          </a:bodyPr>
          <a:lstStyle/>
          <a:p>
            <a:r>
              <a:rPr lang="fr-FR" dirty="0" smtClean="0"/>
              <a:t>Mélange composé de diverses épices</a:t>
            </a:r>
          </a:p>
          <a:p>
            <a:r>
              <a:rPr lang="fr-FR" dirty="0" smtClean="0"/>
              <a:t>Contient principalement :</a:t>
            </a:r>
          </a:p>
          <a:p>
            <a:pPr marL="0" indent="0" algn="ctr">
              <a:buNone/>
            </a:pPr>
            <a:r>
              <a:rPr lang="fr-FR" b="1" i="1" dirty="0" smtClean="0">
                <a:solidFill>
                  <a:srgbClr val="0000FF"/>
                </a:solidFill>
              </a:rPr>
              <a:t>Curcuma / Poivre / Cannelle / Clou de girofle / Chili / Gingembre / Coriandre / Cardamone / Fenugrec / Noix de muscade / Macis 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Pour les </a:t>
            </a:r>
            <a:r>
              <a:rPr lang="fr-FR" b="1" dirty="0" smtClean="0">
                <a:solidFill>
                  <a:schemeClr val="accent4"/>
                </a:solidFill>
              </a:rPr>
              <a:t>potages</a:t>
            </a:r>
            <a:r>
              <a:rPr lang="fr-FR" dirty="0" smtClean="0"/>
              <a:t>, les </a:t>
            </a:r>
            <a:r>
              <a:rPr lang="fr-FR" b="1" dirty="0" smtClean="0">
                <a:solidFill>
                  <a:srgbClr val="834736"/>
                </a:solidFill>
              </a:rPr>
              <a:t>sauces</a:t>
            </a:r>
            <a:r>
              <a:rPr lang="fr-FR" dirty="0" smtClean="0"/>
              <a:t>, les mets de </a:t>
            </a:r>
            <a:r>
              <a:rPr lang="fr-FR" b="1" dirty="0" smtClean="0">
                <a:solidFill>
                  <a:srgbClr val="834736"/>
                </a:solidFill>
              </a:rPr>
              <a:t>volailles</a:t>
            </a:r>
            <a:r>
              <a:rPr lang="fr-FR" dirty="0" smtClean="0"/>
              <a:t>, de </a:t>
            </a:r>
            <a:r>
              <a:rPr lang="fr-FR" b="1" dirty="0" smtClean="0">
                <a:solidFill>
                  <a:srgbClr val="834736"/>
                </a:solidFill>
              </a:rPr>
              <a:t>viande de boucherie</a:t>
            </a:r>
            <a:r>
              <a:rPr lang="fr-FR" dirty="0" smtClean="0"/>
              <a:t>, de </a:t>
            </a:r>
            <a:r>
              <a:rPr lang="fr-FR" b="1" dirty="0" smtClean="0">
                <a:solidFill>
                  <a:srgbClr val="834736"/>
                </a:solidFill>
              </a:rPr>
              <a:t>poisson</a:t>
            </a:r>
            <a:r>
              <a:rPr lang="fr-FR" dirty="0" smtClean="0"/>
              <a:t> et de </a:t>
            </a:r>
            <a:r>
              <a:rPr lang="fr-FR" b="1" dirty="0" smtClean="0">
                <a:solidFill>
                  <a:srgbClr val="834736"/>
                </a:solidFill>
              </a:rPr>
              <a:t>riz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146" y="3809999"/>
            <a:ext cx="2478291" cy="247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147" y="1591524"/>
            <a:ext cx="2478291" cy="185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536" y="2569064"/>
            <a:ext cx="2043239" cy="22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8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EPICES POUR PÂTES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2197215"/>
            <a:ext cx="3064852" cy="3110733"/>
          </a:xfrm>
        </p:spPr>
        <p:txBody>
          <a:bodyPr>
            <a:normAutofit/>
          </a:bodyPr>
          <a:lstStyle/>
          <a:p>
            <a:r>
              <a:rPr lang="fr-FR" dirty="0" smtClean="0"/>
              <a:t>Mélange de quatre épices :</a:t>
            </a:r>
          </a:p>
          <a:p>
            <a:pPr marL="0" indent="0" algn="ctr">
              <a:buNone/>
            </a:pPr>
            <a:r>
              <a:rPr lang="fr-FR" b="1" i="1" dirty="0" smtClean="0">
                <a:solidFill>
                  <a:srgbClr val="0000FF"/>
                </a:solidFill>
              </a:rPr>
              <a:t>Grains de poivre noir / Clous de girofle / Noix de muscade / Gingembre</a:t>
            </a:r>
            <a:endParaRPr lang="fr-FR" dirty="0" smtClean="0"/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Pour les </a:t>
            </a:r>
            <a:r>
              <a:rPr lang="fr-FR" b="1" dirty="0" smtClean="0">
                <a:solidFill>
                  <a:srgbClr val="834736"/>
                </a:solidFill>
              </a:rPr>
              <a:t>terrines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pâtés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volailles</a:t>
            </a:r>
            <a:r>
              <a:rPr lang="fr-FR" dirty="0" smtClean="0"/>
              <a:t> et </a:t>
            </a:r>
            <a:r>
              <a:rPr lang="fr-FR" b="1" dirty="0" smtClean="0">
                <a:solidFill>
                  <a:srgbClr val="834736"/>
                </a:solidFill>
              </a:rPr>
              <a:t>charcuteries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429" y="2292513"/>
            <a:ext cx="4727391" cy="265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6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PICKLING SPICE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653345"/>
            <a:ext cx="4604172" cy="5204655"/>
          </a:xfrm>
        </p:spPr>
        <p:txBody>
          <a:bodyPr>
            <a:normAutofit/>
          </a:bodyPr>
          <a:lstStyle/>
          <a:p>
            <a:r>
              <a:rPr lang="fr-FR" dirty="0" smtClean="0"/>
              <a:t>Mélange de :</a:t>
            </a:r>
          </a:p>
          <a:p>
            <a:pPr marL="0" indent="0" algn="ctr">
              <a:buNone/>
            </a:pPr>
            <a:r>
              <a:rPr lang="fr-FR" b="1" i="1" dirty="0" smtClean="0">
                <a:solidFill>
                  <a:srgbClr val="0000FF"/>
                </a:solidFill>
              </a:rPr>
              <a:t>Grains de poivre noir / Graines de moutarde / Chilis / Graines d’aneth / Macis / Cannelle / Laurier / Clous de girofle / Gingembre / Poivre de la Jamaïque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Pour </a:t>
            </a:r>
            <a:r>
              <a:rPr lang="fr-FR" b="1" dirty="0" smtClean="0">
                <a:solidFill>
                  <a:schemeClr val="accent4"/>
                </a:solidFill>
              </a:rPr>
              <a:t>mariner</a:t>
            </a:r>
            <a:r>
              <a:rPr lang="fr-FR" dirty="0" smtClean="0"/>
              <a:t> les </a:t>
            </a:r>
            <a:r>
              <a:rPr lang="fr-FR" b="1" dirty="0" smtClean="0">
                <a:solidFill>
                  <a:srgbClr val="834736"/>
                </a:solidFill>
              </a:rPr>
              <a:t>légumes</a:t>
            </a:r>
            <a:r>
              <a:rPr lang="fr-FR" dirty="0" smtClean="0"/>
              <a:t> et les </a:t>
            </a:r>
            <a:r>
              <a:rPr lang="fr-FR" b="1" dirty="0" smtClean="0">
                <a:solidFill>
                  <a:srgbClr val="834736"/>
                </a:solidFill>
              </a:rPr>
              <a:t>fruits</a:t>
            </a:r>
            <a:r>
              <a:rPr lang="fr-FR" dirty="0" smtClean="0"/>
              <a:t> </a:t>
            </a:r>
            <a:r>
              <a:rPr lang="fr-FR" b="1" dirty="0" smtClean="0">
                <a:solidFill>
                  <a:srgbClr val="834736"/>
                </a:solidFill>
              </a:rPr>
              <a:t>au vinaigre</a:t>
            </a:r>
            <a:r>
              <a:rPr lang="fr-FR" dirty="0" smtClean="0"/>
              <a:t>, les </a:t>
            </a:r>
            <a:r>
              <a:rPr lang="fr-FR" b="1" dirty="0" smtClean="0">
                <a:solidFill>
                  <a:srgbClr val="834736"/>
                </a:solidFill>
              </a:rPr>
              <a:t>chutneys </a:t>
            </a:r>
            <a:r>
              <a:rPr lang="fr-FR" dirty="0" smtClean="0"/>
              <a:t>et le </a:t>
            </a:r>
            <a:r>
              <a:rPr lang="fr-FR" b="1" dirty="0" smtClean="0">
                <a:solidFill>
                  <a:srgbClr val="834736"/>
                </a:solidFill>
              </a:rPr>
              <a:t>vinaigre épicé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333" y="1484922"/>
            <a:ext cx="2289466" cy="184736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799" y="37719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6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HERBES DE PROVENCE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372485"/>
            <a:ext cx="3768237" cy="5204655"/>
          </a:xfrm>
        </p:spPr>
        <p:txBody>
          <a:bodyPr>
            <a:normAutofit/>
          </a:bodyPr>
          <a:lstStyle/>
          <a:p>
            <a:r>
              <a:rPr lang="fr-FR" dirty="0" smtClean="0"/>
              <a:t>Mélange de :</a:t>
            </a:r>
          </a:p>
          <a:p>
            <a:pPr marL="0" indent="0" algn="ctr">
              <a:buNone/>
            </a:pPr>
            <a:r>
              <a:rPr lang="fr-FR" b="1" i="1" dirty="0" smtClean="0">
                <a:solidFill>
                  <a:srgbClr val="0000FF"/>
                </a:solidFill>
              </a:rPr>
              <a:t>Estragon / Thym / Lavande / Cerfeuil / Anis / Origan / Basilic / Sarriette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Pour les </a:t>
            </a:r>
            <a:r>
              <a:rPr lang="fr-FR" b="1" dirty="0" smtClean="0">
                <a:solidFill>
                  <a:schemeClr val="accent4"/>
                </a:solidFill>
              </a:rPr>
              <a:t>marinades</a:t>
            </a:r>
            <a:r>
              <a:rPr lang="fr-FR" dirty="0" smtClean="0"/>
              <a:t>, mets de </a:t>
            </a:r>
            <a:r>
              <a:rPr lang="fr-FR" b="1" dirty="0" smtClean="0">
                <a:solidFill>
                  <a:srgbClr val="834736"/>
                </a:solidFill>
              </a:rPr>
              <a:t>viande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grillades</a:t>
            </a:r>
            <a:r>
              <a:rPr lang="fr-FR" dirty="0" smtClean="0"/>
              <a:t> et </a:t>
            </a:r>
            <a:r>
              <a:rPr lang="fr-FR" b="1" dirty="0" smtClean="0">
                <a:solidFill>
                  <a:srgbClr val="834736"/>
                </a:solidFill>
              </a:rPr>
              <a:t>potages aux légumes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714" y="4450653"/>
            <a:ext cx="1574800" cy="20955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053" y="2014858"/>
            <a:ext cx="3087077" cy="308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2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FINES HERBES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653345"/>
            <a:ext cx="3839878" cy="5204655"/>
          </a:xfrm>
        </p:spPr>
        <p:txBody>
          <a:bodyPr>
            <a:normAutofit/>
          </a:bodyPr>
          <a:lstStyle/>
          <a:p>
            <a:r>
              <a:rPr lang="fr-FR" dirty="0" smtClean="0"/>
              <a:t>On entend par là diverses herbes fraîches comme par ex :</a:t>
            </a:r>
          </a:p>
          <a:p>
            <a:pPr marL="0" indent="0" algn="ctr">
              <a:buNone/>
            </a:pPr>
            <a:r>
              <a:rPr lang="fr-FR" b="1" i="1" dirty="0" smtClean="0">
                <a:solidFill>
                  <a:srgbClr val="0000FF"/>
                </a:solidFill>
              </a:rPr>
              <a:t>Persil / Estragon / Cerfeuil / Ciboulette</a:t>
            </a:r>
          </a:p>
          <a:p>
            <a:pPr marL="342900" indent="-342900"/>
            <a:r>
              <a:rPr lang="fr-FR" dirty="0" smtClean="0"/>
              <a:t>Complétées par :</a:t>
            </a:r>
          </a:p>
          <a:p>
            <a:pPr marL="0" indent="0" algn="ctr">
              <a:buNone/>
            </a:pPr>
            <a:r>
              <a:rPr lang="fr-FR" b="1" dirty="0" smtClean="0">
                <a:solidFill>
                  <a:srgbClr val="0000FF"/>
                </a:solidFill>
              </a:rPr>
              <a:t>Thym / Origan / Romarin / Marjolaine / Etc. 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Pour la </a:t>
            </a:r>
            <a:r>
              <a:rPr lang="fr-FR" b="1" dirty="0" smtClean="0">
                <a:solidFill>
                  <a:schemeClr val="accent4"/>
                </a:solidFill>
              </a:rPr>
              <a:t>viande de boucherie</a:t>
            </a:r>
            <a:r>
              <a:rPr lang="fr-FR" dirty="0" smtClean="0"/>
              <a:t>, le </a:t>
            </a:r>
            <a:r>
              <a:rPr lang="fr-FR" b="1" dirty="0" smtClean="0">
                <a:solidFill>
                  <a:srgbClr val="834736"/>
                </a:solidFill>
              </a:rPr>
              <a:t>gibier</a:t>
            </a:r>
            <a:r>
              <a:rPr lang="fr-FR" dirty="0" smtClean="0"/>
              <a:t> et les mets de </a:t>
            </a:r>
            <a:r>
              <a:rPr lang="fr-FR" b="1" dirty="0" smtClean="0">
                <a:solidFill>
                  <a:srgbClr val="834736"/>
                </a:solidFill>
              </a:rPr>
              <a:t>volaille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983" y="1894559"/>
            <a:ext cx="4442612" cy="343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PÂTES / PUREES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298447"/>
            <a:ext cx="4604172" cy="5204655"/>
          </a:xfrm>
        </p:spPr>
        <p:txBody>
          <a:bodyPr>
            <a:normAutofit/>
          </a:bodyPr>
          <a:lstStyle/>
          <a:p>
            <a:r>
              <a:rPr lang="fr-FR" dirty="0" smtClean="0"/>
              <a:t>Pour une pâte aux herbes : </a:t>
            </a:r>
          </a:p>
          <a:p>
            <a:pPr marL="0" indent="0" algn="ctr">
              <a:buNone/>
            </a:pPr>
            <a:r>
              <a:rPr lang="fr-FR" b="1" i="1" dirty="0">
                <a:solidFill>
                  <a:srgbClr val="0000FF"/>
                </a:solidFill>
              </a:rPr>
              <a:t>M</a:t>
            </a:r>
            <a:r>
              <a:rPr lang="fr-FR" b="1" i="1" dirty="0" smtClean="0">
                <a:solidFill>
                  <a:srgbClr val="0000FF"/>
                </a:solidFill>
              </a:rPr>
              <a:t>ettre 100 g d’herbes nettoyées et finement hachées dans des verres sombres, ajouter 10 g de sel et compléter avec 100 g d’huile de tournesol ou d’olive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EXEMPLES</a:t>
            </a:r>
          </a:p>
          <a:p>
            <a:r>
              <a:rPr lang="fr-FR" dirty="0" smtClean="0"/>
              <a:t>Pâte au basilic</a:t>
            </a:r>
          </a:p>
          <a:p>
            <a:r>
              <a:rPr lang="fr-FR" dirty="0" smtClean="0"/>
              <a:t>Pâte à l’ail d’ours</a:t>
            </a:r>
          </a:p>
          <a:p>
            <a:r>
              <a:rPr lang="fr-FR" dirty="0" smtClean="0"/>
              <a:t>Pâte à l’estragon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On trouve plusieurs produits « </a:t>
            </a:r>
            <a:r>
              <a:rPr lang="fr-FR" b="1" dirty="0" smtClean="0">
                <a:solidFill>
                  <a:schemeClr val="accent4"/>
                </a:solidFill>
              </a:rPr>
              <a:t>tout prêt</a:t>
            </a:r>
            <a:r>
              <a:rPr lang="fr-FR" dirty="0" smtClean="0"/>
              <a:t> » sur le marché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273" y="1298447"/>
            <a:ext cx="2848397" cy="2848397"/>
          </a:xfrm>
          <a:prstGeom prst="rect">
            <a:avLst/>
          </a:prstGeom>
        </p:spPr>
      </p:pic>
      <p:pic>
        <p:nvPicPr>
          <p:cNvPr id="5" name="Image 4" descr="Purée de persil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273" y="4334443"/>
            <a:ext cx="2848397" cy="20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8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PESTO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298447"/>
            <a:ext cx="4604172" cy="5204655"/>
          </a:xfrm>
        </p:spPr>
        <p:txBody>
          <a:bodyPr>
            <a:normAutofit/>
          </a:bodyPr>
          <a:lstStyle/>
          <a:p>
            <a:r>
              <a:rPr lang="fr-FR" dirty="0" smtClean="0"/>
              <a:t>Spécialité génoise à base de : </a:t>
            </a:r>
          </a:p>
          <a:p>
            <a:pPr marL="0" indent="0" algn="ctr">
              <a:buNone/>
            </a:pPr>
            <a:r>
              <a:rPr lang="fr-FR" b="1" i="1" dirty="0" smtClean="0">
                <a:solidFill>
                  <a:srgbClr val="0000FF"/>
                </a:solidFill>
              </a:rPr>
              <a:t>Basilic</a:t>
            </a:r>
            <a:r>
              <a:rPr lang="fr-FR" b="1" i="1" dirty="0">
                <a:solidFill>
                  <a:srgbClr val="0000FF"/>
                </a:solidFill>
              </a:rPr>
              <a:t> </a:t>
            </a:r>
            <a:r>
              <a:rPr lang="fr-FR" b="1" i="1" dirty="0" smtClean="0">
                <a:solidFill>
                  <a:srgbClr val="0000FF"/>
                </a:solidFill>
              </a:rPr>
              <a:t>/ </a:t>
            </a:r>
            <a:r>
              <a:rPr lang="fr-FR" b="1" i="1" dirty="0">
                <a:solidFill>
                  <a:srgbClr val="0000FF"/>
                </a:solidFill>
              </a:rPr>
              <a:t>A</a:t>
            </a:r>
            <a:r>
              <a:rPr lang="fr-FR" b="1" i="1" dirty="0" smtClean="0">
                <a:solidFill>
                  <a:srgbClr val="0000FF"/>
                </a:solidFill>
              </a:rPr>
              <a:t>il / Pignons / Fromage </a:t>
            </a:r>
            <a:r>
              <a:rPr lang="fr-FR" b="1" i="1" dirty="0" err="1" smtClean="0">
                <a:solidFill>
                  <a:srgbClr val="0000FF"/>
                </a:solidFill>
              </a:rPr>
              <a:t>extra-dur</a:t>
            </a:r>
            <a:r>
              <a:rPr lang="fr-FR" b="1" i="1" dirty="0" smtClean="0">
                <a:solidFill>
                  <a:srgbClr val="0000FF"/>
                </a:solidFill>
              </a:rPr>
              <a:t> / Huile d’olive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Pour les </a:t>
            </a:r>
            <a:r>
              <a:rPr lang="fr-FR" b="1" dirty="0" smtClean="0">
                <a:solidFill>
                  <a:schemeClr val="accent4"/>
                </a:solidFill>
              </a:rPr>
              <a:t>pâtes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légumes</a:t>
            </a:r>
            <a:r>
              <a:rPr lang="fr-FR" dirty="0" smtClean="0"/>
              <a:t> et </a:t>
            </a:r>
            <a:r>
              <a:rPr lang="fr-FR" b="1" dirty="0" smtClean="0">
                <a:solidFill>
                  <a:srgbClr val="834736"/>
                </a:solidFill>
              </a:rPr>
              <a:t>viande d’agneau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935" y="3803487"/>
            <a:ext cx="2071571" cy="283861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738" y="1209274"/>
            <a:ext cx="3122257" cy="2076301"/>
          </a:xfrm>
          <a:prstGeom prst="rect">
            <a:avLst/>
          </a:prstGeom>
        </p:spPr>
      </p:pic>
      <p:pic>
        <p:nvPicPr>
          <p:cNvPr id="6" name="Image 5" descr="Pest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738" y="3490045"/>
            <a:ext cx="3152054" cy="315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0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STOCKAGE ET CONSERVATION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74320" y="1630611"/>
            <a:ext cx="6433885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u="sng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REFRIGERATION</a:t>
            </a:r>
            <a:endParaRPr lang="fr-FR" b="1" u="sng" dirty="0" smtClean="0">
              <a:solidFill>
                <a:schemeClr val="accent5">
                  <a:lumMod val="75000"/>
                  <a:lumOff val="25000"/>
                </a:schemeClr>
              </a:solidFill>
            </a:endParaRPr>
          </a:p>
          <a:p>
            <a:r>
              <a:rPr lang="fr-FR" dirty="0" smtClean="0"/>
              <a:t>Souvent, il n’est pas possible d’utiliser immédiatement </a:t>
            </a:r>
            <a:r>
              <a:rPr lang="fr-FR" dirty="0" smtClean="0"/>
              <a:t>les </a:t>
            </a:r>
            <a:r>
              <a:rPr lang="fr-FR" dirty="0" smtClean="0"/>
              <a:t>fleurs fraîches</a:t>
            </a:r>
          </a:p>
          <a:p>
            <a:r>
              <a:rPr lang="fr-FR" dirty="0" smtClean="0"/>
              <a:t>Dans ce cas, les </a:t>
            </a:r>
            <a:r>
              <a:rPr lang="fr-FR" b="1" dirty="0" smtClean="0">
                <a:solidFill>
                  <a:srgbClr val="834736"/>
                </a:solidFill>
              </a:rPr>
              <a:t>rincer à l’eau froide </a:t>
            </a:r>
            <a:r>
              <a:rPr lang="fr-FR" dirty="0" smtClean="0"/>
              <a:t>et bien les </a:t>
            </a:r>
            <a:r>
              <a:rPr lang="fr-FR" b="1" dirty="0" smtClean="0">
                <a:solidFill>
                  <a:srgbClr val="834736"/>
                </a:solidFill>
              </a:rPr>
              <a:t>égoutter</a:t>
            </a:r>
            <a:r>
              <a:rPr lang="fr-FR" dirty="0" smtClean="0"/>
              <a:t>, les </a:t>
            </a:r>
            <a:r>
              <a:rPr lang="fr-FR" b="1" dirty="0" smtClean="0">
                <a:solidFill>
                  <a:srgbClr val="834736"/>
                </a:solidFill>
              </a:rPr>
              <a:t>envelopper</a:t>
            </a:r>
            <a:r>
              <a:rPr lang="fr-FR" dirty="0" smtClean="0"/>
              <a:t> sans les serrer dans un film transparent ou une boîte hermétique (Green-</a:t>
            </a:r>
            <a:r>
              <a:rPr lang="fr-FR" dirty="0" err="1" smtClean="0"/>
              <a:t>Vac</a:t>
            </a:r>
            <a:r>
              <a:rPr lang="fr-FR" dirty="0" smtClean="0"/>
              <a:t>) et les </a:t>
            </a:r>
            <a:r>
              <a:rPr lang="fr-FR" b="1" dirty="0" smtClean="0">
                <a:solidFill>
                  <a:srgbClr val="834736"/>
                </a:solidFill>
              </a:rPr>
              <a:t>mettre au frigo</a:t>
            </a:r>
          </a:p>
          <a:p>
            <a:r>
              <a:rPr lang="fr-FR" dirty="0" smtClean="0"/>
              <a:t>Les récipients ou les sachets de congélation conviennent aussi très bien pour les tenir quelques jours au frais</a:t>
            </a:r>
            <a:endParaRPr lang="fr-FR" dirty="0"/>
          </a:p>
        </p:txBody>
      </p:sp>
      <p:pic>
        <p:nvPicPr>
          <p:cNvPr id="4" name="Image 3" descr="13814253-les-epices-et-bouquet-de-fines-herbes-fraiches-aromatiques-dans-le-verr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86" y="117281"/>
            <a:ext cx="1764974" cy="1178120"/>
          </a:xfrm>
          <a:prstGeom prst="rect">
            <a:avLst/>
          </a:prstGeom>
        </p:spPr>
      </p:pic>
      <p:pic>
        <p:nvPicPr>
          <p:cNvPr id="5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952" y="3191038"/>
            <a:ext cx="1825222" cy="295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39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PISTOU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298447"/>
            <a:ext cx="4604172" cy="5204655"/>
          </a:xfrm>
        </p:spPr>
        <p:txBody>
          <a:bodyPr>
            <a:normAutofit/>
          </a:bodyPr>
          <a:lstStyle/>
          <a:p>
            <a:r>
              <a:rPr lang="fr-FR" dirty="0" smtClean="0"/>
              <a:t>Spécialité provençale à base de :</a:t>
            </a:r>
          </a:p>
          <a:p>
            <a:pPr marL="0" indent="0" algn="ctr">
              <a:buNone/>
            </a:pPr>
            <a:r>
              <a:rPr lang="fr-FR" b="1" i="1" dirty="0" smtClean="0">
                <a:solidFill>
                  <a:srgbClr val="0000FF"/>
                </a:solidFill>
              </a:rPr>
              <a:t>Basilic / Ail / Tomates / Parmesan / Huile d’olive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Pour les </a:t>
            </a:r>
            <a:r>
              <a:rPr lang="fr-FR" b="1" dirty="0" smtClean="0">
                <a:solidFill>
                  <a:schemeClr val="accent4"/>
                </a:solidFill>
              </a:rPr>
              <a:t>potages aux légumes </a:t>
            </a:r>
            <a:r>
              <a:rPr lang="fr-FR" dirty="0" smtClean="0"/>
              <a:t>et les </a:t>
            </a:r>
            <a:r>
              <a:rPr lang="fr-FR" b="1" dirty="0" smtClean="0">
                <a:solidFill>
                  <a:srgbClr val="834736"/>
                </a:solidFill>
              </a:rPr>
              <a:t>poissons</a:t>
            </a:r>
            <a:r>
              <a:rPr lang="fr-FR" dirty="0" smtClean="0"/>
              <a:t> ainsi que la </a:t>
            </a:r>
            <a:r>
              <a:rPr lang="fr-FR" b="1" dirty="0" smtClean="0">
                <a:solidFill>
                  <a:srgbClr val="834736"/>
                </a:solidFill>
              </a:rPr>
              <a:t>viande d’agneau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410" y="3832794"/>
            <a:ext cx="2380436" cy="238043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703" y="1403675"/>
            <a:ext cx="3340005" cy="2501120"/>
          </a:xfrm>
          <a:prstGeom prst="rect">
            <a:avLst/>
          </a:prstGeom>
        </p:spPr>
      </p:pic>
      <p:pic>
        <p:nvPicPr>
          <p:cNvPr id="6" name="Image 5" descr="Pistou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703" y="4150810"/>
            <a:ext cx="3340005" cy="222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6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PÂTE AU PERSIL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298447"/>
            <a:ext cx="4604172" cy="52046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b="1" i="1" dirty="0" smtClean="0">
                <a:solidFill>
                  <a:srgbClr val="0000FF"/>
                </a:solidFill>
              </a:rPr>
              <a:t>Persil frisé et plat / Echalotes / Huile d’olive ou beurre / Crème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Avec la </a:t>
            </a:r>
            <a:r>
              <a:rPr lang="fr-FR" b="1" dirty="0" smtClean="0">
                <a:solidFill>
                  <a:srgbClr val="834736"/>
                </a:solidFill>
              </a:rPr>
              <a:t>viande</a:t>
            </a:r>
            <a:r>
              <a:rPr lang="fr-FR" dirty="0" smtClean="0"/>
              <a:t> et les </a:t>
            </a:r>
            <a:r>
              <a:rPr lang="fr-FR" b="1" dirty="0" smtClean="0">
                <a:solidFill>
                  <a:srgbClr val="834736"/>
                </a:solidFill>
              </a:rPr>
              <a:t>pâtes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820" y="3321537"/>
            <a:ext cx="3777436" cy="3012505"/>
          </a:xfrm>
          <a:prstGeom prst="rect">
            <a:avLst/>
          </a:prstGeom>
        </p:spPr>
      </p:pic>
      <p:pic>
        <p:nvPicPr>
          <p:cNvPr id="5" name="Image 4" descr="Pure de persi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30" y="2187331"/>
            <a:ext cx="31750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7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RAS EL HANOUT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298447"/>
            <a:ext cx="4604172" cy="5204655"/>
          </a:xfrm>
        </p:spPr>
        <p:txBody>
          <a:bodyPr>
            <a:normAutofit/>
          </a:bodyPr>
          <a:lstStyle/>
          <a:p>
            <a:r>
              <a:rPr lang="fr-FR" dirty="0" smtClean="0"/>
              <a:t>La recette traditionnelle du ras el </a:t>
            </a:r>
            <a:r>
              <a:rPr lang="fr-FR" dirty="0" err="1" smtClean="0"/>
              <a:t>hanout</a:t>
            </a:r>
            <a:r>
              <a:rPr lang="fr-FR" dirty="0" smtClean="0"/>
              <a:t> varie entre 24 et 27 ingrédients et peut aller jusqu’à 40</a:t>
            </a:r>
          </a:p>
          <a:p>
            <a:r>
              <a:rPr lang="fr-FR" dirty="0" smtClean="0"/>
              <a:t>Toutes les épices sont lavées, séchées et moulues 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Il est employé dans la préparation du </a:t>
            </a:r>
            <a:r>
              <a:rPr lang="fr-FR" b="1" dirty="0" smtClean="0">
                <a:solidFill>
                  <a:schemeClr val="accent4"/>
                </a:solidFill>
              </a:rPr>
              <a:t>tajine de </a:t>
            </a:r>
            <a:r>
              <a:rPr lang="fr-FR" b="1" dirty="0" err="1" smtClean="0">
                <a:solidFill>
                  <a:schemeClr val="accent4"/>
                </a:solidFill>
              </a:rPr>
              <a:t>mrouzia</a:t>
            </a:r>
            <a:r>
              <a:rPr lang="fr-FR" b="1" dirty="0" smtClean="0">
                <a:solidFill>
                  <a:schemeClr val="accent4"/>
                </a:solidFill>
              </a:rPr>
              <a:t> </a:t>
            </a:r>
            <a:r>
              <a:rPr lang="fr-FR" dirty="0" smtClean="0"/>
              <a:t>(tajine sucré-salé), mais s’utilise aussi pour le </a:t>
            </a:r>
            <a:r>
              <a:rPr lang="fr-FR" b="1" dirty="0" smtClean="0">
                <a:solidFill>
                  <a:srgbClr val="834736"/>
                </a:solidFill>
              </a:rPr>
              <a:t>couscous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692" y="2051536"/>
            <a:ext cx="3367129" cy="336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10" y="4551522"/>
            <a:ext cx="2709179" cy="20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212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MELANGE POUR FOIE GRAS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2436787"/>
            <a:ext cx="3507386" cy="26298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b="1" i="1" dirty="0" smtClean="0">
                <a:solidFill>
                  <a:srgbClr val="0000FF"/>
                </a:solidFill>
              </a:rPr>
              <a:t>Poivre / Macis / Cardamone / Clou de girofle / Marjolaine 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EN CUISINE</a:t>
            </a:r>
          </a:p>
          <a:p>
            <a:r>
              <a:rPr lang="fr-FR" dirty="0" smtClean="0"/>
              <a:t>Goût doux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r>
              <a:rPr lang="fr-FR" dirty="0" smtClean="0"/>
              <a:t>Foie gras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362" y="1686157"/>
            <a:ext cx="444500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65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844301"/>
          </a:xfrm>
        </p:spPr>
        <p:txBody>
          <a:bodyPr/>
          <a:lstStyle/>
          <a:p>
            <a:pPr algn="ctr"/>
            <a:r>
              <a:rPr lang="fr-FR" b="1" u="sng" dirty="0" smtClean="0"/>
              <a:t>TANDOORI MASSALA</a:t>
            </a:r>
            <a:endParaRPr lang="fr-FR" b="1" u="sng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276225" y="1298447"/>
            <a:ext cx="4604172" cy="52046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b="1" i="1" dirty="0" smtClean="0">
                <a:solidFill>
                  <a:srgbClr val="0000FF"/>
                </a:solidFill>
              </a:rPr>
              <a:t>Coriandre en poudre / Sel / Fenugrec en poudre / Cumin / Cannelle / Piment / Poivre / Gingembre / Origan / Ail / Moutarde / Laurier / Muscade / Clou de girofle / Macis / Cardamone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BC300A"/>
                </a:solidFill>
              </a:rPr>
              <a:t>UTILISATION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rgbClr val="834736"/>
                </a:solidFill>
              </a:rPr>
              <a:t>Poulet Tandoori</a:t>
            </a:r>
            <a:endParaRPr lang="fr-FR" u="sng" dirty="0" smtClean="0"/>
          </a:p>
          <a:p>
            <a:r>
              <a:rPr lang="fr-FR" dirty="0" smtClean="0"/>
              <a:t>Mélanger 3 cuillères à soupe de Tandoori </a:t>
            </a:r>
            <a:r>
              <a:rPr lang="fr-FR" dirty="0" err="1" smtClean="0"/>
              <a:t>Massala</a:t>
            </a:r>
            <a:r>
              <a:rPr lang="fr-FR" dirty="0" smtClean="0"/>
              <a:t> à 500 g de yaourt nature, y ajouter du sel et un jus de citron</a:t>
            </a:r>
          </a:p>
          <a:p>
            <a:r>
              <a:rPr lang="fr-FR" dirty="0" smtClean="0"/>
              <a:t>Badigeonner le poulet</a:t>
            </a:r>
          </a:p>
          <a:p>
            <a:r>
              <a:rPr lang="fr-FR" dirty="0" smtClean="0"/>
              <a:t>Laisser reposer au frais pendant 1 heure</a:t>
            </a:r>
          </a:p>
          <a:p>
            <a:r>
              <a:rPr lang="fr-FR" dirty="0" smtClean="0"/>
              <a:t>Faire cuire au grill ou au four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732" y="1298447"/>
            <a:ext cx="2066547" cy="276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521" y="4163260"/>
            <a:ext cx="276225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09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STOCKAGE ET CONSERVATION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76226" y="1920240"/>
            <a:ext cx="520757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u="sng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SURGELATION</a:t>
            </a:r>
          </a:p>
          <a:p>
            <a:r>
              <a:rPr lang="fr-FR" dirty="0" smtClean="0"/>
              <a:t>Il faut des fines herbes absolument fraîches, </a:t>
            </a:r>
            <a:r>
              <a:rPr lang="fr-FR" b="1" dirty="0" smtClean="0">
                <a:solidFill>
                  <a:srgbClr val="834736"/>
                </a:solidFill>
              </a:rPr>
              <a:t>tout juste cueillies</a:t>
            </a:r>
          </a:p>
          <a:p>
            <a:r>
              <a:rPr lang="fr-FR" b="1" dirty="0" smtClean="0">
                <a:solidFill>
                  <a:srgbClr val="834736"/>
                </a:solidFill>
              </a:rPr>
              <a:t>Entières</a:t>
            </a:r>
            <a:r>
              <a:rPr lang="fr-FR" dirty="0" smtClean="0"/>
              <a:t>, en </a:t>
            </a:r>
            <a:r>
              <a:rPr lang="fr-FR" b="1" dirty="0" smtClean="0">
                <a:solidFill>
                  <a:srgbClr val="834736"/>
                </a:solidFill>
              </a:rPr>
              <a:t>morceaux</a:t>
            </a:r>
            <a:r>
              <a:rPr lang="fr-FR" dirty="0" smtClean="0"/>
              <a:t>, </a:t>
            </a:r>
            <a:r>
              <a:rPr lang="fr-FR" b="1" dirty="0" smtClean="0">
                <a:solidFill>
                  <a:srgbClr val="834736"/>
                </a:solidFill>
              </a:rPr>
              <a:t>hachées</a:t>
            </a:r>
            <a:r>
              <a:rPr lang="fr-FR" dirty="0" smtClean="0"/>
              <a:t> seules ou mélangées, on peut très bien les surgeler dans une boîte ou un sachet de congélation</a:t>
            </a:r>
          </a:p>
          <a:p>
            <a:r>
              <a:rPr lang="fr-FR" dirty="0" smtClean="0"/>
              <a:t>Comme c’est le cas pour d’autres aliments, cette méthode permet de conserver parfaitement l’</a:t>
            </a:r>
            <a:r>
              <a:rPr lang="fr-FR" b="1" dirty="0" smtClean="0">
                <a:solidFill>
                  <a:srgbClr val="834736"/>
                </a:solidFill>
              </a:rPr>
              <a:t>arôme</a:t>
            </a:r>
            <a:r>
              <a:rPr lang="fr-FR" dirty="0" smtClean="0"/>
              <a:t>, la </a:t>
            </a:r>
            <a:r>
              <a:rPr lang="fr-FR" b="1" dirty="0" smtClean="0">
                <a:solidFill>
                  <a:srgbClr val="834736"/>
                </a:solidFill>
              </a:rPr>
              <a:t>couleur</a:t>
            </a:r>
            <a:r>
              <a:rPr lang="fr-FR" dirty="0" smtClean="0"/>
              <a:t> et les </a:t>
            </a:r>
            <a:r>
              <a:rPr lang="fr-FR" b="1" dirty="0" smtClean="0">
                <a:solidFill>
                  <a:srgbClr val="834736"/>
                </a:solidFill>
              </a:rPr>
              <a:t>composants</a:t>
            </a:r>
            <a:r>
              <a:rPr lang="fr-FR" dirty="0" smtClean="0"/>
              <a:t> des fines herbes</a:t>
            </a:r>
            <a:endParaRPr lang="fr-FR" dirty="0"/>
          </a:p>
        </p:txBody>
      </p:sp>
      <p:pic>
        <p:nvPicPr>
          <p:cNvPr id="4" name="Image 3" descr="13814253-les-epices-et-bouquet-de-fines-herbes-fraiches-aromatiques-dans-le-verr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86" y="117281"/>
            <a:ext cx="1764974" cy="117812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128" y="2498848"/>
            <a:ext cx="2807786" cy="331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06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STOCKAGE ET CONSERVATION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76226" y="1920240"/>
            <a:ext cx="4523723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u="sng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DANS L’HUILE OUE LE VINAIGRE</a:t>
            </a:r>
          </a:p>
          <a:p>
            <a:r>
              <a:rPr lang="fr-FR" dirty="0" smtClean="0"/>
              <a:t>Les fines herbes fraîchement lavées doivent être absolument sèches pour </a:t>
            </a:r>
            <a:r>
              <a:rPr lang="fr-FR" b="1" dirty="0" smtClean="0">
                <a:solidFill>
                  <a:srgbClr val="834736"/>
                </a:solidFill>
              </a:rPr>
              <a:t>éviter toute moisissure</a:t>
            </a:r>
          </a:p>
          <a:p>
            <a:r>
              <a:rPr lang="fr-FR" b="1" dirty="0" smtClean="0">
                <a:solidFill>
                  <a:srgbClr val="834736"/>
                </a:solidFill>
              </a:rPr>
              <a:t>Recouvrir à 2 cm </a:t>
            </a:r>
            <a:r>
              <a:rPr lang="fr-FR" dirty="0" smtClean="0"/>
              <a:t>avec de l’huile ou du vinaigre et conserver au frais dans des récipients ne laissant passer ni la </a:t>
            </a:r>
            <a:r>
              <a:rPr lang="fr-FR" b="1" dirty="0" smtClean="0">
                <a:solidFill>
                  <a:srgbClr val="834736"/>
                </a:solidFill>
              </a:rPr>
              <a:t>lumière</a:t>
            </a:r>
            <a:r>
              <a:rPr lang="fr-FR" dirty="0" smtClean="0"/>
              <a:t>, ni l’</a:t>
            </a:r>
            <a:r>
              <a:rPr lang="fr-FR" b="1" dirty="0" smtClean="0">
                <a:solidFill>
                  <a:srgbClr val="834736"/>
                </a:solidFill>
              </a:rPr>
              <a:t>humidité</a:t>
            </a:r>
          </a:p>
          <a:p>
            <a:r>
              <a:rPr lang="fr-FR" dirty="0" smtClean="0"/>
              <a:t>Selon les goûts, on peut conserver ainsi certaines </a:t>
            </a:r>
            <a:r>
              <a:rPr lang="fr-FR" b="1" dirty="0" smtClean="0">
                <a:solidFill>
                  <a:srgbClr val="834736"/>
                </a:solidFill>
              </a:rPr>
              <a:t>épices mélangées</a:t>
            </a:r>
            <a:endParaRPr lang="fr-FR" b="1" dirty="0">
              <a:solidFill>
                <a:srgbClr val="834736"/>
              </a:solidFill>
            </a:endParaRPr>
          </a:p>
        </p:txBody>
      </p:sp>
      <p:pic>
        <p:nvPicPr>
          <p:cNvPr id="4" name="Image 3" descr="13814253-les-epices-et-bouquet-de-fines-herbes-fraiches-aromatiques-dans-le-verr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86" y="117281"/>
            <a:ext cx="1764974" cy="117812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396" y="2663419"/>
            <a:ext cx="3299964" cy="311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9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STOCKAGE ET CONSERVATION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76226" y="1562035"/>
            <a:ext cx="4842852" cy="50940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b="1" u="sng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SECHAGE</a:t>
            </a:r>
          </a:p>
          <a:p>
            <a:r>
              <a:rPr lang="fr-FR" dirty="0" smtClean="0"/>
              <a:t>Laisser sécher soit à l’abri des rayons du soleil à température ambiante ou dans un appareil de séchage, </a:t>
            </a:r>
            <a:r>
              <a:rPr lang="fr-FR" b="1" dirty="0" smtClean="0">
                <a:solidFill>
                  <a:srgbClr val="834736"/>
                </a:solidFill>
              </a:rPr>
              <a:t>sans jamais dépasser 35°C</a:t>
            </a:r>
          </a:p>
          <a:p>
            <a:r>
              <a:rPr lang="fr-FR" dirty="0" smtClean="0"/>
              <a:t>Dans l’industrie, les fines herbes, fleurs et épices sont séchées délicatement à l’</a:t>
            </a:r>
            <a:r>
              <a:rPr lang="fr-FR" b="1" dirty="0" smtClean="0">
                <a:solidFill>
                  <a:srgbClr val="834736"/>
                </a:solidFill>
              </a:rPr>
              <a:t>air chaud</a:t>
            </a:r>
          </a:p>
          <a:p>
            <a:r>
              <a:rPr lang="fr-FR" dirty="0" smtClean="0"/>
              <a:t>Conserver </a:t>
            </a:r>
            <a:r>
              <a:rPr lang="fr-FR" b="1" dirty="0" smtClean="0">
                <a:solidFill>
                  <a:srgbClr val="834736"/>
                </a:solidFill>
              </a:rPr>
              <a:t>bien fermé</a:t>
            </a:r>
            <a:r>
              <a:rPr lang="fr-FR" dirty="0" smtClean="0"/>
              <a:t>, au </a:t>
            </a:r>
            <a:r>
              <a:rPr lang="fr-FR" b="1" dirty="0" smtClean="0">
                <a:solidFill>
                  <a:srgbClr val="834736"/>
                </a:solidFill>
              </a:rPr>
              <a:t>sec</a:t>
            </a:r>
            <a:r>
              <a:rPr lang="fr-FR" dirty="0" smtClean="0"/>
              <a:t> et à l’</a:t>
            </a:r>
            <a:r>
              <a:rPr lang="fr-FR" b="1" dirty="0" smtClean="0">
                <a:solidFill>
                  <a:srgbClr val="834736"/>
                </a:solidFill>
              </a:rPr>
              <a:t>abri de la lumière</a:t>
            </a:r>
          </a:p>
          <a:p>
            <a:pPr marL="0" indent="0">
              <a:buNone/>
            </a:pPr>
            <a:r>
              <a:rPr lang="fr-FR" b="1" u="sng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LYOPHILISATION</a:t>
            </a:r>
            <a:endParaRPr lang="fr-FR" b="1" u="sng" dirty="0">
              <a:solidFill>
                <a:schemeClr val="accent5">
                  <a:lumMod val="75000"/>
                  <a:lumOff val="25000"/>
                </a:schemeClr>
              </a:solidFill>
            </a:endParaRPr>
          </a:p>
          <a:p>
            <a:r>
              <a:rPr lang="fr-FR" dirty="0" smtClean="0"/>
              <a:t>Procédé de séchage industriel par lequel l’</a:t>
            </a:r>
            <a:r>
              <a:rPr lang="fr-FR" b="1" dirty="0" smtClean="0">
                <a:solidFill>
                  <a:srgbClr val="834736"/>
                </a:solidFill>
              </a:rPr>
              <a:t>eau</a:t>
            </a:r>
            <a:r>
              <a:rPr lang="fr-FR" dirty="0" smtClean="0"/>
              <a:t> des fines herbes et des </a:t>
            </a:r>
            <a:r>
              <a:rPr lang="fr-FR" b="1" dirty="0" smtClean="0">
                <a:solidFill>
                  <a:srgbClr val="834736"/>
                </a:solidFill>
              </a:rPr>
              <a:t>épices surgelées </a:t>
            </a:r>
            <a:r>
              <a:rPr lang="fr-FR" dirty="0" smtClean="0"/>
              <a:t>est retirée délicatement par </a:t>
            </a:r>
            <a:r>
              <a:rPr lang="fr-FR" b="1" dirty="0" smtClean="0">
                <a:solidFill>
                  <a:srgbClr val="834736"/>
                </a:solidFill>
              </a:rPr>
              <a:t>évaporation</a:t>
            </a:r>
          </a:p>
          <a:p>
            <a:endParaRPr lang="fr-FR" dirty="0"/>
          </a:p>
        </p:txBody>
      </p:sp>
      <p:pic>
        <p:nvPicPr>
          <p:cNvPr id="4" name="Image 3" descr="13814253-les-epices-et-bouquet-de-fines-herbes-fraiches-aromatiques-dans-le-verr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86" y="117281"/>
            <a:ext cx="1764974" cy="11781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308" y="2184299"/>
            <a:ext cx="3262923" cy="156871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5513" y="4125873"/>
            <a:ext cx="2367410" cy="236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3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>
          <a:xfrm>
            <a:off x="3743323" y="6352550"/>
            <a:ext cx="5120640" cy="505450"/>
          </a:xfrm>
        </p:spPr>
        <p:txBody>
          <a:bodyPr>
            <a:normAutofit/>
          </a:bodyPr>
          <a:lstStyle/>
          <a:p>
            <a:pPr algn="ctr"/>
            <a:endParaRPr lang="fr-FR" sz="1600" i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739896" y="4630432"/>
            <a:ext cx="5120640" cy="923504"/>
          </a:xfrm>
        </p:spPr>
        <p:txBody>
          <a:bodyPr>
            <a:normAutofit/>
          </a:bodyPr>
          <a:lstStyle/>
          <a:p>
            <a:pPr algn="ctr"/>
            <a:r>
              <a:rPr lang="fr-FR" b="1" dirty="0" smtClean="0">
                <a:solidFill>
                  <a:schemeClr val="accent4"/>
                </a:solidFill>
              </a:rPr>
              <a:t>FLEURS</a:t>
            </a:r>
            <a:endParaRPr lang="fr-FR" b="1" dirty="0">
              <a:solidFill>
                <a:schemeClr val="accent4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533" y="800402"/>
            <a:ext cx="4800250" cy="33669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354" y="5778708"/>
            <a:ext cx="51593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292" y="6227177"/>
            <a:ext cx="693737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61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ME">
  <a:themeElements>
    <a:clrScheme name="Feuille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PME.thmx</Template>
  <TotalTime>1728</TotalTime>
  <Words>2997</Words>
  <Application>Microsoft Office PowerPoint</Application>
  <PresentationFormat>Affichage à l'écran (4:3)</PresentationFormat>
  <Paragraphs>342</Paragraphs>
  <Slides>54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54</vt:i4>
      </vt:variant>
    </vt:vector>
  </HeadingPairs>
  <TitlesOfParts>
    <vt:vector size="55" baseType="lpstr">
      <vt:lpstr>PME</vt:lpstr>
      <vt:lpstr>HERBES, FLEURS ET EPICES</vt:lpstr>
      <vt:lpstr>GENERALITES</vt:lpstr>
      <vt:lpstr>PROVENANCE</vt:lpstr>
      <vt:lpstr>PLANTES ET EPICES</vt:lpstr>
      <vt:lpstr>STOCKAGE ET CONSERVATION</vt:lpstr>
      <vt:lpstr>STOCKAGE ET CONSERVATION</vt:lpstr>
      <vt:lpstr>STOCKAGE ET CONSERVATION</vt:lpstr>
      <vt:lpstr>STOCKAGE ET CONSERVATION</vt:lpstr>
      <vt:lpstr>FLEURS</vt:lpstr>
      <vt:lpstr>EGLANTINE / HECKENROSE</vt:lpstr>
      <vt:lpstr>PÂQUERETTE / GÄNSEBLÜMCHEN</vt:lpstr>
      <vt:lpstr>SOUCI / RINGELBLUME</vt:lpstr>
      <vt:lpstr>SAFRAN / SAFRAN</vt:lpstr>
      <vt:lpstr>CLOU DE GIROFLE / GEWÜRZNELKEN</vt:lpstr>
      <vt:lpstr>CÂPRES / KAPERN</vt:lpstr>
      <vt:lpstr>GRAINES</vt:lpstr>
      <vt:lpstr>POIVRE / PFEFFER</vt:lpstr>
      <vt:lpstr>POIVRE / PFEFFER</vt:lpstr>
      <vt:lpstr>POIVRE DE CAYENNE / CAYENNE-PFEFFER</vt:lpstr>
      <vt:lpstr>PAPRIKA / PAPRIKA</vt:lpstr>
      <vt:lpstr>CHILI / CHILI</vt:lpstr>
      <vt:lpstr>MUSCADE / MUSKAT</vt:lpstr>
      <vt:lpstr>VANILLE / VANILLE</vt:lpstr>
      <vt:lpstr>GENIEVRE / WACHOLDER</vt:lpstr>
      <vt:lpstr>GRAINES DE MOUTARDE / SENFKÖRNER</vt:lpstr>
      <vt:lpstr>CARVI (CARUM CARVI)/ KREUZKÜMMEL</vt:lpstr>
      <vt:lpstr>CUMIN / KÜMMEL</vt:lpstr>
      <vt:lpstr>CORIANDRE / KORIANDER</vt:lpstr>
      <vt:lpstr>FENOUIL / FENCHEL</vt:lpstr>
      <vt:lpstr>ANETH / DILL</vt:lpstr>
      <vt:lpstr>FUNEGREC / BOCKSHORNKLEE</vt:lpstr>
      <vt:lpstr>ANIS / ANIS</vt:lpstr>
      <vt:lpstr>ANIS ETOILE / STERNANIS</vt:lpstr>
      <vt:lpstr>CARDAMONE / KARDAMOM</vt:lpstr>
      <vt:lpstr>PAVOT / MOHN</vt:lpstr>
      <vt:lpstr>RACINES</vt:lpstr>
      <vt:lpstr>GINGEMBRE / INGWER</vt:lpstr>
      <vt:lpstr>RAIFORT / MEERRETICH</vt:lpstr>
      <vt:lpstr>CURCUMA / KURKUMA</vt:lpstr>
      <vt:lpstr>ECORCES</vt:lpstr>
      <vt:lpstr>CANNELLE / ZIMT</vt:lpstr>
      <vt:lpstr>MELANGES D’EPICES ET D’HERBES</vt:lpstr>
      <vt:lpstr>CURRY</vt:lpstr>
      <vt:lpstr>EPICES POUR PÂTES</vt:lpstr>
      <vt:lpstr>PICKLING SPICE</vt:lpstr>
      <vt:lpstr>HERBES DE PROVENCE</vt:lpstr>
      <vt:lpstr>FINES HERBES</vt:lpstr>
      <vt:lpstr>PÂTES / PUREES</vt:lpstr>
      <vt:lpstr>PESTO</vt:lpstr>
      <vt:lpstr>PISTOU</vt:lpstr>
      <vt:lpstr>PÂTE AU PERSIL</vt:lpstr>
      <vt:lpstr>RAS EL HANOUT</vt:lpstr>
      <vt:lpstr>MELANGE POUR FOIE GRAS</vt:lpstr>
      <vt:lpstr>TANDOORI MASSALA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HERBES, FLEURS ET EPICES</dc:title>
  <dc:creator>Cardinaux Yan</dc:creator>
  <cp:lastModifiedBy>pache</cp:lastModifiedBy>
  <cp:revision>122</cp:revision>
  <dcterms:created xsi:type="dcterms:W3CDTF">2013-09-28T07:29:22Z</dcterms:created>
  <dcterms:modified xsi:type="dcterms:W3CDTF">2016-09-29T10:24:55Z</dcterms:modified>
</cp:coreProperties>
</file>