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24/09/2012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24/09/2012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24/09/2012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24/09/2012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24/09/2012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24/09/2012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24/09/2012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24/09/2012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24/09/2012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24/09/2012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24/09/2012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24/09/2012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gif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fr.wikipedia.org/wiki/Om%C3%A9ga-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CH" dirty="0" smtClean="0"/>
              <a:t>Questionnaire de synthèse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2483768" y="3573016"/>
            <a:ext cx="4176464" cy="7200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H" sz="4000" dirty="0" smtClean="0"/>
              <a:t>Alimentation saine</a:t>
            </a:r>
            <a:endParaRPr lang="fr-CH" sz="4000" dirty="0"/>
          </a:p>
        </p:txBody>
      </p:sp>
    </p:spTree>
    <p:extLst>
      <p:ext uri="{BB962C8B-B14F-4D97-AF65-F5344CB8AC3E}">
        <p14:creationId xmlns:p14="http://schemas.microsoft.com/office/powerpoint/2010/main" val="278636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931224" cy="49006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H" sz="2400" dirty="0" smtClean="0"/>
              <a:t>Quels sont les buts d’une alimentation saine et équilibrée ?</a:t>
            </a:r>
            <a:endParaRPr lang="fr-CH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280831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fr-CH" dirty="0" smtClean="0"/>
              <a:t>Favoriser une bonne santé</a:t>
            </a:r>
          </a:p>
          <a:p>
            <a:pPr marL="0" indent="0">
              <a:buNone/>
            </a:pPr>
            <a:endParaRPr lang="fr-CH" dirty="0" smtClean="0"/>
          </a:p>
          <a:p>
            <a:r>
              <a:rPr lang="fr-CH" dirty="0" smtClean="0"/>
              <a:t>Eviter les maladies</a:t>
            </a:r>
          </a:p>
          <a:p>
            <a:pPr marL="0" indent="0">
              <a:buNone/>
            </a:pPr>
            <a:endParaRPr lang="fr-CH" dirty="0" smtClean="0"/>
          </a:p>
          <a:p>
            <a:r>
              <a:rPr lang="fr-CH" dirty="0" smtClean="0"/>
              <a:t>Alimentation </a:t>
            </a:r>
            <a:r>
              <a:rPr lang="fr-CH" dirty="0" smtClean="0"/>
              <a:t>variée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5332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CH" sz="2400" dirty="0" smtClean="0"/>
              <a:t>Selon vous , à quel étage de la pyramide correspondent ces aliments ?</a:t>
            </a:r>
            <a:endParaRPr lang="fr-CH" sz="2400" dirty="0"/>
          </a:p>
        </p:txBody>
      </p:sp>
      <p:pic>
        <p:nvPicPr>
          <p:cNvPr id="2050" name="Picture 2" descr="http://www.carnavenir.com/Images/perche%206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80611"/>
            <a:ext cx="1421439" cy="76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.tf1.fr/mmdia/i/17/8/3298178jxltb.jpg?v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1368152" cy="1164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1.gstatic.com/images?q=tbn:ANd9GcTlxH5T_7M9yRXdVHEuGRIgA8POD159dsSfH1DZBKZNKAS1rkY&amp;t=1&amp;usg=__G98ugelbjSnm3wiu1diGHkjUEcc=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29000"/>
            <a:ext cx="1423189" cy="1476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gralon.net/articles/vignettes/thumb-les-pates---histoire-et-fabrication-1663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157192"/>
            <a:ext cx="1378843" cy="1378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philippeprimeurs.be/img/news/75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638" y="1126948"/>
            <a:ext cx="1008112" cy="134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blog.omegatv.tv/wp-content/uploads/image/rtemagicc_chocolat_04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849" y="2827096"/>
            <a:ext cx="1255901" cy="117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www.aubergesbistrots.com/files/imagecache/image_recette/pomme_caramalise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013176"/>
            <a:ext cx="1744299" cy="87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www.leshop.ch/images/ProductsBig/7610100720000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453792"/>
            <a:ext cx="1014997" cy="121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t0.gstatic.com/images?q=tbn:ANd9GcRCR-2Dd03kSWI8469l7qaHnwBEugFCfhGG3Eu4vX3hwNYrsbQ&amp;t=1&amp;usg=__15CMFIRcvRMgZMv1D5dDRHwN8hY=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059" y="3190117"/>
            <a:ext cx="1742125" cy="1134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mille feuille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905181"/>
            <a:ext cx="1657760" cy="1107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072" name="Picture 24" descr="http://t3.gstatic.com/images?q=tbn:ANd9GcR5y8HRgLW3C0-wHzdSIMeS9irOzPMLL3u_kfol7mo94dPR0_c&amp;t=1&amp;usg=__N-A5aYbvPJHruHwOxZU5-cAiQYs=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843" y="1126948"/>
            <a:ext cx="1559204" cy="15592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http://www.enviro2b.com/wp-content/uploads/eau/bouteilles_eau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04" y="2827095"/>
            <a:ext cx="1968241" cy="1476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http://admin.proxi-business.com/uploads/FORCE_SUD/PHOTO1/3564700/005576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473" y="4565165"/>
            <a:ext cx="1970871" cy="197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265359" y="1321318"/>
            <a:ext cx="485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b="1" dirty="0" smtClean="0">
                <a:solidFill>
                  <a:srgbClr val="FF0000"/>
                </a:solidFill>
              </a:rPr>
              <a:t>4</a:t>
            </a:r>
            <a:endParaRPr lang="fr-CH" sz="4000" b="1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79512" y="2640064"/>
            <a:ext cx="485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b="1" dirty="0" smtClean="0">
                <a:solidFill>
                  <a:srgbClr val="FF0000"/>
                </a:solidFill>
              </a:rPr>
              <a:t>1</a:t>
            </a:r>
            <a:endParaRPr lang="fr-CH" sz="4000" b="1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265360" y="4341087"/>
            <a:ext cx="485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b="1" dirty="0" smtClean="0">
                <a:solidFill>
                  <a:srgbClr val="FF0000"/>
                </a:solidFill>
              </a:rPr>
              <a:t>4</a:t>
            </a:r>
            <a:endParaRPr lang="fr-CH" sz="4000" b="1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472517" y="6145634"/>
            <a:ext cx="485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b="1" dirty="0" smtClean="0">
                <a:solidFill>
                  <a:srgbClr val="FF0000"/>
                </a:solidFill>
              </a:rPr>
              <a:t>3</a:t>
            </a:r>
            <a:endParaRPr lang="fr-CH" sz="4000" b="1" dirty="0">
              <a:solidFill>
                <a:srgbClr val="FF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364354" y="2081624"/>
            <a:ext cx="485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b="1" dirty="0" smtClean="0">
                <a:solidFill>
                  <a:srgbClr val="FF0000"/>
                </a:solidFill>
              </a:rPr>
              <a:t>2</a:t>
            </a:r>
            <a:endParaRPr lang="fr-CH" sz="4000" b="1" dirty="0">
              <a:solidFill>
                <a:srgbClr val="FF00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163818" y="3565186"/>
            <a:ext cx="485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b="1" dirty="0" smtClean="0">
                <a:solidFill>
                  <a:srgbClr val="FF0000"/>
                </a:solidFill>
              </a:rPr>
              <a:t>6</a:t>
            </a:r>
            <a:endParaRPr lang="fr-CH" sz="4000" b="1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491880" y="5589240"/>
            <a:ext cx="485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b="1" dirty="0" smtClean="0">
                <a:solidFill>
                  <a:srgbClr val="FF0000"/>
                </a:solidFill>
              </a:rPr>
              <a:t>2</a:t>
            </a:r>
            <a:endParaRPr lang="fr-CH" sz="4000" b="1" dirty="0">
              <a:solidFill>
                <a:srgbClr val="FF000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200313" y="2092602"/>
            <a:ext cx="485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b="1" dirty="0" smtClean="0">
                <a:solidFill>
                  <a:srgbClr val="FF0000"/>
                </a:solidFill>
              </a:rPr>
              <a:t>4</a:t>
            </a:r>
            <a:endParaRPr lang="fr-CH" sz="4000" b="1" dirty="0">
              <a:solidFill>
                <a:srgbClr val="FF00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528401" y="3755149"/>
            <a:ext cx="485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b="1" dirty="0" smtClean="0">
                <a:solidFill>
                  <a:srgbClr val="FF0000"/>
                </a:solidFill>
              </a:rPr>
              <a:t>6</a:t>
            </a:r>
            <a:endParaRPr lang="fr-CH" sz="4000" b="1" dirty="0">
              <a:solidFill>
                <a:srgbClr val="FF00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651931" y="5623161"/>
            <a:ext cx="485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b="1" dirty="0" smtClean="0">
                <a:solidFill>
                  <a:srgbClr val="FF0000"/>
                </a:solidFill>
              </a:rPr>
              <a:t>6</a:t>
            </a:r>
            <a:endParaRPr lang="fr-CH" sz="4000" b="1" dirty="0">
              <a:solidFill>
                <a:srgbClr val="FF00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8220416" y="2123030"/>
            <a:ext cx="485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b="1" dirty="0" smtClean="0">
                <a:solidFill>
                  <a:srgbClr val="FF0000"/>
                </a:solidFill>
              </a:rPr>
              <a:t>3</a:t>
            </a:r>
            <a:endParaRPr lang="fr-CH" sz="4000" b="1" dirty="0">
              <a:solidFill>
                <a:srgbClr val="FF00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8375345" y="3757247"/>
            <a:ext cx="485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b="1" dirty="0" smtClean="0">
                <a:solidFill>
                  <a:srgbClr val="FF0000"/>
                </a:solidFill>
              </a:rPr>
              <a:t>1</a:t>
            </a:r>
            <a:endParaRPr lang="fr-CH" sz="4000" b="1" dirty="0">
              <a:solidFill>
                <a:srgbClr val="FF000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841234" y="5803744"/>
            <a:ext cx="485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b="1" dirty="0" smtClean="0">
                <a:solidFill>
                  <a:srgbClr val="FF0000"/>
                </a:solidFill>
              </a:rPr>
              <a:t>4</a:t>
            </a:r>
            <a:endParaRPr lang="fr-CH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03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01767"/>
            <a:ext cx="6203032" cy="7060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H" sz="3200" dirty="0" smtClean="0"/>
              <a:t>Indiquez les quantités manquantes:</a:t>
            </a:r>
            <a:endParaRPr lang="fr-CH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550827" y="1290500"/>
            <a:ext cx="258390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10g de matières grasses</a:t>
            </a:r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721662" y="1988840"/>
            <a:ext cx="275111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Viandes ou produits laitiers</a:t>
            </a:r>
            <a:endParaRPr lang="fr-CH" dirty="0"/>
          </a:p>
        </p:txBody>
      </p:sp>
      <p:sp>
        <p:nvSpPr>
          <p:cNvPr id="7" name="ZoneTexte 6"/>
          <p:cNvSpPr txBox="1"/>
          <p:nvPr/>
        </p:nvSpPr>
        <p:spPr>
          <a:xfrm>
            <a:off x="968032" y="2740278"/>
            <a:ext cx="251189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légumes dont 1 fois crus</a:t>
            </a:r>
            <a:endParaRPr lang="fr-CH" dirty="0"/>
          </a:p>
        </p:txBody>
      </p:sp>
      <p:sp>
        <p:nvSpPr>
          <p:cNvPr id="8" name="ZoneTexte 7"/>
          <p:cNvSpPr txBox="1"/>
          <p:nvPr/>
        </p:nvSpPr>
        <p:spPr>
          <a:xfrm>
            <a:off x="584373" y="3662255"/>
            <a:ext cx="384798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Litres de boisson non sucrée / </a:t>
            </a:r>
            <a:r>
              <a:rPr lang="fr-CH" dirty="0" err="1" smtClean="0"/>
              <a:t>s.alcool</a:t>
            </a:r>
            <a:endParaRPr lang="fr-CH" dirty="0"/>
          </a:p>
        </p:txBody>
      </p:sp>
      <p:sp>
        <p:nvSpPr>
          <p:cNvPr id="9" name="ZoneTexte 8"/>
          <p:cNvSpPr txBox="1"/>
          <p:nvPr/>
        </p:nvSpPr>
        <p:spPr>
          <a:xfrm>
            <a:off x="1035301" y="4474816"/>
            <a:ext cx="96329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Sucrerie</a:t>
            </a:r>
            <a:endParaRPr lang="fr-CH" dirty="0"/>
          </a:p>
        </p:txBody>
      </p:sp>
      <p:sp>
        <p:nvSpPr>
          <p:cNvPr id="10" name="ZoneTexte 9"/>
          <p:cNvSpPr txBox="1"/>
          <p:nvPr/>
        </p:nvSpPr>
        <p:spPr>
          <a:xfrm>
            <a:off x="690464" y="5157192"/>
            <a:ext cx="118542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Fruits crus</a:t>
            </a:r>
            <a:endParaRPr lang="fr-CH" dirty="0"/>
          </a:p>
        </p:txBody>
      </p:sp>
      <p:sp>
        <p:nvSpPr>
          <p:cNvPr id="11" name="ZoneTexte 10"/>
          <p:cNvSpPr txBox="1"/>
          <p:nvPr/>
        </p:nvSpPr>
        <p:spPr>
          <a:xfrm>
            <a:off x="1606441" y="5805264"/>
            <a:ext cx="132987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Verre(s) vin</a:t>
            </a:r>
            <a:endParaRPr lang="fr-CH" dirty="0"/>
          </a:p>
        </p:txBody>
      </p:sp>
      <p:sp>
        <p:nvSpPr>
          <p:cNvPr id="12" name="Rectangle 11"/>
          <p:cNvSpPr/>
          <p:nvPr/>
        </p:nvSpPr>
        <p:spPr>
          <a:xfrm>
            <a:off x="3174283" y="1291778"/>
            <a:ext cx="58060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CH" dirty="0">
                <a:sym typeface="Wingdings" pitchFamily="2" charset="2"/>
              </a:rPr>
              <a:t> 3</a:t>
            </a:r>
            <a:endParaRPr lang="fr-CH" dirty="0"/>
          </a:p>
        </p:txBody>
      </p:sp>
      <p:sp>
        <p:nvSpPr>
          <p:cNvPr id="13" name="Rectangle 12"/>
          <p:cNvSpPr/>
          <p:nvPr/>
        </p:nvSpPr>
        <p:spPr>
          <a:xfrm>
            <a:off x="3509655" y="2001944"/>
            <a:ext cx="58060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CH" dirty="0">
                <a:sym typeface="Wingdings" pitchFamily="2" charset="2"/>
              </a:rPr>
              <a:t> 3</a:t>
            </a:r>
            <a:endParaRPr lang="fr-CH" dirty="0"/>
          </a:p>
        </p:txBody>
      </p:sp>
      <p:sp>
        <p:nvSpPr>
          <p:cNvPr id="14" name="Rectangle 13"/>
          <p:cNvSpPr/>
          <p:nvPr/>
        </p:nvSpPr>
        <p:spPr>
          <a:xfrm>
            <a:off x="3522272" y="2740278"/>
            <a:ext cx="91403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CH" dirty="0">
                <a:sym typeface="Wingdings" pitchFamily="2" charset="2"/>
              </a:rPr>
              <a:t> 3 à 4</a:t>
            </a:r>
            <a:endParaRPr lang="fr-CH" dirty="0"/>
          </a:p>
        </p:txBody>
      </p:sp>
      <p:sp>
        <p:nvSpPr>
          <p:cNvPr id="15" name="Rectangle 14"/>
          <p:cNvSpPr/>
          <p:nvPr/>
        </p:nvSpPr>
        <p:spPr>
          <a:xfrm>
            <a:off x="4482771" y="3665249"/>
            <a:ext cx="75533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CH" dirty="0">
                <a:sym typeface="Wingdings" pitchFamily="2" charset="2"/>
              </a:rPr>
              <a:t> 1,5</a:t>
            </a:r>
            <a:endParaRPr lang="fr-CH" dirty="0"/>
          </a:p>
        </p:txBody>
      </p:sp>
      <p:sp>
        <p:nvSpPr>
          <p:cNvPr id="16" name="Rectangle 15"/>
          <p:cNvSpPr/>
          <p:nvPr/>
        </p:nvSpPr>
        <p:spPr>
          <a:xfrm>
            <a:off x="2040789" y="4485184"/>
            <a:ext cx="161012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CH" dirty="0">
                <a:sym typeface="Wingdings" pitchFamily="2" charset="2"/>
              </a:rPr>
              <a:t> 1 (facultatif)</a:t>
            </a:r>
            <a:endParaRPr lang="fr-CH" dirty="0"/>
          </a:p>
        </p:txBody>
      </p:sp>
      <p:sp>
        <p:nvSpPr>
          <p:cNvPr id="17" name="Rectangle 16"/>
          <p:cNvSpPr/>
          <p:nvPr/>
        </p:nvSpPr>
        <p:spPr>
          <a:xfrm>
            <a:off x="1962646" y="5170054"/>
            <a:ext cx="86113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CH" dirty="0">
                <a:sym typeface="Wingdings" pitchFamily="2" charset="2"/>
              </a:rPr>
              <a:t> 2 à3</a:t>
            </a:r>
            <a:endParaRPr lang="fr-CH" dirty="0"/>
          </a:p>
        </p:txBody>
      </p:sp>
      <p:sp>
        <p:nvSpPr>
          <p:cNvPr id="18" name="Rectangle 17"/>
          <p:cNvSpPr/>
          <p:nvPr/>
        </p:nvSpPr>
        <p:spPr>
          <a:xfrm>
            <a:off x="3007515" y="5805264"/>
            <a:ext cx="194354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CH" dirty="0">
                <a:sym typeface="Wingdings" pitchFamily="2" charset="2"/>
              </a:rPr>
              <a:t> 1 à 2 (facultatif)</a:t>
            </a:r>
            <a:endParaRPr lang="fr-CH" dirty="0"/>
          </a:p>
        </p:txBody>
      </p:sp>
      <p:pic>
        <p:nvPicPr>
          <p:cNvPr id="3074" name="Picture 2" descr="http://t0.gstatic.com/images?q=tbn:ANd9GcTd7WUfXfnNAgIYvl7RLyouZKer88GO6jKF-jCIjHlLuAGtFFk&amp;t=1&amp;usg=__kT4_RIcJzTUm1-MFRTmPVzO3Wc8=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100" y="907857"/>
            <a:ext cx="735851" cy="76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pasfollelavache.com/images/cotelett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723" y="1699023"/>
            <a:ext cx="659004" cy="94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brionautes.com/vignettes/objets/legumes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450" y="2659015"/>
            <a:ext cx="971998" cy="901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assesse.be/communication/renseignements-utiles/renseignements/images/eau-robinet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415195"/>
            <a:ext cx="938535" cy="86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photos.linternaute.com/image_photo/540/sucrerie-confiserie-lyon-france-9902612567-86182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336190"/>
            <a:ext cx="860581" cy="64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farm1.static.flickr.com/48/120944972_7a46a1e32d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86274"/>
            <a:ext cx="1166466" cy="116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www.findawine.com/blog/wp-content/uploads/2009/03/vin-c2a9-digimist523-fotoliacom-fotolia_321450_x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536681"/>
            <a:ext cx="928149" cy="110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57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8501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CH" sz="3200" dirty="0" smtClean="0"/>
              <a:t>Quelles ont les affirmations exactes?</a:t>
            </a:r>
            <a:br>
              <a:rPr lang="fr-CH" sz="3200" dirty="0" smtClean="0"/>
            </a:br>
            <a:r>
              <a:rPr lang="fr-CH" sz="3200" dirty="0" smtClean="0"/>
              <a:t>Cochez les cases qui conviennent</a:t>
            </a:r>
            <a:endParaRPr lang="fr-CH" sz="32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173600"/>
              </p:ext>
            </p:extLst>
          </p:nvPr>
        </p:nvGraphicFramePr>
        <p:xfrm>
          <a:off x="1115616" y="1844824"/>
          <a:ext cx="6768752" cy="409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049"/>
                <a:gridCol w="6342703"/>
              </a:tblGrid>
              <a:tr h="370840">
                <a:tc>
                  <a:txBody>
                    <a:bodyPr/>
                    <a:lstStyle/>
                    <a:p>
                      <a:endParaRPr lang="fr-CH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0" dirty="0" smtClean="0"/>
                        <a:t>Les</a:t>
                      </a:r>
                      <a:r>
                        <a:rPr lang="fr-CH" b="0" baseline="0" dirty="0" smtClean="0"/>
                        <a:t> m</a:t>
                      </a:r>
                      <a:r>
                        <a:rPr lang="fr-CH" b="0" dirty="0" smtClean="0"/>
                        <a:t>atières grasse de doivent pas représenter plus de 25-30% de la totalité des besoins en énergie</a:t>
                      </a:r>
                      <a:endParaRPr lang="fr-CH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Compte tenu de leur teneur élevée en graisses, les légumineuses sont considérées</a:t>
                      </a:r>
                      <a:r>
                        <a:rPr lang="fr-CH" baseline="0" dirty="0" smtClean="0"/>
                        <a:t> comme aliments non sains</a:t>
                      </a:r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Poissons de mer recommandés car contiennent des acides gras </a:t>
                      </a:r>
                      <a:r>
                        <a:rPr lang="fr-CH" dirty="0" smtClean="0">
                          <a:hlinkClick r:id="rId2"/>
                        </a:rPr>
                        <a:t>oméga</a:t>
                      </a:r>
                      <a:r>
                        <a:rPr lang="fr-CH" dirty="0" smtClean="0"/>
                        <a:t> et de l’iode</a:t>
                      </a:r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Les sucreries se situent au 2</a:t>
                      </a:r>
                      <a:r>
                        <a:rPr lang="fr-CH" baseline="30000" dirty="0" smtClean="0"/>
                        <a:t>ème</a:t>
                      </a:r>
                      <a:r>
                        <a:rPr lang="fr-CH" dirty="0" smtClean="0"/>
                        <a:t> niveau de la pyramide alimentaire</a:t>
                      </a:r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Pour ne</a:t>
                      </a:r>
                      <a:r>
                        <a:rPr lang="fr-CH" baseline="0" dirty="0" smtClean="0"/>
                        <a:t> pas surcharger le corps, il ne faudrait pas consommer plus de 1,5 l d’eau par jour</a:t>
                      </a:r>
                      <a:endParaRPr lang="fr-CH" dirty="0"/>
                    </a:p>
                  </a:txBody>
                  <a:tcPr/>
                </a:tc>
              </a:tr>
              <a:tr h="525224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dirty="0" smtClean="0"/>
                        <a:t>Manger chaque jour beaucoup de fruits et légumes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Les pommes de terre contiennent beaucoup de protéines et doivent être consommées avec modération</a:t>
                      </a:r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167885" y="202949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X</a:t>
            </a:r>
            <a:endParaRPr lang="fr-CH" dirty="0"/>
          </a:p>
        </p:txBody>
      </p:sp>
      <p:sp>
        <p:nvSpPr>
          <p:cNvPr id="5" name="ZoneTexte 4"/>
          <p:cNvSpPr txBox="1"/>
          <p:nvPr/>
        </p:nvSpPr>
        <p:spPr>
          <a:xfrm>
            <a:off x="1167885" y="324203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X</a:t>
            </a:r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1167885" y="489427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X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0508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17861" cy="49006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CH" sz="3200" dirty="0" smtClean="0"/>
              <a:t>Compléter ce tableau</a:t>
            </a:r>
            <a:endParaRPr lang="fr-CH" sz="32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342385"/>
              </p:ext>
            </p:extLst>
          </p:nvPr>
        </p:nvGraphicFramePr>
        <p:xfrm>
          <a:off x="882775" y="1268760"/>
          <a:ext cx="7416824" cy="184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504504"/>
                <a:gridCol w="2880320"/>
              </a:tblGrid>
              <a:tr h="355064"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Règles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Consigne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Avantage</a:t>
                      </a:r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422045" y="3945485"/>
            <a:ext cx="3798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Une bonne hygiène de vie exige quoi ?</a:t>
            </a:r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5428855" y="3945485"/>
            <a:ext cx="2203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Une activité physique</a:t>
            </a:r>
            <a:endParaRPr lang="fr-CH" dirty="0"/>
          </a:p>
        </p:txBody>
      </p:sp>
      <p:sp>
        <p:nvSpPr>
          <p:cNvPr id="8" name="ZoneTexte 7"/>
          <p:cNvSpPr txBox="1"/>
          <p:nvPr/>
        </p:nvSpPr>
        <p:spPr>
          <a:xfrm>
            <a:off x="1118187" y="4538320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Quelle devrait la durée quotidienne de cette activité ?</a:t>
            </a:r>
            <a:endParaRPr lang="fr-CH" dirty="0"/>
          </a:p>
        </p:txBody>
      </p:sp>
      <p:sp>
        <p:nvSpPr>
          <p:cNvPr id="9" name="ZoneTexte 8"/>
          <p:cNvSpPr txBox="1"/>
          <p:nvPr/>
        </p:nvSpPr>
        <p:spPr>
          <a:xfrm>
            <a:off x="6425123" y="4535951"/>
            <a:ext cx="1267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30 minutes</a:t>
            </a:r>
            <a:endParaRPr lang="fr-CH" dirty="0"/>
          </a:p>
        </p:txBody>
      </p:sp>
      <p:sp>
        <p:nvSpPr>
          <p:cNvPr id="10" name="Rectangle 9"/>
          <p:cNvSpPr/>
          <p:nvPr/>
        </p:nvSpPr>
        <p:spPr>
          <a:xfrm>
            <a:off x="971600" y="1628800"/>
            <a:ext cx="74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dirty="0"/>
              <a:t>Varier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71600" y="1975483"/>
            <a:ext cx="1187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CH" dirty="0"/>
              <a:t>Petit repas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37965" y="2344815"/>
            <a:ext cx="768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dirty="0"/>
              <a:t>Moins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0017" y="2735887"/>
            <a:ext cx="1118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dirty="0"/>
              <a:t>Beaucoup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81771" y="1632784"/>
            <a:ext cx="2259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dirty="0"/>
              <a:t>En limitant la quantité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82765" y="2010994"/>
            <a:ext cx="1128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dirty="0"/>
              <a:t>Fréquents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981771" y="2366555"/>
            <a:ext cx="2133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dirty="0"/>
              <a:t>De produits animaux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06431" y="2719696"/>
            <a:ext cx="1797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dirty="0"/>
              <a:t>Fruits et légumes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08104" y="1606151"/>
            <a:ext cx="2718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dirty="0"/>
              <a:t>Plaisir à manger sainement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508104" y="1988345"/>
            <a:ext cx="2537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dirty="0"/>
              <a:t>En forme pour la journée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08104" y="2344815"/>
            <a:ext cx="2847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dirty="0"/>
              <a:t>Varier les types de protéines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532726" y="2714147"/>
            <a:ext cx="2488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dirty="0"/>
              <a:t>Bon apport de vitamines</a:t>
            </a:r>
          </a:p>
        </p:txBody>
      </p:sp>
    </p:spTree>
    <p:extLst>
      <p:ext uri="{BB962C8B-B14F-4D97-AF65-F5344CB8AC3E}">
        <p14:creationId xmlns:p14="http://schemas.microsoft.com/office/powerpoint/2010/main" val="383077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1196" y="260648"/>
            <a:ext cx="8229600" cy="2440625"/>
          </a:xfrm>
        </p:spPr>
        <p:txBody>
          <a:bodyPr>
            <a:normAutofit/>
          </a:bodyPr>
          <a:lstStyle/>
          <a:p>
            <a:r>
              <a:rPr lang="fr-CH" sz="2000" u="sng" dirty="0" smtClean="0"/>
              <a:t>Pourquoi 3 repas principaux et 2 collations sont idéales pour notre santé ?</a:t>
            </a:r>
          </a:p>
          <a:p>
            <a:pPr marL="0" indent="0">
              <a:buNone/>
            </a:pPr>
            <a:endParaRPr lang="fr-CH" sz="2000" dirty="0"/>
          </a:p>
          <a:p>
            <a:pPr marL="457200" indent="-457200">
              <a:buFont typeface="+mj-lt"/>
              <a:buAutoNum type="arabicPeriod"/>
            </a:pPr>
            <a:r>
              <a:rPr lang="fr-CH" sz="2000" dirty="0" smtClean="0"/>
              <a:t>Taux de sucre stable et état de bien être constant</a:t>
            </a:r>
          </a:p>
          <a:p>
            <a:pPr marL="457200" indent="-457200">
              <a:buFont typeface="+mj-lt"/>
              <a:buAutoNum type="arabicPeriod"/>
            </a:pPr>
            <a:r>
              <a:rPr lang="fr-CH" sz="2000" dirty="0" smtClean="0"/>
              <a:t>Mental et physique présentent moins de fatigue</a:t>
            </a:r>
          </a:p>
          <a:p>
            <a:pPr marL="457200" indent="-457200">
              <a:buFont typeface="+mj-lt"/>
              <a:buAutoNum type="arabicPeriod"/>
            </a:pPr>
            <a:r>
              <a:rPr lang="fr-CH" sz="2000" dirty="0" smtClean="0"/>
              <a:t>Prévention de capitons de graisses inutiles si nous consommons des fruits lors de collations</a:t>
            </a:r>
          </a:p>
          <a:p>
            <a:pPr marL="0" indent="0">
              <a:buNone/>
            </a:pPr>
            <a:endParaRPr lang="fr-CH" sz="2400" dirty="0"/>
          </a:p>
          <a:p>
            <a:pPr marL="0" indent="0">
              <a:buNone/>
            </a:pPr>
            <a:endParaRPr lang="fr-CH" sz="2400" dirty="0"/>
          </a:p>
          <a:p>
            <a:pPr marL="0" indent="0">
              <a:buNone/>
            </a:pPr>
            <a:endParaRPr lang="fr-CH" sz="2400" dirty="0"/>
          </a:p>
          <a:p>
            <a:pPr marL="0" indent="0">
              <a:buNone/>
            </a:pPr>
            <a:endParaRPr lang="fr-CH" sz="24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67544" y="2701273"/>
            <a:ext cx="799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r-CH" sz="2000" u="sng" dirty="0" smtClean="0"/>
              <a:t>Citez  </a:t>
            </a:r>
            <a:r>
              <a:rPr lang="fr-CH" sz="2000" u="sng" dirty="0"/>
              <a:t>4 boissons recommandées pour une alimentation saine.</a:t>
            </a:r>
          </a:p>
          <a:p>
            <a:r>
              <a:rPr lang="fr-CH" sz="2000" dirty="0"/>
              <a:t>     Expliquez votre choix à l’aide de 2 arguments.</a:t>
            </a:r>
          </a:p>
          <a:p>
            <a:endParaRPr lang="fr-CH" sz="2000" dirty="0" smtClean="0"/>
          </a:p>
          <a:p>
            <a:r>
              <a:rPr lang="fr-CH" sz="2000" dirty="0" smtClean="0"/>
              <a:t>1.   Peu </a:t>
            </a:r>
            <a:r>
              <a:rPr lang="fr-CH" sz="2000" dirty="0"/>
              <a:t>d’énergie  -&gt; évite surcharge pondérale</a:t>
            </a:r>
          </a:p>
          <a:p>
            <a:r>
              <a:rPr lang="fr-CH" sz="2000" dirty="0" smtClean="0"/>
              <a:t>2.   Apport </a:t>
            </a:r>
            <a:r>
              <a:rPr lang="fr-CH" sz="2000" dirty="0"/>
              <a:t>substances minérales et </a:t>
            </a:r>
            <a:r>
              <a:rPr lang="fr-CH" sz="2000" dirty="0" smtClean="0"/>
              <a:t>vitamines (prévention maladie)</a:t>
            </a:r>
            <a:endParaRPr lang="fr-CH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486275" y="4645495"/>
            <a:ext cx="68407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r-CH" sz="2000" u="sng" dirty="0" smtClean="0"/>
              <a:t>Quelles sont les facteurs qui peuvent faire varier la dépense énergétique chez les personnes ?</a:t>
            </a:r>
          </a:p>
          <a:p>
            <a:pPr marL="342900" indent="-342900">
              <a:buFont typeface="Arial" pitchFamily="34" charset="0"/>
              <a:buChar char="•"/>
            </a:pPr>
            <a:endParaRPr lang="fr-CH" sz="2000" u="sng" dirty="0"/>
          </a:p>
          <a:p>
            <a:r>
              <a:rPr lang="fr-CH" sz="2000" dirty="0" smtClean="0"/>
              <a:t>1. Age, sexe, activité physique et mentale, climat, femme enceinte, etc.</a:t>
            </a:r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113526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392</Words>
  <Application>Microsoft Office PowerPoint</Application>
  <PresentationFormat>Affichage à l'écran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Questionnaire de synthèse</vt:lpstr>
      <vt:lpstr>Quels sont les buts d’une alimentation saine et équilibrée ?</vt:lpstr>
      <vt:lpstr>Selon vous , à quel étage de la pyramide correspondent ces aliments ?</vt:lpstr>
      <vt:lpstr>Indiquez les quantités manquantes:</vt:lpstr>
      <vt:lpstr>Quelles ont les affirmations exactes? Cochez les cases qui conviennent</vt:lpstr>
      <vt:lpstr>Compléter ce tableau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 de synthèse</dc:title>
  <dc:creator>The BoSS</dc:creator>
  <cp:lastModifiedBy>pache</cp:lastModifiedBy>
  <cp:revision>12</cp:revision>
  <dcterms:created xsi:type="dcterms:W3CDTF">2010-09-20T11:35:09Z</dcterms:created>
  <dcterms:modified xsi:type="dcterms:W3CDTF">2012-09-24T13:13:20Z</dcterms:modified>
</cp:coreProperties>
</file>